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9" r:id="rId7"/>
    <p:sldId id="260" r:id="rId8"/>
    <p:sldId id="258" r:id="rId9"/>
    <p:sldId id="261" r:id="rId10"/>
    <p:sldId id="262" r:id="rId11"/>
    <p:sldId id="263" r:id="rId12"/>
    <p:sldId id="264" r:id="rId13"/>
    <p:sldId id="265" r:id="rId14"/>
    <p:sldId id="266" r:id="rId15"/>
    <p:sldId id="270" r:id="rId16"/>
    <p:sldId id="267" r:id="rId17"/>
    <p:sldId id="271"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07B304-F28C-A10D-5481-8462BCAA8C47}" v="19" dt="2025-10-15T20:22:13.371"/>
    <p1510:client id="{D01B5146-7774-7E36-C9B0-C19EBD88C6DE}" v="623" dt="2025-10-15T21:53:23.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22"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30634-826B-4F07-8D44-9F70B4D54A6E}" type="doc">
      <dgm:prSet loTypeId="urn:microsoft.com/office/officeart/2008/layout/RadialCluster" loCatId="cycle" qsTypeId="urn:microsoft.com/office/officeart/2005/8/quickstyle/simple2" qsCatId="simple" csTypeId="urn:microsoft.com/office/officeart/2005/8/colors/accent0_3" csCatId="mainScheme" phldr="1"/>
      <dgm:spPr/>
      <dgm:t>
        <a:bodyPr/>
        <a:lstStyle/>
        <a:p>
          <a:endParaRPr lang="en-CA"/>
        </a:p>
      </dgm:t>
    </dgm:pt>
    <dgm:pt modelId="{A35FB454-4415-4BD7-9B31-3E6FB56F9ABD}">
      <dgm:prSet phldrT="[Text]"/>
      <dgm:spPr/>
      <dgm:t>
        <a:bodyPr/>
        <a:lstStyle/>
        <a:p>
          <a:r>
            <a:rPr lang="en-US"/>
            <a:t>MCRD</a:t>
          </a:r>
          <a:endParaRPr lang="en-CA"/>
        </a:p>
      </dgm:t>
    </dgm:pt>
    <dgm:pt modelId="{6204E0A7-2F2D-4AA4-A69A-2070A168176D}" type="parTrans" cxnId="{75819240-86AC-4DDF-AC0D-5955911AF2AE}">
      <dgm:prSet/>
      <dgm:spPr/>
      <dgm:t>
        <a:bodyPr/>
        <a:lstStyle/>
        <a:p>
          <a:endParaRPr lang="en-CA"/>
        </a:p>
      </dgm:t>
    </dgm:pt>
    <dgm:pt modelId="{14310547-5614-4ED9-A00D-0CDA3D4F78F8}" type="sibTrans" cxnId="{75819240-86AC-4DDF-AC0D-5955911AF2AE}">
      <dgm:prSet/>
      <dgm:spPr/>
      <dgm:t>
        <a:bodyPr/>
        <a:lstStyle/>
        <a:p>
          <a:endParaRPr lang="en-CA"/>
        </a:p>
      </dgm:t>
    </dgm:pt>
    <dgm:pt modelId="{ACCFD40A-74EC-4A69-BFCD-6343C2836FE6}">
      <dgm:prSet phldrT="[Text]"/>
      <dgm:spPr/>
      <dgm:t>
        <a:bodyPr/>
        <a:lstStyle/>
        <a:p>
          <a:r>
            <a:rPr lang="en-US"/>
            <a:t>Outreach &amp; Prevention Services</a:t>
          </a:r>
          <a:endParaRPr lang="en-CA"/>
        </a:p>
      </dgm:t>
    </dgm:pt>
    <dgm:pt modelId="{1CD79CAC-3EE2-4058-9224-602EE6F568E0}" type="parTrans" cxnId="{1358BD70-F02A-4146-963A-434735ADCE6A}">
      <dgm:prSet/>
      <dgm:spPr/>
      <dgm:t>
        <a:bodyPr/>
        <a:lstStyle/>
        <a:p>
          <a:endParaRPr lang="en-CA"/>
        </a:p>
      </dgm:t>
    </dgm:pt>
    <dgm:pt modelId="{0F61A73E-70D2-4FE6-9FAC-B9D54378F572}" type="sibTrans" cxnId="{1358BD70-F02A-4146-963A-434735ADCE6A}">
      <dgm:prSet/>
      <dgm:spPr/>
      <dgm:t>
        <a:bodyPr/>
        <a:lstStyle/>
        <a:p>
          <a:endParaRPr lang="en-CA"/>
        </a:p>
      </dgm:t>
    </dgm:pt>
    <dgm:pt modelId="{3909DB0C-52BE-4455-9362-53E3117D12E2}">
      <dgm:prSet phldrT="[Text]"/>
      <dgm:spPr/>
      <dgm:t>
        <a:bodyPr/>
        <a:lstStyle/>
        <a:p>
          <a:r>
            <a:rPr lang="en-US"/>
            <a:t>Personal &amp; Family Supports </a:t>
          </a:r>
          <a:endParaRPr lang="en-CA"/>
        </a:p>
      </dgm:t>
    </dgm:pt>
    <dgm:pt modelId="{FEED3332-3962-423A-93BE-269E4F6ED769}" type="parTrans" cxnId="{8E59A010-8C80-4A36-B1C1-DDB29E5DDAAE}">
      <dgm:prSet/>
      <dgm:spPr/>
      <dgm:t>
        <a:bodyPr/>
        <a:lstStyle/>
        <a:p>
          <a:endParaRPr lang="en-CA"/>
        </a:p>
      </dgm:t>
    </dgm:pt>
    <dgm:pt modelId="{4EF48ECD-84D6-4329-B14B-44386C127C73}" type="sibTrans" cxnId="{8E59A010-8C80-4A36-B1C1-DDB29E5DDAAE}">
      <dgm:prSet/>
      <dgm:spPr/>
      <dgm:t>
        <a:bodyPr/>
        <a:lstStyle/>
        <a:p>
          <a:endParaRPr lang="en-CA"/>
        </a:p>
      </dgm:t>
    </dgm:pt>
    <dgm:pt modelId="{844381DD-ED36-4018-9FE3-B2C780A4E1EF}">
      <dgm:prSet phldrT="[Text]"/>
      <dgm:spPr/>
      <dgm:t>
        <a:bodyPr/>
        <a:lstStyle/>
        <a:p>
          <a:r>
            <a:rPr lang="en-US"/>
            <a:t>Emergency Financial Aid</a:t>
          </a:r>
          <a:endParaRPr lang="en-CA"/>
        </a:p>
      </dgm:t>
    </dgm:pt>
    <dgm:pt modelId="{413D95B0-FCD2-418B-95AD-3492144BB2D9}" type="parTrans" cxnId="{C8988772-8F44-4812-8D79-D05BFB013296}">
      <dgm:prSet/>
      <dgm:spPr/>
      <dgm:t>
        <a:bodyPr/>
        <a:lstStyle/>
        <a:p>
          <a:endParaRPr lang="en-CA"/>
        </a:p>
      </dgm:t>
    </dgm:pt>
    <dgm:pt modelId="{C71DE38E-0313-4872-8096-C59F6DCA20F7}" type="sibTrans" cxnId="{C8988772-8F44-4812-8D79-D05BFB013296}">
      <dgm:prSet/>
      <dgm:spPr/>
      <dgm:t>
        <a:bodyPr/>
        <a:lstStyle/>
        <a:p>
          <a:endParaRPr lang="en-CA"/>
        </a:p>
      </dgm:t>
    </dgm:pt>
    <dgm:pt modelId="{460804BE-6A92-45D3-B277-068E1A53A3BB}" type="pres">
      <dgm:prSet presAssocID="{DDD30634-826B-4F07-8D44-9F70B4D54A6E}" presName="Name0" presStyleCnt="0">
        <dgm:presLayoutVars>
          <dgm:chMax val="1"/>
          <dgm:chPref val="1"/>
          <dgm:dir/>
          <dgm:animOne val="branch"/>
          <dgm:animLvl val="lvl"/>
        </dgm:presLayoutVars>
      </dgm:prSet>
      <dgm:spPr/>
    </dgm:pt>
    <dgm:pt modelId="{40A0AE82-1B54-4A73-9892-68C7607BE67D}" type="pres">
      <dgm:prSet presAssocID="{A35FB454-4415-4BD7-9B31-3E6FB56F9ABD}" presName="singleCycle" presStyleCnt="0"/>
      <dgm:spPr/>
    </dgm:pt>
    <dgm:pt modelId="{73F328C1-2098-43A0-BAF7-BED754FA4AB4}" type="pres">
      <dgm:prSet presAssocID="{A35FB454-4415-4BD7-9B31-3E6FB56F9ABD}" presName="singleCenter" presStyleLbl="node1" presStyleIdx="0" presStyleCnt="4" custLinFactNeighborX="341" custLinFactNeighborY="3206">
        <dgm:presLayoutVars>
          <dgm:chMax val="7"/>
          <dgm:chPref val="7"/>
        </dgm:presLayoutVars>
      </dgm:prSet>
      <dgm:spPr/>
    </dgm:pt>
    <dgm:pt modelId="{1D4CAE2F-D949-4B54-9C94-B46D05957706}" type="pres">
      <dgm:prSet presAssocID="{1CD79CAC-3EE2-4058-9224-602EE6F568E0}" presName="Name56" presStyleLbl="parChTrans1D2" presStyleIdx="0" presStyleCnt="3"/>
      <dgm:spPr/>
    </dgm:pt>
    <dgm:pt modelId="{353E1729-9BA8-4914-A576-31C72E64C3B8}" type="pres">
      <dgm:prSet presAssocID="{ACCFD40A-74EC-4A69-BFCD-6343C2836FE6}" presName="text0" presStyleLbl="node1" presStyleIdx="1" presStyleCnt="4" custScaleX="178756" custScaleY="156763">
        <dgm:presLayoutVars>
          <dgm:bulletEnabled val="1"/>
        </dgm:presLayoutVars>
      </dgm:prSet>
      <dgm:spPr/>
    </dgm:pt>
    <dgm:pt modelId="{8AF6C107-869C-48B0-8487-EACABC2B27FB}" type="pres">
      <dgm:prSet presAssocID="{FEED3332-3962-423A-93BE-269E4F6ED769}" presName="Name56" presStyleLbl="parChTrans1D2" presStyleIdx="1" presStyleCnt="3"/>
      <dgm:spPr/>
    </dgm:pt>
    <dgm:pt modelId="{236CF711-7697-414F-99E0-7E088635CA78}" type="pres">
      <dgm:prSet presAssocID="{3909DB0C-52BE-4455-9362-53E3117D12E2}" presName="text0" presStyleLbl="node1" presStyleIdx="2" presStyleCnt="4" custScaleX="157933" custScaleY="136650">
        <dgm:presLayoutVars>
          <dgm:bulletEnabled val="1"/>
        </dgm:presLayoutVars>
      </dgm:prSet>
      <dgm:spPr/>
    </dgm:pt>
    <dgm:pt modelId="{B0DAD216-7D55-4A71-9A3D-AE7D6A02B690}" type="pres">
      <dgm:prSet presAssocID="{413D95B0-FCD2-418B-95AD-3492144BB2D9}" presName="Name56" presStyleLbl="parChTrans1D2" presStyleIdx="2" presStyleCnt="3"/>
      <dgm:spPr/>
    </dgm:pt>
    <dgm:pt modelId="{85B1825D-0236-462A-BA36-38E27C87E1D5}" type="pres">
      <dgm:prSet presAssocID="{844381DD-ED36-4018-9FE3-B2C780A4E1EF}" presName="text0" presStyleLbl="node1" presStyleIdx="3" presStyleCnt="4" custScaleX="151677" custScaleY="154975">
        <dgm:presLayoutVars>
          <dgm:bulletEnabled val="1"/>
        </dgm:presLayoutVars>
      </dgm:prSet>
      <dgm:spPr/>
    </dgm:pt>
  </dgm:ptLst>
  <dgm:cxnLst>
    <dgm:cxn modelId="{8E59A010-8C80-4A36-B1C1-DDB29E5DDAAE}" srcId="{A35FB454-4415-4BD7-9B31-3E6FB56F9ABD}" destId="{3909DB0C-52BE-4455-9362-53E3117D12E2}" srcOrd="1" destOrd="0" parTransId="{FEED3332-3962-423A-93BE-269E4F6ED769}" sibTransId="{4EF48ECD-84D6-4329-B14B-44386C127C73}"/>
    <dgm:cxn modelId="{CE334139-FE6E-4AAA-8370-27A44FE25DAA}" type="presOf" srcId="{413D95B0-FCD2-418B-95AD-3492144BB2D9}" destId="{B0DAD216-7D55-4A71-9A3D-AE7D6A02B690}" srcOrd="0" destOrd="0" presId="urn:microsoft.com/office/officeart/2008/layout/RadialCluster"/>
    <dgm:cxn modelId="{75819240-86AC-4DDF-AC0D-5955911AF2AE}" srcId="{DDD30634-826B-4F07-8D44-9F70B4D54A6E}" destId="{A35FB454-4415-4BD7-9B31-3E6FB56F9ABD}" srcOrd="0" destOrd="0" parTransId="{6204E0A7-2F2D-4AA4-A69A-2070A168176D}" sibTransId="{14310547-5614-4ED9-A00D-0CDA3D4F78F8}"/>
    <dgm:cxn modelId="{1358BD70-F02A-4146-963A-434735ADCE6A}" srcId="{A35FB454-4415-4BD7-9B31-3E6FB56F9ABD}" destId="{ACCFD40A-74EC-4A69-BFCD-6343C2836FE6}" srcOrd="0" destOrd="0" parTransId="{1CD79CAC-3EE2-4058-9224-602EE6F568E0}" sibTransId="{0F61A73E-70D2-4FE6-9FAC-B9D54378F572}"/>
    <dgm:cxn modelId="{C8988772-8F44-4812-8D79-D05BFB013296}" srcId="{A35FB454-4415-4BD7-9B31-3E6FB56F9ABD}" destId="{844381DD-ED36-4018-9FE3-B2C780A4E1EF}" srcOrd="2" destOrd="0" parTransId="{413D95B0-FCD2-418B-95AD-3492144BB2D9}" sibTransId="{C71DE38E-0313-4872-8096-C59F6DCA20F7}"/>
    <dgm:cxn modelId="{B830209C-C926-4E44-903E-01E09BE07FE3}" type="presOf" srcId="{844381DD-ED36-4018-9FE3-B2C780A4E1EF}" destId="{85B1825D-0236-462A-BA36-38E27C87E1D5}" srcOrd="0" destOrd="0" presId="urn:microsoft.com/office/officeart/2008/layout/RadialCluster"/>
    <dgm:cxn modelId="{AE72749C-3CC0-4806-A75C-9E4999D3913A}" type="presOf" srcId="{DDD30634-826B-4F07-8D44-9F70B4D54A6E}" destId="{460804BE-6A92-45D3-B277-068E1A53A3BB}" srcOrd="0" destOrd="0" presId="urn:microsoft.com/office/officeart/2008/layout/RadialCluster"/>
    <dgm:cxn modelId="{A8FD0CAA-4299-4859-8F22-0C49E49F58EA}" type="presOf" srcId="{FEED3332-3962-423A-93BE-269E4F6ED769}" destId="{8AF6C107-869C-48B0-8487-EACABC2B27FB}" srcOrd="0" destOrd="0" presId="urn:microsoft.com/office/officeart/2008/layout/RadialCluster"/>
    <dgm:cxn modelId="{6C00FDAC-800E-49E7-BAB3-6B057ACB8A20}" type="presOf" srcId="{ACCFD40A-74EC-4A69-BFCD-6343C2836FE6}" destId="{353E1729-9BA8-4914-A576-31C72E64C3B8}" srcOrd="0" destOrd="0" presId="urn:microsoft.com/office/officeart/2008/layout/RadialCluster"/>
    <dgm:cxn modelId="{28EE05B9-81E5-470C-844B-263F00C5C99A}" type="presOf" srcId="{A35FB454-4415-4BD7-9B31-3E6FB56F9ABD}" destId="{73F328C1-2098-43A0-BAF7-BED754FA4AB4}" srcOrd="0" destOrd="0" presId="urn:microsoft.com/office/officeart/2008/layout/RadialCluster"/>
    <dgm:cxn modelId="{CB949ED4-8A13-4E84-BC12-D234169F16B2}" type="presOf" srcId="{3909DB0C-52BE-4455-9362-53E3117D12E2}" destId="{236CF711-7697-414F-99E0-7E088635CA78}" srcOrd="0" destOrd="0" presId="urn:microsoft.com/office/officeart/2008/layout/RadialCluster"/>
    <dgm:cxn modelId="{13C6EDFE-8E5D-46BD-A81B-BF1417D914CB}" type="presOf" srcId="{1CD79CAC-3EE2-4058-9224-602EE6F568E0}" destId="{1D4CAE2F-D949-4B54-9C94-B46D05957706}" srcOrd="0" destOrd="0" presId="urn:microsoft.com/office/officeart/2008/layout/RadialCluster"/>
    <dgm:cxn modelId="{9DDF9CAA-553D-4DE6-AF1B-18A9F6213F69}" type="presParOf" srcId="{460804BE-6A92-45D3-B277-068E1A53A3BB}" destId="{40A0AE82-1B54-4A73-9892-68C7607BE67D}" srcOrd="0" destOrd="0" presId="urn:microsoft.com/office/officeart/2008/layout/RadialCluster"/>
    <dgm:cxn modelId="{72B07730-C121-4D33-AC07-9148D8DB8A6A}" type="presParOf" srcId="{40A0AE82-1B54-4A73-9892-68C7607BE67D}" destId="{73F328C1-2098-43A0-BAF7-BED754FA4AB4}" srcOrd="0" destOrd="0" presId="urn:microsoft.com/office/officeart/2008/layout/RadialCluster"/>
    <dgm:cxn modelId="{EED5647A-26F0-4462-8FA2-E0E5C193984D}" type="presParOf" srcId="{40A0AE82-1B54-4A73-9892-68C7607BE67D}" destId="{1D4CAE2F-D949-4B54-9C94-B46D05957706}" srcOrd="1" destOrd="0" presId="urn:microsoft.com/office/officeart/2008/layout/RadialCluster"/>
    <dgm:cxn modelId="{DACC1FCB-15C0-4543-AA7A-66CEDF38D2D4}" type="presParOf" srcId="{40A0AE82-1B54-4A73-9892-68C7607BE67D}" destId="{353E1729-9BA8-4914-A576-31C72E64C3B8}" srcOrd="2" destOrd="0" presId="urn:microsoft.com/office/officeart/2008/layout/RadialCluster"/>
    <dgm:cxn modelId="{F03F584B-6F92-4CE5-91EB-0B03D161623A}" type="presParOf" srcId="{40A0AE82-1B54-4A73-9892-68C7607BE67D}" destId="{8AF6C107-869C-48B0-8487-EACABC2B27FB}" srcOrd="3" destOrd="0" presId="urn:microsoft.com/office/officeart/2008/layout/RadialCluster"/>
    <dgm:cxn modelId="{D08E7C40-64CA-4202-8195-9F1B2477DB67}" type="presParOf" srcId="{40A0AE82-1B54-4A73-9892-68C7607BE67D}" destId="{236CF711-7697-414F-99E0-7E088635CA78}" srcOrd="4" destOrd="0" presId="urn:microsoft.com/office/officeart/2008/layout/RadialCluster"/>
    <dgm:cxn modelId="{57BBEE4A-0245-4429-98A6-B3874EB2B9A5}" type="presParOf" srcId="{40A0AE82-1B54-4A73-9892-68C7607BE67D}" destId="{B0DAD216-7D55-4A71-9A3D-AE7D6A02B690}" srcOrd="5" destOrd="0" presId="urn:microsoft.com/office/officeart/2008/layout/RadialCluster"/>
    <dgm:cxn modelId="{90A40DFF-69CB-4468-8E8E-3E27C6118D3C}" type="presParOf" srcId="{40A0AE82-1B54-4A73-9892-68C7607BE67D}" destId="{85B1825D-0236-462A-BA36-38E27C87E1D5}"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328C1-2098-43A0-BAF7-BED754FA4AB4}">
      <dsp:nvSpPr>
        <dsp:cNvPr id="0" name=""/>
        <dsp:cNvSpPr/>
      </dsp:nvSpPr>
      <dsp:spPr>
        <a:xfrm>
          <a:off x="4605099" y="2156906"/>
          <a:ext cx="1305401" cy="1305401"/>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a:t>MCRD</a:t>
          </a:r>
          <a:endParaRPr lang="en-CA" sz="3100" kern="1200"/>
        </a:p>
      </dsp:txBody>
      <dsp:txXfrm>
        <a:off x="4668823" y="2220630"/>
        <a:ext cx="1177953" cy="1177953"/>
      </dsp:txXfrm>
    </dsp:sp>
    <dsp:sp modelId="{1D4CAE2F-D949-4B54-9C94-B46D05957706}">
      <dsp:nvSpPr>
        <dsp:cNvPr id="0" name=""/>
        <dsp:cNvSpPr/>
      </dsp:nvSpPr>
      <dsp:spPr>
        <a:xfrm rot="16177968">
          <a:off x="4853027" y="1758876"/>
          <a:ext cx="796076" cy="0"/>
        </a:xfrm>
        <a:custGeom>
          <a:avLst/>
          <a:gdLst/>
          <a:ahLst/>
          <a:cxnLst/>
          <a:rect l="0" t="0" r="0" b="0"/>
          <a:pathLst>
            <a:path>
              <a:moveTo>
                <a:pt x="0" y="0"/>
              </a:moveTo>
              <a:lnTo>
                <a:pt x="796076"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3E1729-9BA8-4914-A576-31C72E64C3B8}">
      <dsp:nvSpPr>
        <dsp:cNvPr id="0" name=""/>
        <dsp:cNvSpPr/>
      </dsp:nvSpPr>
      <dsp:spPr>
        <a:xfrm>
          <a:off x="4462404" y="-10232"/>
          <a:ext cx="1563433" cy="1371078"/>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a:t>Outreach &amp; Prevention Services</a:t>
          </a:r>
          <a:endParaRPr lang="en-CA" sz="2200" kern="1200"/>
        </a:p>
      </dsp:txBody>
      <dsp:txXfrm>
        <a:off x="4529335" y="56699"/>
        <a:ext cx="1429571" cy="1237216"/>
      </dsp:txXfrm>
    </dsp:sp>
    <dsp:sp modelId="{8AF6C107-869C-48B0-8487-EACABC2B27FB}">
      <dsp:nvSpPr>
        <dsp:cNvPr id="0" name=""/>
        <dsp:cNvSpPr/>
      </dsp:nvSpPr>
      <dsp:spPr>
        <a:xfrm rot="1613937">
          <a:off x="5887452" y="3237101"/>
          <a:ext cx="426042" cy="0"/>
        </a:xfrm>
        <a:custGeom>
          <a:avLst/>
          <a:gdLst/>
          <a:ahLst/>
          <a:cxnLst/>
          <a:rect l="0" t="0" r="0" b="0"/>
          <a:pathLst>
            <a:path>
              <a:moveTo>
                <a:pt x="0" y="0"/>
              </a:moveTo>
              <a:lnTo>
                <a:pt x="426042"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6CF711-7697-414F-99E0-7E088635CA78}">
      <dsp:nvSpPr>
        <dsp:cNvPr id="0" name=""/>
        <dsp:cNvSpPr/>
      </dsp:nvSpPr>
      <dsp:spPr>
        <a:xfrm>
          <a:off x="6290447" y="3086266"/>
          <a:ext cx="1381311" cy="1195166"/>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a:t>Personal &amp; Family Supports </a:t>
          </a:r>
          <a:endParaRPr lang="en-CA" sz="2200" kern="1200"/>
        </a:p>
      </dsp:txBody>
      <dsp:txXfrm>
        <a:off x="6348790" y="3144609"/>
        <a:ext cx="1264625" cy="1078480"/>
      </dsp:txXfrm>
    </dsp:sp>
    <dsp:sp modelId="{B0DAD216-7D55-4A71-9A3D-AE7D6A02B690}">
      <dsp:nvSpPr>
        <dsp:cNvPr id="0" name=""/>
        <dsp:cNvSpPr/>
      </dsp:nvSpPr>
      <dsp:spPr>
        <a:xfrm rot="9207807">
          <a:off x="4144844" y="3244082"/>
          <a:ext cx="485847" cy="0"/>
        </a:xfrm>
        <a:custGeom>
          <a:avLst/>
          <a:gdLst/>
          <a:ahLst/>
          <a:cxnLst/>
          <a:rect l="0" t="0" r="0" b="0"/>
          <a:pathLst>
            <a:path>
              <a:moveTo>
                <a:pt x="0" y="0"/>
              </a:moveTo>
              <a:lnTo>
                <a:pt x="485847"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B1825D-0236-462A-BA36-38E27C87E1D5}">
      <dsp:nvSpPr>
        <dsp:cNvPr id="0" name=""/>
        <dsp:cNvSpPr/>
      </dsp:nvSpPr>
      <dsp:spPr>
        <a:xfrm>
          <a:off x="2843840" y="3006129"/>
          <a:ext cx="1326595" cy="135544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a:t>Emergency Financial Aid</a:t>
          </a:r>
          <a:endParaRPr lang="en-CA" sz="1900" kern="1200"/>
        </a:p>
      </dsp:txBody>
      <dsp:txXfrm>
        <a:off x="2908599" y="3070888"/>
        <a:ext cx="1197077" cy="122592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C86A-34E3-C046-92D3-FE27434FD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03C7BC-6F3F-7A4C-B839-28AA28145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D7F3C-9224-BD4D-B7C4-DAA686E5AB8B}"/>
              </a:ext>
            </a:extLst>
          </p:cNvPr>
          <p:cNvSpPr>
            <a:spLocks noGrp="1"/>
          </p:cNvSpPr>
          <p:nvPr>
            <p:ph type="dt" sz="half" idx="10"/>
          </p:nvPr>
        </p:nvSpPr>
        <p:spPr/>
        <p:txBody>
          <a:bodyPr/>
          <a:lstStyle/>
          <a:p>
            <a:fld id="{94C745D8-FAEE-7549-A87D-D45710F48FD9}" type="datetimeFigureOut">
              <a:rPr lang="en-US" smtClean="0"/>
              <a:t>10/15/2025</a:t>
            </a:fld>
            <a:endParaRPr lang="en-US"/>
          </a:p>
        </p:txBody>
      </p:sp>
      <p:sp>
        <p:nvSpPr>
          <p:cNvPr id="5" name="Footer Placeholder 4">
            <a:extLst>
              <a:ext uri="{FF2B5EF4-FFF2-40B4-BE49-F238E27FC236}">
                <a16:creationId xmlns:a16="http://schemas.microsoft.com/office/drawing/2014/main" id="{C8E75989-A6E0-3C42-AB9B-B213A4EB2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D5A91-A623-2643-9377-2695040F6746}"/>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83262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0666-1518-6D4F-AF7F-B9DEF9A46C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A953F8-A3DD-9743-BB3C-64696F1C56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537E3-0201-AC43-9C13-1888A480FE8A}"/>
              </a:ext>
            </a:extLst>
          </p:cNvPr>
          <p:cNvSpPr>
            <a:spLocks noGrp="1"/>
          </p:cNvSpPr>
          <p:nvPr>
            <p:ph type="dt" sz="half" idx="10"/>
          </p:nvPr>
        </p:nvSpPr>
        <p:spPr/>
        <p:txBody>
          <a:bodyPr/>
          <a:lstStyle/>
          <a:p>
            <a:fld id="{94C745D8-FAEE-7549-A87D-D45710F48FD9}" type="datetimeFigureOut">
              <a:rPr lang="en-US" smtClean="0"/>
              <a:t>10/15/2025</a:t>
            </a:fld>
            <a:endParaRPr lang="en-US"/>
          </a:p>
        </p:txBody>
      </p:sp>
      <p:sp>
        <p:nvSpPr>
          <p:cNvPr id="5" name="Footer Placeholder 4">
            <a:extLst>
              <a:ext uri="{FF2B5EF4-FFF2-40B4-BE49-F238E27FC236}">
                <a16:creationId xmlns:a16="http://schemas.microsoft.com/office/drawing/2014/main" id="{3029FCA2-3BEF-9548-B370-C45D92B6D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2AC93-B5BD-4946-A0FE-25E914C27715}"/>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284495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2B425-DEAF-694A-8AA1-C07930DD7C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1A517-3A0D-D44E-B4B8-2945508BBC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9F94F-0D63-0545-8889-DEF40D6BA306}"/>
              </a:ext>
            </a:extLst>
          </p:cNvPr>
          <p:cNvSpPr>
            <a:spLocks noGrp="1"/>
          </p:cNvSpPr>
          <p:nvPr>
            <p:ph type="dt" sz="half" idx="10"/>
          </p:nvPr>
        </p:nvSpPr>
        <p:spPr/>
        <p:txBody>
          <a:bodyPr/>
          <a:lstStyle/>
          <a:p>
            <a:fld id="{94C745D8-FAEE-7549-A87D-D45710F48FD9}" type="datetimeFigureOut">
              <a:rPr lang="en-US" smtClean="0"/>
              <a:t>10/15/2025</a:t>
            </a:fld>
            <a:endParaRPr lang="en-US"/>
          </a:p>
        </p:txBody>
      </p:sp>
      <p:sp>
        <p:nvSpPr>
          <p:cNvPr id="5" name="Footer Placeholder 4">
            <a:extLst>
              <a:ext uri="{FF2B5EF4-FFF2-40B4-BE49-F238E27FC236}">
                <a16:creationId xmlns:a16="http://schemas.microsoft.com/office/drawing/2014/main" id="{21638463-AEB8-D245-8AE2-53332C5B9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FCCD0-0A2B-5541-8FA1-F8234A976311}"/>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4602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7A4D-1774-D543-B20F-8799207F8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F7A908-6A30-F244-9F88-8934CF8208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6D60D-A51A-E342-8964-39FA03194F30}"/>
              </a:ext>
            </a:extLst>
          </p:cNvPr>
          <p:cNvSpPr>
            <a:spLocks noGrp="1"/>
          </p:cNvSpPr>
          <p:nvPr>
            <p:ph type="dt" sz="half" idx="10"/>
          </p:nvPr>
        </p:nvSpPr>
        <p:spPr/>
        <p:txBody>
          <a:bodyPr/>
          <a:lstStyle/>
          <a:p>
            <a:fld id="{94C745D8-FAEE-7549-A87D-D45710F48FD9}" type="datetimeFigureOut">
              <a:rPr lang="en-US" smtClean="0"/>
              <a:t>10/15/2025</a:t>
            </a:fld>
            <a:endParaRPr lang="en-US"/>
          </a:p>
        </p:txBody>
      </p:sp>
      <p:sp>
        <p:nvSpPr>
          <p:cNvPr id="5" name="Footer Placeholder 4">
            <a:extLst>
              <a:ext uri="{FF2B5EF4-FFF2-40B4-BE49-F238E27FC236}">
                <a16:creationId xmlns:a16="http://schemas.microsoft.com/office/drawing/2014/main" id="{462333EA-2BCB-624D-B721-07E2BA9AE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11DB3-617A-3C4A-9E7F-477F783B8752}"/>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198215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D927-925C-7D44-94DF-8E2CBC840E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12739-8515-6444-8330-7E67324C06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B18773-1E26-484F-B677-46A69ECA229C}"/>
              </a:ext>
            </a:extLst>
          </p:cNvPr>
          <p:cNvSpPr>
            <a:spLocks noGrp="1"/>
          </p:cNvSpPr>
          <p:nvPr>
            <p:ph type="dt" sz="half" idx="10"/>
          </p:nvPr>
        </p:nvSpPr>
        <p:spPr/>
        <p:txBody>
          <a:bodyPr/>
          <a:lstStyle/>
          <a:p>
            <a:fld id="{94C745D8-FAEE-7549-A87D-D45710F48FD9}" type="datetimeFigureOut">
              <a:rPr lang="en-US" smtClean="0"/>
              <a:t>10/15/2025</a:t>
            </a:fld>
            <a:endParaRPr lang="en-US"/>
          </a:p>
        </p:txBody>
      </p:sp>
      <p:sp>
        <p:nvSpPr>
          <p:cNvPr id="5" name="Footer Placeholder 4">
            <a:extLst>
              <a:ext uri="{FF2B5EF4-FFF2-40B4-BE49-F238E27FC236}">
                <a16:creationId xmlns:a16="http://schemas.microsoft.com/office/drawing/2014/main" id="{AF222F84-D38D-0246-9B8A-811CA968C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0B00C-AEBE-624B-B3C5-33875A260B5C}"/>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342539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AF5B-920F-434F-8901-AE1000CBA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9584FE-0D19-CD46-BB23-8B23934C3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AB696-1FCD-A249-9B1E-0D5F0E29E7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437388-DD4A-EB46-B928-A48B08610F90}"/>
              </a:ext>
            </a:extLst>
          </p:cNvPr>
          <p:cNvSpPr>
            <a:spLocks noGrp="1"/>
          </p:cNvSpPr>
          <p:nvPr>
            <p:ph type="dt" sz="half" idx="10"/>
          </p:nvPr>
        </p:nvSpPr>
        <p:spPr/>
        <p:txBody>
          <a:bodyPr/>
          <a:lstStyle/>
          <a:p>
            <a:fld id="{94C745D8-FAEE-7549-A87D-D45710F48FD9}" type="datetimeFigureOut">
              <a:rPr lang="en-US" smtClean="0"/>
              <a:t>10/15/2025</a:t>
            </a:fld>
            <a:endParaRPr lang="en-US"/>
          </a:p>
        </p:txBody>
      </p:sp>
      <p:sp>
        <p:nvSpPr>
          <p:cNvPr id="6" name="Footer Placeholder 5">
            <a:extLst>
              <a:ext uri="{FF2B5EF4-FFF2-40B4-BE49-F238E27FC236}">
                <a16:creationId xmlns:a16="http://schemas.microsoft.com/office/drawing/2014/main" id="{25F92746-236B-1240-A69A-8316518CE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77CFB-5EAA-5546-81FF-E6FD92C24F0C}"/>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325725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5051-D9A5-F04A-BB7D-5F32023660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4C7455-460C-D246-822C-1C80120DD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FE922E-848B-344F-A414-CD85656E9B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D27BFD-09E3-8A42-9499-741DDEAB9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4617A-F5B7-444A-9D34-3FFD04169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6196BF-62C5-5144-8A3A-E04476EEBFD0}"/>
              </a:ext>
            </a:extLst>
          </p:cNvPr>
          <p:cNvSpPr>
            <a:spLocks noGrp="1"/>
          </p:cNvSpPr>
          <p:nvPr>
            <p:ph type="dt" sz="half" idx="10"/>
          </p:nvPr>
        </p:nvSpPr>
        <p:spPr/>
        <p:txBody>
          <a:bodyPr/>
          <a:lstStyle/>
          <a:p>
            <a:fld id="{94C745D8-FAEE-7549-A87D-D45710F48FD9}" type="datetimeFigureOut">
              <a:rPr lang="en-US" smtClean="0"/>
              <a:t>10/15/2025</a:t>
            </a:fld>
            <a:endParaRPr lang="en-US"/>
          </a:p>
        </p:txBody>
      </p:sp>
      <p:sp>
        <p:nvSpPr>
          <p:cNvPr id="8" name="Footer Placeholder 7">
            <a:extLst>
              <a:ext uri="{FF2B5EF4-FFF2-40B4-BE49-F238E27FC236}">
                <a16:creationId xmlns:a16="http://schemas.microsoft.com/office/drawing/2014/main" id="{3823C717-91B0-0444-8B93-6ABAD77283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D04865-B5CD-F646-92EA-F82C51BA789F}"/>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366464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5D23-FECB-654A-BD98-464C52CC60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186E3-65D2-3B41-9F26-6D827A7469EF}"/>
              </a:ext>
            </a:extLst>
          </p:cNvPr>
          <p:cNvSpPr>
            <a:spLocks noGrp="1"/>
          </p:cNvSpPr>
          <p:nvPr>
            <p:ph type="dt" sz="half" idx="10"/>
          </p:nvPr>
        </p:nvSpPr>
        <p:spPr/>
        <p:txBody>
          <a:bodyPr/>
          <a:lstStyle/>
          <a:p>
            <a:fld id="{94C745D8-FAEE-7549-A87D-D45710F48FD9}" type="datetimeFigureOut">
              <a:rPr lang="en-US" smtClean="0"/>
              <a:t>10/15/2025</a:t>
            </a:fld>
            <a:endParaRPr lang="en-US"/>
          </a:p>
        </p:txBody>
      </p:sp>
      <p:sp>
        <p:nvSpPr>
          <p:cNvPr id="4" name="Footer Placeholder 3">
            <a:extLst>
              <a:ext uri="{FF2B5EF4-FFF2-40B4-BE49-F238E27FC236}">
                <a16:creationId xmlns:a16="http://schemas.microsoft.com/office/drawing/2014/main" id="{76E52F59-C02E-FC4C-82AF-76C2F40039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C9475D-F9DB-3349-9111-05BA1A702A72}"/>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423257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63AF7-AF08-744B-A864-A5915133DD37}"/>
              </a:ext>
            </a:extLst>
          </p:cNvPr>
          <p:cNvSpPr>
            <a:spLocks noGrp="1"/>
          </p:cNvSpPr>
          <p:nvPr>
            <p:ph type="dt" sz="half" idx="10"/>
          </p:nvPr>
        </p:nvSpPr>
        <p:spPr/>
        <p:txBody>
          <a:bodyPr/>
          <a:lstStyle/>
          <a:p>
            <a:fld id="{94C745D8-FAEE-7549-A87D-D45710F48FD9}" type="datetimeFigureOut">
              <a:rPr lang="en-US" smtClean="0"/>
              <a:t>10/15/2025</a:t>
            </a:fld>
            <a:endParaRPr lang="en-US"/>
          </a:p>
        </p:txBody>
      </p:sp>
      <p:sp>
        <p:nvSpPr>
          <p:cNvPr id="3" name="Footer Placeholder 2">
            <a:extLst>
              <a:ext uri="{FF2B5EF4-FFF2-40B4-BE49-F238E27FC236}">
                <a16:creationId xmlns:a16="http://schemas.microsoft.com/office/drawing/2014/main" id="{3B2471B1-23FD-384C-B5BD-4EF9EFCCE1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E170C-CB8B-8943-9015-B54D17AEDD8B}"/>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192920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1F3-9EB8-7A46-96C0-44702375C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43568-C980-0143-8557-2C4283B60C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0DB229-EFA3-7C43-89CB-8C0868160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F227B-C88F-2D47-85B9-6A89FBECEE13}"/>
              </a:ext>
            </a:extLst>
          </p:cNvPr>
          <p:cNvSpPr>
            <a:spLocks noGrp="1"/>
          </p:cNvSpPr>
          <p:nvPr>
            <p:ph type="dt" sz="half" idx="10"/>
          </p:nvPr>
        </p:nvSpPr>
        <p:spPr/>
        <p:txBody>
          <a:bodyPr/>
          <a:lstStyle/>
          <a:p>
            <a:fld id="{94C745D8-FAEE-7549-A87D-D45710F48FD9}" type="datetimeFigureOut">
              <a:rPr lang="en-US" smtClean="0"/>
              <a:t>10/15/2025</a:t>
            </a:fld>
            <a:endParaRPr lang="en-US"/>
          </a:p>
        </p:txBody>
      </p:sp>
      <p:sp>
        <p:nvSpPr>
          <p:cNvPr id="6" name="Footer Placeholder 5">
            <a:extLst>
              <a:ext uri="{FF2B5EF4-FFF2-40B4-BE49-F238E27FC236}">
                <a16:creationId xmlns:a16="http://schemas.microsoft.com/office/drawing/2014/main" id="{54388260-1D06-1247-B85A-6B6C90942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0AF78-45C2-CF44-B07B-D1C835A2FB37}"/>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74813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86BF-5F5F-BE42-B291-9525F2F0C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F82CFA-3A38-F24D-9870-17D7948BD2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2693B-0EEF-CB42-B49F-EA75E82F5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719E63-C25E-9D4A-8642-FFA02B0CE61F}"/>
              </a:ext>
            </a:extLst>
          </p:cNvPr>
          <p:cNvSpPr>
            <a:spLocks noGrp="1"/>
          </p:cNvSpPr>
          <p:nvPr>
            <p:ph type="dt" sz="half" idx="10"/>
          </p:nvPr>
        </p:nvSpPr>
        <p:spPr/>
        <p:txBody>
          <a:bodyPr/>
          <a:lstStyle/>
          <a:p>
            <a:fld id="{94C745D8-FAEE-7549-A87D-D45710F48FD9}" type="datetimeFigureOut">
              <a:rPr lang="en-US" smtClean="0"/>
              <a:t>10/15/2025</a:t>
            </a:fld>
            <a:endParaRPr lang="en-US"/>
          </a:p>
        </p:txBody>
      </p:sp>
      <p:sp>
        <p:nvSpPr>
          <p:cNvPr id="6" name="Footer Placeholder 5">
            <a:extLst>
              <a:ext uri="{FF2B5EF4-FFF2-40B4-BE49-F238E27FC236}">
                <a16:creationId xmlns:a16="http://schemas.microsoft.com/office/drawing/2014/main" id="{38A00ABA-6137-5846-8253-0F7B7B8C41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E43986-B569-2049-8FDD-C5468D1E3AB8}"/>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168987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BA40D-40E8-CD4C-85A2-AA32FB714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F1E4A-8810-704C-B7A4-CFFB6EFBE1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1548D-6EE2-1049-B9F4-34F964FF84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745D8-FAEE-7549-A87D-D45710F48FD9}" type="datetimeFigureOut">
              <a:rPr lang="en-US" smtClean="0"/>
              <a:t>10/15/2025</a:t>
            </a:fld>
            <a:endParaRPr lang="en-US"/>
          </a:p>
        </p:txBody>
      </p:sp>
      <p:sp>
        <p:nvSpPr>
          <p:cNvPr id="5" name="Footer Placeholder 4">
            <a:extLst>
              <a:ext uri="{FF2B5EF4-FFF2-40B4-BE49-F238E27FC236}">
                <a16:creationId xmlns:a16="http://schemas.microsoft.com/office/drawing/2014/main" id="{87535A4B-BE1D-714A-AC69-01267EE1F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58D8D3-92A1-564F-8F89-376EBEA956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F60E9-EE14-C64B-B340-2A558017F605}" type="slidenum">
              <a:rPr lang="en-US" smtClean="0"/>
              <a:t>‹#›</a:t>
            </a:fld>
            <a:endParaRPr lang="en-US"/>
          </a:p>
        </p:txBody>
      </p:sp>
    </p:spTree>
    <p:extLst>
      <p:ext uri="{BB962C8B-B14F-4D97-AF65-F5344CB8AC3E}">
        <p14:creationId xmlns:p14="http://schemas.microsoft.com/office/powerpoint/2010/main" val="3011183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722A16-CD92-F51E-F15E-4AE3005D4D7C}"/>
              </a:ext>
            </a:extLst>
          </p:cNvPr>
          <p:cNvSpPr txBox="1"/>
          <p:nvPr/>
        </p:nvSpPr>
        <p:spPr>
          <a:xfrm>
            <a:off x="302337" y="1862762"/>
            <a:ext cx="6184189" cy="2308324"/>
          </a:xfrm>
          <a:prstGeom prst="rect">
            <a:avLst/>
          </a:prstGeom>
          <a:noFill/>
        </p:spPr>
        <p:txBody>
          <a:bodyPr wrap="square" rtlCol="0">
            <a:spAutoFit/>
          </a:bodyPr>
          <a:lstStyle/>
          <a:p>
            <a:r>
              <a:rPr lang="en-US" sz="4800" b="1">
                <a:latin typeface="Minion Pro" panose="02040503050306020203" pitchFamily="18" charset="0"/>
              </a:rPr>
              <a:t>Red River </a:t>
            </a:r>
            <a:r>
              <a:rPr lang="en-CA" sz="4800" b="1" i="0">
                <a:solidFill>
                  <a:srgbClr val="000000"/>
                </a:solidFill>
                <a:effectLst/>
                <a:latin typeface="WordVisi_MSFontService"/>
              </a:rPr>
              <a:t>Métis </a:t>
            </a:r>
            <a:r>
              <a:rPr lang="en-US" sz="4800" b="1">
                <a:latin typeface="Minion Pro" panose="02040503050306020203" pitchFamily="18" charset="0"/>
              </a:rPr>
              <a:t>Community Resource Department</a:t>
            </a:r>
          </a:p>
        </p:txBody>
      </p:sp>
    </p:spTree>
    <p:extLst>
      <p:ext uri="{BB962C8B-B14F-4D97-AF65-F5344CB8AC3E}">
        <p14:creationId xmlns:p14="http://schemas.microsoft.com/office/powerpoint/2010/main" val="53089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F208-330D-46FC-8548-665AA21E86B9}"/>
              </a:ext>
            </a:extLst>
          </p:cNvPr>
          <p:cNvSpPr>
            <a:spLocks noGrp="1"/>
          </p:cNvSpPr>
          <p:nvPr>
            <p:ph type="title"/>
          </p:nvPr>
        </p:nvSpPr>
        <p:spPr>
          <a:xfrm>
            <a:off x="566738" y="376237"/>
            <a:ext cx="10515600" cy="1325563"/>
          </a:xfrm>
        </p:spPr>
        <p:txBody>
          <a:bodyPr/>
          <a:lstStyle/>
          <a:p>
            <a:r>
              <a:rPr lang="en-US" b="1">
                <a:cs typeface="Calibri Light"/>
              </a:rPr>
              <a:t>Income Tax Programs</a:t>
            </a:r>
            <a:endParaRPr lang="en-US" b="1"/>
          </a:p>
        </p:txBody>
      </p:sp>
      <p:sp>
        <p:nvSpPr>
          <p:cNvPr id="3" name="Content Placeholder 2">
            <a:extLst>
              <a:ext uri="{FF2B5EF4-FFF2-40B4-BE49-F238E27FC236}">
                <a16:creationId xmlns:a16="http://schemas.microsoft.com/office/drawing/2014/main" id="{3A768AA1-F5B7-4C9D-8E38-6DE26852D10C}"/>
              </a:ext>
            </a:extLst>
          </p:cNvPr>
          <p:cNvSpPr>
            <a:spLocks noGrp="1"/>
          </p:cNvSpPr>
          <p:nvPr>
            <p:ph idx="1"/>
          </p:nvPr>
        </p:nvSpPr>
        <p:spPr>
          <a:xfrm>
            <a:off x="438150" y="1253331"/>
            <a:ext cx="9448800" cy="4351338"/>
          </a:xfrm>
        </p:spPr>
        <p:txBody>
          <a:bodyPr vert="horz" lIns="91440" tIns="45720" rIns="91440" bIns="45720" rtlCol="0" anchor="t">
            <a:normAutofit/>
          </a:bodyPr>
          <a:lstStyle/>
          <a:p>
            <a:endParaRPr lang="en-US" sz="2400">
              <a:cs typeface="Calibri" panose="020F0502020204030204"/>
            </a:endParaRPr>
          </a:p>
          <a:p>
            <a:r>
              <a:rPr lang="en-US" sz="2400" dirty="0">
                <a:solidFill>
                  <a:srgbClr val="000000"/>
                </a:solidFill>
                <a:ea typeface="+mn-lt"/>
                <a:cs typeface="+mn-lt"/>
              </a:rPr>
              <a:t>The Métis Community Relations Department (</a:t>
            </a:r>
            <a:r>
              <a:rPr lang="en-US" sz="2400" b="0" i="0" dirty="0">
                <a:solidFill>
                  <a:srgbClr val="000000"/>
                </a:solidFill>
                <a:effectLst/>
                <a:ea typeface="+mn-lt"/>
                <a:cs typeface="+mn-lt"/>
              </a:rPr>
              <a:t>MCRD</a:t>
            </a:r>
            <a:r>
              <a:rPr lang="en-US" sz="2400" dirty="0">
                <a:solidFill>
                  <a:srgbClr val="000000"/>
                </a:solidFill>
                <a:ea typeface="+mn-lt"/>
                <a:cs typeface="+mn-lt"/>
              </a:rPr>
              <a:t>)</a:t>
            </a:r>
            <a:r>
              <a:rPr lang="en-US" sz="2400" b="0" i="0" dirty="0">
                <a:solidFill>
                  <a:srgbClr val="000000"/>
                </a:solidFill>
                <a:effectLst/>
                <a:ea typeface="+mn-lt"/>
                <a:cs typeface="+mn-lt"/>
              </a:rPr>
              <a:t> continues to </a:t>
            </a:r>
            <a:r>
              <a:rPr lang="en-US" sz="2400" dirty="0">
                <a:solidFill>
                  <a:srgbClr val="000000"/>
                </a:solidFill>
                <a:ea typeface="+mn-lt"/>
                <a:cs typeface="+mn-lt"/>
              </a:rPr>
              <a:t>actively </a:t>
            </a:r>
            <a:r>
              <a:rPr lang="en-US" sz="2400" b="0" i="0" dirty="0">
                <a:solidFill>
                  <a:srgbClr val="000000"/>
                </a:solidFill>
                <a:effectLst/>
                <a:ea typeface="+mn-lt"/>
                <a:cs typeface="+mn-lt"/>
              </a:rPr>
              <a:t>participate in the Community Volunteer Income Tax Program</a:t>
            </a:r>
            <a:r>
              <a:rPr lang="en-US" sz="2400" dirty="0">
                <a:solidFill>
                  <a:srgbClr val="000000"/>
                </a:solidFill>
                <a:ea typeface="+mn-lt"/>
                <a:cs typeface="+mn-lt"/>
              </a:rPr>
              <a:t>, providing</a:t>
            </a:r>
            <a:r>
              <a:rPr lang="en-US" sz="2400" b="0" i="0" dirty="0">
                <a:solidFill>
                  <a:srgbClr val="000000"/>
                </a:solidFill>
                <a:effectLst/>
                <a:ea typeface="+mn-lt"/>
                <a:cs typeface="+mn-lt"/>
              </a:rPr>
              <a:t> free basic income tax preparation services </a:t>
            </a:r>
            <a:r>
              <a:rPr lang="en-US" sz="2400" dirty="0">
                <a:solidFill>
                  <a:srgbClr val="000000"/>
                </a:solidFill>
                <a:ea typeface="+mn-lt"/>
                <a:cs typeface="+mn-lt"/>
              </a:rPr>
              <a:t>to </a:t>
            </a:r>
            <a:r>
              <a:rPr lang="en-US" sz="2400" b="0" i="0" dirty="0">
                <a:solidFill>
                  <a:srgbClr val="000000"/>
                </a:solidFill>
                <a:effectLst/>
                <a:ea typeface="+mn-lt"/>
                <a:cs typeface="+mn-lt"/>
              </a:rPr>
              <a:t>eligible Citizens. </a:t>
            </a:r>
            <a:r>
              <a:rPr lang="en-US" sz="2400" dirty="0">
                <a:solidFill>
                  <a:srgbClr val="000000"/>
                </a:solidFill>
                <a:ea typeface="+mn-lt"/>
                <a:cs typeface="+mn-lt"/>
              </a:rPr>
              <a:t>For those instances where </a:t>
            </a:r>
            <a:r>
              <a:rPr lang="en-US" sz="2400" b="0" i="0" dirty="0">
                <a:solidFill>
                  <a:srgbClr val="000000"/>
                </a:solidFill>
                <a:effectLst/>
                <a:ea typeface="+mn-lt"/>
                <a:cs typeface="+mn-lt"/>
              </a:rPr>
              <a:t>services </a:t>
            </a:r>
            <a:r>
              <a:rPr lang="en-US" sz="2400" dirty="0">
                <a:solidFill>
                  <a:srgbClr val="000000"/>
                </a:solidFill>
                <a:ea typeface="+mn-lt"/>
                <a:cs typeface="+mn-lt"/>
              </a:rPr>
              <a:t>cannot be offered directly </a:t>
            </a:r>
            <a:r>
              <a:rPr lang="en-US" sz="2400" b="0" i="0" dirty="0">
                <a:solidFill>
                  <a:srgbClr val="000000"/>
                </a:solidFill>
                <a:effectLst/>
                <a:ea typeface="+mn-lt"/>
                <a:cs typeface="+mn-lt"/>
              </a:rPr>
              <a:t>through MCRD, referrals are made to Community Financial Counselling Services</a:t>
            </a:r>
            <a:r>
              <a:rPr lang="en-US" sz="2400" dirty="0">
                <a:solidFill>
                  <a:srgbClr val="000000"/>
                </a:solidFill>
                <a:ea typeface="+mn-lt"/>
                <a:cs typeface="+mn-lt"/>
              </a:rPr>
              <a:t>, ensuring that all Citizens have access</a:t>
            </a:r>
            <a:r>
              <a:rPr lang="en-US" sz="2400" b="0" i="0" dirty="0">
                <a:solidFill>
                  <a:srgbClr val="000000"/>
                </a:solidFill>
                <a:effectLst/>
                <a:ea typeface="+mn-lt"/>
                <a:cs typeface="+mn-lt"/>
              </a:rPr>
              <a:t> to the </a:t>
            </a:r>
            <a:r>
              <a:rPr lang="en-US" sz="2400" dirty="0">
                <a:solidFill>
                  <a:srgbClr val="000000"/>
                </a:solidFill>
                <a:ea typeface="+mn-lt"/>
                <a:cs typeface="+mn-lt"/>
              </a:rPr>
              <a:t>support they need to claim the </a:t>
            </a:r>
            <a:r>
              <a:rPr lang="en-US" sz="2400" b="0" i="0" dirty="0">
                <a:solidFill>
                  <a:srgbClr val="000000"/>
                </a:solidFill>
                <a:effectLst/>
                <a:ea typeface="+mn-lt"/>
                <a:cs typeface="+mn-lt"/>
              </a:rPr>
              <a:t>benefits </a:t>
            </a:r>
            <a:r>
              <a:rPr lang="en-US" sz="2400" dirty="0">
                <a:solidFill>
                  <a:srgbClr val="000000"/>
                </a:solidFill>
                <a:ea typeface="+mn-lt"/>
                <a:cs typeface="+mn-lt"/>
              </a:rPr>
              <a:t>to which </a:t>
            </a:r>
            <a:r>
              <a:rPr lang="en-US" sz="2400" b="0" i="0" dirty="0">
                <a:solidFill>
                  <a:srgbClr val="000000"/>
                </a:solidFill>
                <a:effectLst/>
                <a:ea typeface="+mn-lt"/>
                <a:cs typeface="+mn-lt"/>
              </a:rPr>
              <a:t>they are entitled.</a:t>
            </a:r>
          </a:p>
          <a:p>
            <a:r>
              <a:rPr lang="en-US" sz="2400" dirty="0">
                <a:ea typeface="+mn-lt"/>
                <a:cs typeface="+mn-lt"/>
              </a:rPr>
              <a:t>During the 2024–2025 fiscal year, MCRD assisted over 2,000 Citizens in filing their income taxes, helping to maximize their financial resources and contributing to the overall well-being of the Métis community.</a:t>
            </a:r>
            <a:endParaRPr lang="en-US" dirty="0">
              <a:ea typeface="+mn-lt"/>
              <a:cs typeface="+mn-lt"/>
            </a:endParaRPr>
          </a:p>
          <a:p>
            <a:endParaRPr lang="en-US" sz="2400" dirty="0">
              <a:ea typeface="Calibri"/>
              <a:cs typeface="Calibri" panose="020F0502020204030204"/>
            </a:endParaRPr>
          </a:p>
          <a:p>
            <a:endParaRPr lang="en-US"/>
          </a:p>
        </p:txBody>
      </p:sp>
    </p:spTree>
    <p:extLst>
      <p:ext uri="{BB962C8B-B14F-4D97-AF65-F5344CB8AC3E}">
        <p14:creationId xmlns:p14="http://schemas.microsoft.com/office/powerpoint/2010/main" val="246197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998C-8F8D-43A0-A397-044456418C1A}"/>
              </a:ext>
            </a:extLst>
          </p:cNvPr>
          <p:cNvSpPr>
            <a:spLocks noGrp="1"/>
          </p:cNvSpPr>
          <p:nvPr>
            <p:ph type="title"/>
          </p:nvPr>
        </p:nvSpPr>
        <p:spPr>
          <a:xfrm>
            <a:off x="209550" y="409574"/>
            <a:ext cx="10515600" cy="1325563"/>
          </a:xfrm>
        </p:spPr>
        <p:txBody>
          <a:bodyPr/>
          <a:lstStyle/>
          <a:p>
            <a:r>
              <a:rPr lang="en-US" sz="4400" b="1" i="0" u="none" strike="noStrike" baseline="0">
                <a:solidFill>
                  <a:srgbClr val="000000"/>
                </a:solidFill>
              </a:rPr>
              <a:t>Prevention Services </a:t>
            </a:r>
            <a:br>
              <a:rPr lang="en-US" sz="4400" b="0" i="0" u="none" strike="noStrike" baseline="0">
                <a:solidFill>
                  <a:srgbClr val="000000"/>
                </a:solidFill>
                <a:latin typeface="Calibri" panose="020F0502020204030204" pitchFamily="34" charset="0"/>
              </a:rPr>
            </a:br>
            <a:endParaRPr lang="en-US"/>
          </a:p>
        </p:txBody>
      </p:sp>
      <p:sp>
        <p:nvSpPr>
          <p:cNvPr id="5" name="Content Placeholder 4">
            <a:extLst>
              <a:ext uri="{FF2B5EF4-FFF2-40B4-BE49-F238E27FC236}">
                <a16:creationId xmlns:a16="http://schemas.microsoft.com/office/drawing/2014/main" id="{BEF2DE24-D7E5-B76A-EC97-AF67627307EE}"/>
              </a:ext>
            </a:extLst>
          </p:cNvPr>
          <p:cNvSpPr>
            <a:spLocks noGrp="1"/>
          </p:cNvSpPr>
          <p:nvPr>
            <p:ph idx="1"/>
          </p:nvPr>
        </p:nvSpPr>
        <p:spPr>
          <a:xfrm>
            <a:off x="451981" y="1627296"/>
            <a:ext cx="9878861" cy="4351338"/>
          </a:xfrm>
        </p:spPr>
        <p:txBody>
          <a:bodyPr vert="horz" lIns="91440" tIns="45720" rIns="91440" bIns="45720" rtlCol="0" anchor="t">
            <a:normAutofit fontScale="85000" lnSpcReduction="20000"/>
          </a:bodyPr>
          <a:lstStyle/>
          <a:p>
            <a:pPr marL="0" indent="0">
              <a:buNone/>
            </a:pPr>
            <a:r>
              <a:rPr lang="en-US" dirty="0">
                <a:ea typeface="+mn-lt"/>
                <a:cs typeface="+mn-lt"/>
              </a:rPr>
              <a:t>The Manitoba Métis Federation, through the Métis Community Relations Department (MCRD), has submitted a $1.5 million federal funding request to Health Canada under the Prevention of Child Maltreatment Fund. This funding will allow MCRD to expand prevention-focused programming and supports for Red River Métis Citizens, addressing the root causes of family vulnerability and promoting long-term community wellness.</a:t>
            </a:r>
            <a:endParaRPr lang="en-US" dirty="0">
              <a:ea typeface="Calibri" panose="020F0502020204030204"/>
              <a:cs typeface="Calibri" panose="020F0502020204030204"/>
            </a:endParaRPr>
          </a:p>
          <a:p>
            <a:pPr marL="0" indent="0">
              <a:buNone/>
            </a:pPr>
            <a:endParaRPr lang="en-US" b="1" dirty="0">
              <a:ea typeface="+mn-lt"/>
              <a:cs typeface="+mn-lt"/>
            </a:endParaRPr>
          </a:p>
          <a:p>
            <a:pPr marL="0" indent="0">
              <a:buNone/>
            </a:pPr>
            <a:r>
              <a:rPr lang="en-US" b="1" dirty="0">
                <a:ea typeface="+mn-lt"/>
                <a:cs typeface="+mn-lt"/>
              </a:rPr>
              <a:t>Planned Program Development Areas:</a:t>
            </a:r>
            <a:endParaRPr lang="en-US" dirty="0">
              <a:ea typeface="Calibri"/>
              <a:cs typeface="Calibri"/>
            </a:endParaRPr>
          </a:p>
          <a:p>
            <a:pPr marL="0" indent="0">
              <a:buNone/>
            </a:pPr>
            <a:r>
              <a:rPr lang="en-US" b="1" u="sng" dirty="0">
                <a:ea typeface="+mn-lt"/>
                <a:cs typeface="+mn-lt"/>
              </a:rPr>
              <a:t>Prevention-Based Programs for Families</a:t>
            </a:r>
          </a:p>
          <a:p>
            <a:pPr marL="914400" lvl="1" indent="-457200">
              <a:buFont typeface="Courier New" panose="020B0604020202020204" pitchFamily="34" charset="0"/>
              <a:buChar char="o"/>
            </a:pPr>
            <a:r>
              <a:rPr lang="en-US" dirty="0">
                <a:ea typeface="+mn-lt"/>
                <a:cs typeface="+mn-lt"/>
              </a:rPr>
              <a:t>Provide early intervention supports for current parents to strengthen parenting skills and enhance family wellness.</a:t>
            </a:r>
            <a:endParaRPr lang="en-US" dirty="0">
              <a:ea typeface="Calibri" panose="020F0502020204030204"/>
              <a:cs typeface="Calibri" panose="020F0502020204030204"/>
            </a:endParaRPr>
          </a:p>
          <a:p>
            <a:pPr marL="914400" lvl="1" indent="-457200">
              <a:buFont typeface="Courier New" panose="020B0604020202020204" pitchFamily="34" charset="0"/>
              <a:buChar char="o"/>
            </a:pPr>
            <a:r>
              <a:rPr lang="en-US" dirty="0">
                <a:ea typeface="+mn-lt"/>
                <a:cs typeface="+mn-lt"/>
              </a:rPr>
              <a:t>Deliver home- and community-based education programs aimed at reducing risk factors associated with child maltreatment, ensuring children and families have a safe and nurturing environment.</a:t>
            </a:r>
            <a:endParaRPr lang="en-US" dirty="0">
              <a:ea typeface="Calibri" panose="020F0502020204030204"/>
              <a:cs typeface="Calibri" panose="020F0502020204030204"/>
            </a:endParaRPr>
          </a:p>
          <a:p>
            <a:pPr marL="0" indent="0">
              <a:buNone/>
            </a:pP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911215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BD5FD-F063-477A-E2A5-5433D1A3E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314F0-DCBE-D177-9542-E2E16AE26AF5}"/>
              </a:ext>
            </a:extLst>
          </p:cNvPr>
          <p:cNvSpPr>
            <a:spLocks noGrp="1"/>
          </p:cNvSpPr>
          <p:nvPr>
            <p:ph type="title"/>
          </p:nvPr>
        </p:nvSpPr>
        <p:spPr>
          <a:xfrm>
            <a:off x="209550" y="409574"/>
            <a:ext cx="10515600" cy="1325563"/>
          </a:xfrm>
        </p:spPr>
        <p:txBody>
          <a:bodyPr/>
          <a:lstStyle/>
          <a:p>
            <a:r>
              <a:rPr lang="en-US" sz="4400" b="1" i="0" u="none" strike="noStrike" baseline="0">
                <a:solidFill>
                  <a:srgbClr val="000000"/>
                </a:solidFill>
              </a:rPr>
              <a:t>Prevention Services </a:t>
            </a:r>
            <a:br>
              <a:rPr lang="en-US" sz="4400" b="0" i="0" u="none" strike="noStrike" baseline="0">
                <a:solidFill>
                  <a:srgbClr val="000000"/>
                </a:solidFill>
                <a:latin typeface="Calibri" panose="020F0502020204030204" pitchFamily="34" charset="0"/>
              </a:rPr>
            </a:br>
            <a:endParaRPr lang="en-US"/>
          </a:p>
        </p:txBody>
      </p:sp>
      <p:sp>
        <p:nvSpPr>
          <p:cNvPr id="3" name="Content Placeholder 2">
            <a:extLst>
              <a:ext uri="{FF2B5EF4-FFF2-40B4-BE49-F238E27FC236}">
                <a16:creationId xmlns:a16="http://schemas.microsoft.com/office/drawing/2014/main" id="{AB73FBAB-038A-3D7E-184E-CBA7CA7E3813}"/>
              </a:ext>
            </a:extLst>
          </p:cNvPr>
          <p:cNvSpPr>
            <a:spLocks noGrp="1"/>
          </p:cNvSpPr>
          <p:nvPr>
            <p:ph idx="1"/>
          </p:nvPr>
        </p:nvSpPr>
        <p:spPr>
          <a:xfrm>
            <a:off x="209550" y="1169987"/>
            <a:ext cx="8734425" cy="5318125"/>
          </a:xfrm>
        </p:spPr>
        <p:txBody>
          <a:bodyPr vert="horz" lIns="91440" tIns="45720" rIns="91440" bIns="45720" rtlCol="0" anchor="t">
            <a:normAutofit/>
          </a:bodyPr>
          <a:lstStyle/>
          <a:p>
            <a:pPr marL="0" indent="0">
              <a:buNone/>
            </a:pPr>
            <a:r>
              <a:rPr lang="en-US" sz="2000" b="1" u="sng" dirty="0">
                <a:solidFill>
                  <a:srgbClr val="000000"/>
                </a:solidFill>
                <a:ea typeface="+mn-lt"/>
                <a:cs typeface="+mn-lt"/>
              </a:rPr>
              <a:t>Supports for At-Risk Youth and Children in Care</a:t>
            </a:r>
            <a:endParaRPr lang="en-US" sz="2000" b="1" u="sng">
              <a:ea typeface="Calibri" panose="020F0502020204030204"/>
              <a:cs typeface="Calibri" panose="020F0502020204030204"/>
            </a:endParaRPr>
          </a:p>
          <a:p>
            <a:pPr marL="285750" indent="-285750"/>
            <a:r>
              <a:rPr lang="en-US" sz="2000" b="0" i="0" dirty="0">
                <a:solidFill>
                  <a:srgbClr val="000000"/>
                </a:solidFill>
                <a:effectLst/>
                <a:ea typeface="+mn-lt"/>
                <a:cs typeface="+mn-lt"/>
              </a:rPr>
              <a:t>Mentorship and cultural programming </a:t>
            </a:r>
            <a:r>
              <a:rPr lang="en-US" sz="2000" dirty="0">
                <a:solidFill>
                  <a:srgbClr val="000000"/>
                </a:solidFill>
                <a:ea typeface="+mn-lt"/>
                <a:cs typeface="+mn-lt"/>
              </a:rPr>
              <a:t>designed </a:t>
            </a:r>
            <a:r>
              <a:rPr lang="en-US" sz="2000" b="0" i="0" dirty="0">
                <a:solidFill>
                  <a:srgbClr val="000000"/>
                </a:solidFill>
                <a:effectLst/>
                <a:ea typeface="+mn-lt"/>
                <a:cs typeface="+mn-lt"/>
              </a:rPr>
              <a:t>to build resilience, </a:t>
            </a:r>
            <a:r>
              <a:rPr lang="en-US" sz="2000" dirty="0">
                <a:solidFill>
                  <a:srgbClr val="000000"/>
                </a:solidFill>
                <a:ea typeface="+mn-lt"/>
                <a:cs typeface="+mn-lt"/>
              </a:rPr>
              <a:t>a sense of </a:t>
            </a:r>
            <a:r>
              <a:rPr lang="en-US" sz="2000" b="0" i="0" dirty="0">
                <a:solidFill>
                  <a:srgbClr val="000000"/>
                </a:solidFill>
                <a:effectLst/>
                <a:ea typeface="+mn-lt"/>
                <a:cs typeface="+mn-lt"/>
              </a:rPr>
              <a:t>belonging, and </a:t>
            </a:r>
            <a:r>
              <a:rPr lang="en-US" sz="2000" dirty="0">
                <a:solidFill>
                  <a:srgbClr val="000000"/>
                </a:solidFill>
                <a:ea typeface="+mn-lt"/>
                <a:cs typeface="+mn-lt"/>
              </a:rPr>
              <a:t>essential </a:t>
            </a:r>
            <a:r>
              <a:rPr lang="en-US" sz="2000" b="0" i="0" dirty="0">
                <a:solidFill>
                  <a:srgbClr val="000000"/>
                </a:solidFill>
                <a:effectLst/>
                <a:ea typeface="+mn-lt"/>
                <a:cs typeface="+mn-lt"/>
              </a:rPr>
              <a:t>life skills.</a:t>
            </a:r>
            <a:endParaRPr lang="en-US" sz="2000">
              <a:ea typeface="+mn-lt"/>
              <a:cs typeface="+mn-lt"/>
            </a:endParaRPr>
          </a:p>
          <a:p>
            <a:pPr marL="285750" indent="-285750"/>
            <a:r>
              <a:rPr lang="en-US" sz="2000" b="0" i="0" dirty="0">
                <a:solidFill>
                  <a:srgbClr val="000000"/>
                </a:solidFill>
                <a:effectLst/>
                <a:ea typeface="+mn-lt"/>
                <a:cs typeface="+mn-lt"/>
              </a:rPr>
              <a:t>Resource </a:t>
            </a:r>
            <a:r>
              <a:rPr lang="en-US" sz="2000" dirty="0">
                <a:solidFill>
                  <a:srgbClr val="000000"/>
                </a:solidFill>
                <a:ea typeface="+mn-lt"/>
                <a:cs typeface="+mn-lt"/>
              </a:rPr>
              <a:t>navigation </a:t>
            </a:r>
            <a:r>
              <a:rPr lang="en-US" sz="2000" b="0" i="0" dirty="0">
                <a:solidFill>
                  <a:srgbClr val="000000"/>
                </a:solidFill>
                <a:effectLst/>
                <a:ea typeface="+mn-lt"/>
                <a:cs typeface="+mn-lt"/>
              </a:rPr>
              <a:t>and advocacy for children in care to ensure they are supported</a:t>
            </a:r>
            <a:r>
              <a:rPr lang="en-US" sz="2000" dirty="0">
                <a:solidFill>
                  <a:srgbClr val="000000"/>
                </a:solidFill>
                <a:ea typeface="+mn-lt"/>
                <a:cs typeface="+mn-lt"/>
              </a:rPr>
              <a:t>, connected,</a:t>
            </a:r>
            <a:r>
              <a:rPr lang="en-US" sz="2000" b="0" i="0" dirty="0">
                <a:solidFill>
                  <a:srgbClr val="000000"/>
                </a:solidFill>
                <a:effectLst/>
                <a:ea typeface="+mn-lt"/>
                <a:cs typeface="+mn-lt"/>
              </a:rPr>
              <a:t> and </a:t>
            </a:r>
            <a:r>
              <a:rPr lang="en-US" sz="2000" dirty="0">
                <a:solidFill>
                  <a:srgbClr val="000000"/>
                </a:solidFill>
                <a:ea typeface="+mn-lt"/>
                <a:cs typeface="+mn-lt"/>
              </a:rPr>
              <a:t>engaged with </a:t>
            </a:r>
            <a:r>
              <a:rPr lang="en-US" sz="2000" b="0" i="0" dirty="0">
                <a:solidFill>
                  <a:srgbClr val="000000"/>
                </a:solidFill>
                <a:effectLst/>
                <a:ea typeface="+mn-lt"/>
                <a:cs typeface="+mn-lt"/>
              </a:rPr>
              <a:t>their </a:t>
            </a:r>
            <a:r>
              <a:rPr lang="en-US" sz="2000" dirty="0">
                <a:solidFill>
                  <a:srgbClr val="000000"/>
                </a:solidFill>
                <a:ea typeface="+mn-lt"/>
                <a:cs typeface="+mn-lt"/>
              </a:rPr>
              <a:t>communities</a:t>
            </a:r>
            <a:r>
              <a:rPr lang="en-US" sz="2000" b="0" i="0" dirty="0">
                <a:solidFill>
                  <a:srgbClr val="000000"/>
                </a:solidFill>
                <a:effectLst/>
                <a:ea typeface="+mn-lt"/>
                <a:cs typeface="+mn-lt"/>
              </a:rPr>
              <a:t>.</a:t>
            </a:r>
            <a:endParaRPr lang="en-US" sz="2000" dirty="0">
              <a:solidFill>
                <a:srgbClr val="000000"/>
              </a:solidFill>
              <a:ea typeface="+mn-lt"/>
              <a:cs typeface="+mn-lt"/>
            </a:endParaRPr>
          </a:p>
          <a:p>
            <a:pPr marL="0" indent="0">
              <a:buNone/>
            </a:pPr>
            <a:r>
              <a:rPr lang="en-US" sz="2000" b="1" i="0" u="sng" dirty="0">
                <a:solidFill>
                  <a:srgbClr val="000000"/>
                </a:solidFill>
                <a:effectLst/>
                <a:ea typeface="+mn-lt"/>
                <a:cs typeface="+mn-lt"/>
              </a:rPr>
              <a:t>Integration with Emergency Preparedness</a:t>
            </a:r>
            <a:endParaRPr lang="en-US" sz="2000" b="1" u="sng">
              <a:ea typeface="+mn-lt"/>
              <a:cs typeface="+mn-lt"/>
            </a:endParaRPr>
          </a:p>
          <a:p>
            <a:pPr marL="285750" indent="-285750"/>
            <a:r>
              <a:rPr lang="en-US" sz="2000" dirty="0">
                <a:solidFill>
                  <a:srgbClr val="000000"/>
                </a:solidFill>
                <a:ea typeface="+mn-lt"/>
                <a:cs typeface="+mn-lt"/>
              </a:rPr>
              <a:t>Development of </a:t>
            </a:r>
            <a:r>
              <a:rPr lang="en-US" sz="2000" b="0" i="0" dirty="0">
                <a:solidFill>
                  <a:srgbClr val="000000"/>
                </a:solidFill>
                <a:effectLst/>
                <a:ea typeface="+mn-lt"/>
                <a:cs typeface="+mn-lt"/>
              </a:rPr>
              <a:t>family-focused evacuation and crisis protocols to ensure children, youth, and vulnerable families receive specialized support during emergencies</a:t>
            </a:r>
            <a:r>
              <a:rPr lang="en-US" sz="2000" dirty="0">
                <a:solidFill>
                  <a:srgbClr val="000000"/>
                </a:solidFill>
                <a:ea typeface="+mn-lt"/>
                <a:cs typeface="+mn-lt"/>
              </a:rPr>
              <a:t>.</a:t>
            </a:r>
            <a:endParaRPr lang="en-US" sz="2000">
              <a:ea typeface="Calibri" panose="020F0502020204030204"/>
              <a:cs typeface="Calibri" panose="020F0502020204030204"/>
            </a:endParaRPr>
          </a:p>
          <a:p>
            <a:pPr marL="285750" indent="-285750"/>
            <a:r>
              <a:rPr lang="en-US" sz="2000" dirty="0">
                <a:solidFill>
                  <a:srgbClr val="000000"/>
                </a:solidFill>
                <a:ea typeface="+mn-lt"/>
                <a:cs typeface="+mn-lt"/>
              </a:rPr>
              <a:t>Implementation of </a:t>
            </a:r>
            <a:r>
              <a:rPr lang="en-US" sz="2000" b="0" i="0" dirty="0">
                <a:solidFill>
                  <a:srgbClr val="000000"/>
                </a:solidFill>
                <a:effectLst/>
                <a:ea typeface="+mn-lt"/>
                <a:cs typeface="+mn-lt"/>
              </a:rPr>
              <a:t>trauma-informed response programs to </a:t>
            </a:r>
            <a:r>
              <a:rPr lang="en-US" sz="2000" dirty="0">
                <a:solidFill>
                  <a:srgbClr val="000000"/>
                </a:solidFill>
                <a:ea typeface="+mn-lt"/>
                <a:cs typeface="+mn-lt"/>
              </a:rPr>
              <a:t>mitigate </a:t>
            </a:r>
            <a:r>
              <a:rPr lang="en-US" sz="2000" b="0" i="0" dirty="0">
                <a:solidFill>
                  <a:srgbClr val="000000"/>
                </a:solidFill>
                <a:effectLst/>
                <a:ea typeface="+mn-lt"/>
                <a:cs typeface="+mn-lt"/>
              </a:rPr>
              <a:t>long-term impacts of displacement, grief, and loss.</a:t>
            </a:r>
            <a:endParaRPr lang="en-US" sz="2000">
              <a:ea typeface="+mn-lt"/>
              <a:cs typeface="+mn-lt"/>
            </a:endParaRPr>
          </a:p>
          <a:p>
            <a:pPr marL="285750" indent="-285750"/>
            <a:r>
              <a:rPr lang="en-US" sz="2000" b="0" i="0" dirty="0">
                <a:solidFill>
                  <a:srgbClr val="000000"/>
                </a:solidFill>
                <a:effectLst/>
                <a:ea typeface="+mn-lt"/>
                <a:cs typeface="+mn-lt"/>
              </a:rPr>
              <a:t>This funding will allow MCRD to create a seamless </a:t>
            </a:r>
            <a:r>
              <a:rPr lang="en-US" sz="2000" dirty="0">
                <a:solidFill>
                  <a:srgbClr val="000000"/>
                </a:solidFill>
                <a:ea typeface="+mn-lt"/>
                <a:cs typeface="+mn-lt"/>
              </a:rPr>
              <a:t>continuum </a:t>
            </a:r>
            <a:r>
              <a:rPr lang="en-US" sz="2000" b="0" i="0" dirty="0">
                <a:solidFill>
                  <a:srgbClr val="000000"/>
                </a:solidFill>
                <a:effectLst/>
                <a:ea typeface="+mn-lt"/>
                <a:cs typeface="+mn-lt"/>
              </a:rPr>
              <a:t>of care that links prevention, emergency response, and long-term </a:t>
            </a:r>
            <a:r>
              <a:rPr lang="en-US" sz="2000" dirty="0">
                <a:solidFill>
                  <a:srgbClr val="000000"/>
                </a:solidFill>
                <a:ea typeface="+mn-lt"/>
                <a:cs typeface="+mn-lt"/>
              </a:rPr>
              <a:t>supports, ultimately reducing the risk of child maltreatment and strengthening the overall </a:t>
            </a:r>
            <a:r>
              <a:rPr lang="en-US" sz="2000" b="0" i="0" dirty="0">
                <a:solidFill>
                  <a:srgbClr val="000000"/>
                </a:solidFill>
                <a:effectLst/>
                <a:ea typeface="+mn-lt"/>
                <a:cs typeface="+mn-lt"/>
              </a:rPr>
              <a:t>wellness</a:t>
            </a:r>
            <a:r>
              <a:rPr lang="en-US" sz="2000" dirty="0">
                <a:solidFill>
                  <a:srgbClr val="000000"/>
                </a:solidFill>
                <a:ea typeface="+mn-lt"/>
                <a:cs typeface="+mn-lt"/>
              </a:rPr>
              <a:t> of Métis families and communities</a:t>
            </a:r>
            <a:r>
              <a:rPr lang="en-US" sz="2000" b="0" i="0" dirty="0">
                <a:solidFill>
                  <a:srgbClr val="000000"/>
                </a:solidFill>
                <a:effectLst/>
                <a:ea typeface="+mn-lt"/>
                <a:cs typeface="+mn-lt"/>
              </a:rPr>
              <a:t>.</a:t>
            </a:r>
            <a:endParaRPr lang="en-US" sz="2000">
              <a:ea typeface="+mn-lt"/>
              <a:cs typeface="+mn-lt"/>
            </a:endParaRPr>
          </a:p>
          <a:p>
            <a:pPr marL="0" indent="0">
              <a:buNone/>
            </a:pPr>
            <a:endParaRPr lang="en-US" sz="1800" dirty="0">
              <a:ea typeface="Calibri"/>
              <a:cs typeface="Calibri"/>
            </a:endParaRPr>
          </a:p>
        </p:txBody>
      </p:sp>
    </p:spTree>
    <p:extLst>
      <p:ext uri="{BB962C8B-B14F-4D97-AF65-F5344CB8AC3E}">
        <p14:creationId xmlns:p14="http://schemas.microsoft.com/office/powerpoint/2010/main" val="2486526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EDAD-4E0C-4C85-9DEF-4C80EEB47F61}"/>
              </a:ext>
            </a:extLst>
          </p:cNvPr>
          <p:cNvSpPr>
            <a:spLocks noGrp="1"/>
          </p:cNvSpPr>
          <p:nvPr>
            <p:ph type="title"/>
          </p:nvPr>
        </p:nvSpPr>
        <p:spPr>
          <a:xfrm>
            <a:off x="309562" y="146138"/>
            <a:ext cx="9977438" cy="974338"/>
          </a:xfrm>
        </p:spPr>
        <p:txBody>
          <a:bodyPr>
            <a:normAutofit fontScale="90000"/>
          </a:bodyPr>
          <a:lstStyle/>
          <a:p>
            <a:r>
              <a:rPr lang="en-US" b="1"/>
              <a:t>Emergency Response –  2025 Wildfire Season</a:t>
            </a:r>
          </a:p>
        </p:txBody>
      </p:sp>
      <p:sp>
        <p:nvSpPr>
          <p:cNvPr id="5" name="TextBox 4">
            <a:extLst>
              <a:ext uri="{FF2B5EF4-FFF2-40B4-BE49-F238E27FC236}">
                <a16:creationId xmlns:a16="http://schemas.microsoft.com/office/drawing/2014/main" id="{B2E2263F-D87C-4423-80A3-366E02EEF6F7}"/>
              </a:ext>
            </a:extLst>
          </p:cNvPr>
          <p:cNvSpPr txBox="1"/>
          <p:nvPr/>
        </p:nvSpPr>
        <p:spPr>
          <a:xfrm>
            <a:off x="528767" y="1381434"/>
            <a:ext cx="9040415" cy="5139869"/>
          </a:xfrm>
          <a:prstGeom prst="rect">
            <a:avLst/>
          </a:prstGeom>
          <a:noFill/>
        </p:spPr>
        <p:txBody>
          <a:bodyPr wrap="square" lIns="91440" tIns="45720" rIns="91440" bIns="45720" anchor="t">
            <a:spAutoFit/>
          </a:bodyPr>
          <a:lstStyle/>
          <a:p>
            <a:pPr algn="l"/>
            <a:r>
              <a:rPr lang="en-US" sz="2200" i="0" dirty="0">
                <a:solidFill>
                  <a:srgbClr val="000000"/>
                </a:solidFill>
                <a:effectLst/>
                <a:ea typeface="+mn-lt"/>
                <a:cs typeface="+mn-lt"/>
              </a:rPr>
              <a:t>MCRD’s Emergency Response Achievements</a:t>
            </a:r>
            <a:r>
              <a:rPr lang="en-US" sz="2200" dirty="0">
                <a:solidFill>
                  <a:srgbClr val="000000"/>
                </a:solidFill>
                <a:ea typeface="+mn-lt"/>
                <a:cs typeface="+mn-lt"/>
              </a:rPr>
              <a:t>:</a:t>
            </a:r>
            <a:endParaRPr lang="en-US" sz="2200" dirty="0">
              <a:ea typeface="+mn-lt"/>
              <a:cs typeface="+mn-lt"/>
            </a:endParaRPr>
          </a:p>
          <a:p>
            <a:pPr marL="285750" indent="-285750">
              <a:buFont typeface="Arial"/>
              <a:buChar char="•"/>
            </a:pPr>
            <a:r>
              <a:rPr lang="en-US" sz="2200" dirty="0">
                <a:solidFill>
                  <a:srgbClr val="000000"/>
                </a:solidFill>
                <a:ea typeface="+mn-lt"/>
                <a:cs typeface="+mn-lt"/>
              </a:rPr>
              <a:t>Led comprehensive </a:t>
            </a:r>
            <a:r>
              <a:rPr lang="en-US" sz="2200" i="0" dirty="0">
                <a:solidFill>
                  <a:srgbClr val="000000"/>
                </a:solidFill>
                <a:effectLst/>
                <a:ea typeface="+mn-lt"/>
                <a:cs typeface="+mn-lt"/>
              </a:rPr>
              <a:t>logistics </a:t>
            </a:r>
            <a:r>
              <a:rPr lang="en-US" sz="2200" dirty="0">
                <a:solidFill>
                  <a:srgbClr val="000000"/>
                </a:solidFill>
                <a:ea typeface="+mn-lt"/>
                <a:cs typeface="+mn-lt"/>
              </a:rPr>
              <a:t>for MMF </a:t>
            </a:r>
            <a:r>
              <a:rPr lang="en-US" sz="2200" i="0" dirty="0">
                <a:solidFill>
                  <a:srgbClr val="000000"/>
                </a:solidFill>
                <a:effectLst/>
                <a:ea typeface="+mn-lt"/>
                <a:cs typeface="+mn-lt"/>
              </a:rPr>
              <a:t>Emergency Response efforts</a:t>
            </a:r>
            <a:r>
              <a:rPr lang="en-US" sz="2200" dirty="0">
                <a:solidFill>
                  <a:srgbClr val="000000"/>
                </a:solidFill>
                <a:ea typeface="+mn-lt"/>
                <a:cs typeface="+mn-lt"/>
              </a:rPr>
              <a:t>, ensuring coordinated support across all regions.</a:t>
            </a:r>
            <a:endParaRPr lang="en-US" sz="2200">
              <a:ea typeface="Calibri"/>
              <a:cs typeface="Calibri"/>
            </a:endParaRPr>
          </a:p>
          <a:p>
            <a:pPr marL="285750" indent="-285750">
              <a:buFont typeface="Arial"/>
              <a:buChar char="•"/>
            </a:pPr>
            <a:r>
              <a:rPr lang="en-US" sz="2200" i="0" dirty="0">
                <a:solidFill>
                  <a:srgbClr val="000000"/>
                </a:solidFill>
                <a:effectLst/>
                <a:ea typeface="+mn-lt"/>
                <a:cs typeface="+mn-lt"/>
              </a:rPr>
              <a:t>Deployed staff across all seven MMF regions</a:t>
            </a:r>
            <a:r>
              <a:rPr lang="en-US" sz="2200" dirty="0">
                <a:solidFill>
                  <a:srgbClr val="000000"/>
                </a:solidFill>
                <a:ea typeface="+mn-lt"/>
                <a:cs typeface="+mn-lt"/>
              </a:rPr>
              <a:t>, including the</a:t>
            </a:r>
            <a:r>
              <a:rPr lang="en-US" sz="2200" i="0" dirty="0">
                <a:solidFill>
                  <a:srgbClr val="000000"/>
                </a:solidFill>
                <a:effectLst/>
                <a:ea typeface="+mn-lt"/>
                <a:cs typeface="+mn-lt"/>
              </a:rPr>
              <a:t> temporary relocation of southern staff to The Pas to </a:t>
            </a:r>
            <a:r>
              <a:rPr lang="en-US" sz="2200" dirty="0">
                <a:solidFill>
                  <a:srgbClr val="000000"/>
                </a:solidFill>
                <a:ea typeface="+mn-lt"/>
                <a:cs typeface="+mn-lt"/>
              </a:rPr>
              <a:t>support </a:t>
            </a:r>
            <a:r>
              <a:rPr lang="en-US" sz="2200" i="0" dirty="0">
                <a:solidFill>
                  <a:srgbClr val="000000"/>
                </a:solidFill>
                <a:effectLst/>
                <a:ea typeface="+mn-lt"/>
                <a:cs typeface="+mn-lt"/>
              </a:rPr>
              <a:t>northern evacuation </a:t>
            </a:r>
            <a:r>
              <a:rPr lang="en-US" sz="2200" dirty="0">
                <a:solidFill>
                  <a:srgbClr val="000000"/>
                </a:solidFill>
                <a:ea typeface="+mn-lt"/>
                <a:cs typeface="+mn-lt"/>
              </a:rPr>
              <a:t>operations</a:t>
            </a:r>
            <a:r>
              <a:rPr lang="en-US" sz="2200" i="0" dirty="0">
                <a:solidFill>
                  <a:srgbClr val="000000"/>
                </a:solidFill>
                <a:effectLst/>
                <a:ea typeface="+mn-lt"/>
                <a:cs typeface="+mn-lt"/>
              </a:rPr>
              <a:t>.</a:t>
            </a:r>
            <a:endParaRPr lang="en-US" sz="2200">
              <a:ea typeface="+mn-lt"/>
              <a:cs typeface="+mn-lt"/>
            </a:endParaRPr>
          </a:p>
          <a:p>
            <a:pPr marL="285750" indent="-285750">
              <a:buFont typeface="Arial"/>
              <a:buChar char="•"/>
            </a:pPr>
            <a:r>
              <a:rPr lang="en-US" sz="2200" i="0" dirty="0">
                <a:solidFill>
                  <a:srgbClr val="000000"/>
                </a:solidFill>
                <a:effectLst/>
                <a:ea typeface="+mn-lt"/>
                <a:cs typeface="+mn-lt"/>
              </a:rPr>
              <a:t>Established a fully </a:t>
            </a:r>
            <a:r>
              <a:rPr lang="en-US" sz="2200" dirty="0">
                <a:solidFill>
                  <a:srgbClr val="000000"/>
                </a:solidFill>
                <a:ea typeface="+mn-lt"/>
                <a:cs typeface="+mn-lt"/>
              </a:rPr>
              <a:t>operational </a:t>
            </a:r>
            <a:r>
              <a:rPr lang="en-US" sz="2200" i="0" dirty="0">
                <a:solidFill>
                  <a:srgbClr val="000000"/>
                </a:solidFill>
                <a:effectLst/>
                <a:ea typeface="+mn-lt"/>
                <a:cs typeface="+mn-lt"/>
              </a:rPr>
              <a:t>Reception and Donation Centre, providing </a:t>
            </a:r>
            <a:r>
              <a:rPr lang="en-US" sz="2200" dirty="0">
                <a:solidFill>
                  <a:srgbClr val="000000"/>
                </a:solidFill>
                <a:ea typeface="+mn-lt"/>
                <a:cs typeface="+mn-lt"/>
              </a:rPr>
              <a:t>essential items such as </a:t>
            </a:r>
            <a:r>
              <a:rPr lang="en-US" sz="2200" i="0" dirty="0">
                <a:solidFill>
                  <a:srgbClr val="000000"/>
                </a:solidFill>
                <a:effectLst/>
                <a:ea typeface="+mn-lt"/>
                <a:cs typeface="+mn-lt"/>
              </a:rPr>
              <a:t>clothing, food, hygiene supplies, baby items, and </a:t>
            </a:r>
            <a:r>
              <a:rPr lang="en-US" sz="2200" dirty="0">
                <a:solidFill>
                  <a:srgbClr val="000000"/>
                </a:solidFill>
                <a:ea typeface="+mn-lt"/>
                <a:cs typeface="+mn-lt"/>
              </a:rPr>
              <a:t>recreational materials for children</a:t>
            </a:r>
            <a:r>
              <a:rPr lang="en-US" sz="2200" i="0" dirty="0">
                <a:solidFill>
                  <a:srgbClr val="000000"/>
                </a:solidFill>
                <a:effectLst/>
                <a:ea typeface="+mn-lt"/>
                <a:cs typeface="+mn-lt"/>
              </a:rPr>
              <a:t>.</a:t>
            </a:r>
            <a:endParaRPr lang="en-US" sz="2200">
              <a:ea typeface="+mn-lt"/>
              <a:cs typeface="+mn-lt"/>
            </a:endParaRPr>
          </a:p>
          <a:p>
            <a:pPr marL="285750" indent="-285750">
              <a:buFont typeface="Arial"/>
              <a:buChar char="•"/>
            </a:pPr>
            <a:r>
              <a:rPr lang="en-US" sz="2200" i="0" dirty="0">
                <a:solidFill>
                  <a:srgbClr val="000000"/>
                </a:solidFill>
                <a:effectLst/>
                <a:ea typeface="+mn-lt"/>
                <a:cs typeface="+mn-lt"/>
              </a:rPr>
              <a:t>Conducted proactive wellness </a:t>
            </a:r>
            <a:r>
              <a:rPr lang="en-US" sz="2200" dirty="0">
                <a:solidFill>
                  <a:srgbClr val="000000"/>
                </a:solidFill>
                <a:ea typeface="+mn-lt"/>
                <a:cs typeface="+mn-lt"/>
              </a:rPr>
              <a:t>checks for </a:t>
            </a:r>
            <a:r>
              <a:rPr lang="en-US" sz="2200" i="0" dirty="0">
                <a:solidFill>
                  <a:srgbClr val="000000"/>
                </a:solidFill>
                <a:effectLst/>
                <a:ea typeface="+mn-lt"/>
                <a:cs typeface="+mn-lt"/>
              </a:rPr>
              <a:t>Red River Métis Citizens to ensure safety</a:t>
            </a:r>
            <a:r>
              <a:rPr lang="en-US" sz="2200" dirty="0">
                <a:solidFill>
                  <a:srgbClr val="000000"/>
                </a:solidFill>
                <a:ea typeface="+mn-lt"/>
                <a:cs typeface="+mn-lt"/>
              </a:rPr>
              <a:t>,</a:t>
            </a:r>
            <a:r>
              <a:rPr lang="en-US" sz="2200" i="0" dirty="0">
                <a:solidFill>
                  <a:srgbClr val="000000"/>
                </a:solidFill>
                <a:effectLst/>
                <a:ea typeface="+mn-lt"/>
                <a:cs typeface="+mn-lt"/>
              </a:rPr>
              <a:t> access to resources, </a:t>
            </a:r>
            <a:r>
              <a:rPr lang="en-US" sz="2200" dirty="0">
                <a:solidFill>
                  <a:srgbClr val="000000"/>
                </a:solidFill>
                <a:ea typeface="+mn-lt"/>
                <a:cs typeface="+mn-lt"/>
              </a:rPr>
              <a:t>and assistance in </a:t>
            </a:r>
            <a:r>
              <a:rPr lang="en-US" sz="2200" i="0" dirty="0">
                <a:solidFill>
                  <a:srgbClr val="000000"/>
                </a:solidFill>
                <a:effectLst/>
                <a:ea typeface="+mn-lt"/>
                <a:cs typeface="+mn-lt"/>
              </a:rPr>
              <a:t>navigating </a:t>
            </a:r>
            <a:r>
              <a:rPr lang="en-US" sz="2200" dirty="0">
                <a:solidFill>
                  <a:srgbClr val="000000"/>
                </a:solidFill>
                <a:ea typeface="+mn-lt"/>
                <a:cs typeface="+mn-lt"/>
              </a:rPr>
              <a:t>relevant </a:t>
            </a:r>
            <a:r>
              <a:rPr lang="en-US" sz="2200" i="0" dirty="0">
                <a:solidFill>
                  <a:srgbClr val="000000"/>
                </a:solidFill>
                <a:effectLst/>
                <a:ea typeface="+mn-lt"/>
                <a:cs typeface="+mn-lt"/>
              </a:rPr>
              <a:t>systems.</a:t>
            </a:r>
            <a:endParaRPr lang="en-US" sz="2200">
              <a:ea typeface="+mn-lt"/>
              <a:cs typeface="+mn-lt"/>
            </a:endParaRPr>
          </a:p>
          <a:p>
            <a:pPr marL="285750" indent="-285750">
              <a:buFont typeface="Arial"/>
              <a:buChar char="•"/>
            </a:pPr>
            <a:r>
              <a:rPr lang="en-US" sz="2200" i="0" dirty="0">
                <a:solidFill>
                  <a:srgbClr val="000000"/>
                </a:solidFill>
                <a:effectLst/>
                <a:ea typeface="+mn-lt"/>
                <a:cs typeface="+mn-lt"/>
              </a:rPr>
              <a:t>Coordinated temporary housing and logistics</a:t>
            </a:r>
            <a:r>
              <a:rPr lang="en-US" sz="2200" dirty="0">
                <a:solidFill>
                  <a:srgbClr val="000000"/>
                </a:solidFill>
                <a:ea typeface="+mn-lt"/>
                <a:cs typeface="+mn-lt"/>
              </a:rPr>
              <a:t>,</a:t>
            </a:r>
            <a:r>
              <a:rPr lang="en-US" sz="2200" i="0" dirty="0">
                <a:solidFill>
                  <a:srgbClr val="000000"/>
                </a:solidFill>
                <a:effectLst/>
                <a:ea typeface="+mn-lt"/>
                <a:cs typeface="+mn-lt"/>
              </a:rPr>
              <a:t> including hotel bookings and on-site support</a:t>
            </a:r>
            <a:r>
              <a:rPr lang="en-US" sz="2200" dirty="0">
                <a:solidFill>
                  <a:srgbClr val="000000"/>
                </a:solidFill>
                <a:ea typeface="+mn-lt"/>
                <a:cs typeface="+mn-lt"/>
              </a:rPr>
              <a:t>, to ensure displaced families and individuals received immediate and organized care.</a:t>
            </a:r>
            <a:endParaRPr lang="en-US" sz="2200">
              <a:ea typeface="Calibri"/>
              <a:cs typeface="Calibri"/>
            </a:endParaRPr>
          </a:p>
          <a:p>
            <a:pPr algn="l"/>
            <a:endParaRPr lang="en-US" sz="2000" b="1" i="0" dirty="0">
              <a:solidFill>
                <a:srgbClr val="000000"/>
              </a:solidFill>
              <a:effectLst/>
              <a:latin typeface="Calibri" panose="020F0502020204030204" pitchFamily="34" charset="0"/>
              <a:ea typeface="Calibri"/>
              <a:cs typeface="Calibri"/>
            </a:endParaRPr>
          </a:p>
        </p:txBody>
      </p:sp>
    </p:spTree>
    <p:extLst>
      <p:ext uri="{BB962C8B-B14F-4D97-AF65-F5344CB8AC3E}">
        <p14:creationId xmlns:p14="http://schemas.microsoft.com/office/powerpoint/2010/main" val="396427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398E4-5247-3107-C0AD-1574FC36C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3FB0E0-DC26-F158-64B1-DD40AF4EAD29}"/>
              </a:ext>
            </a:extLst>
          </p:cNvPr>
          <p:cNvSpPr>
            <a:spLocks noGrp="1"/>
          </p:cNvSpPr>
          <p:nvPr>
            <p:ph type="title"/>
          </p:nvPr>
        </p:nvSpPr>
        <p:spPr>
          <a:xfrm>
            <a:off x="309562" y="146138"/>
            <a:ext cx="9977438" cy="974338"/>
          </a:xfrm>
        </p:spPr>
        <p:txBody>
          <a:bodyPr>
            <a:normAutofit fontScale="90000"/>
          </a:bodyPr>
          <a:lstStyle/>
          <a:p>
            <a:r>
              <a:rPr lang="en-US" b="1"/>
              <a:t>Emergency Response –  2025 Wildfire Season</a:t>
            </a:r>
          </a:p>
        </p:txBody>
      </p:sp>
      <p:sp>
        <p:nvSpPr>
          <p:cNvPr id="3" name="Content Placeholder 2">
            <a:extLst>
              <a:ext uri="{FF2B5EF4-FFF2-40B4-BE49-F238E27FC236}">
                <a16:creationId xmlns:a16="http://schemas.microsoft.com/office/drawing/2014/main" id="{9BDC3942-E18B-D21D-54FD-71CF93FD4A88}"/>
              </a:ext>
            </a:extLst>
          </p:cNvPr>
          <p:cNvSpPr>
            <a:spLocks noGrp="1"/>
          </p:cNvSpPr>
          <p:nvPr>
            <p:ph idx="1"/>
          </p:nvPr>
        </p:nvSpPr>
        <p:spPr>
          <a:xfrm>
            <a:off x="522178" y="1253266"/>
            <a:ext cx="8281400" cy="2699544"/>
          </a:xfrm>
        </p:spPr>
        <p:txBody>
          <a:bodyPr vert="horz" lIns="91440" tIns="45720" rIns="91440" bIns="45720" rtlCol="0" anchor="t">
            <a:noAutofit/>
          </a:bodyPr>
          <a:lstStyle/>
          <a:p>
            <a:pPr>
              <a:buNone/>
            </a:pPr>
            <a:r>
              <a:rPr lang="en-US" sz="2200" i="0" dirty="0">
                <a:solidFill>
                  <a:srgbClr val="000000"/>
                </a:solidFill>
                <a:effectLst/>
                <a:ea typeface="+mn-lt"/>
                <a:cs typeface="+mn-lt"/>
              </a:rPr>
              <a:t>To address </a:t>
            </a:r>
            <a:r>
              <a:rPr lang="en-US" sz="2200" dirty="0">
                <a:solidFill>
                  <a:srgbClr val="000000"/>
                </a:solidFill>
                <a:ea typeface="+mn-lt"/>
                <a:cs typeface="+mn-lt"/>
              </a:rPr>
              <a:t>identified </a:t>
            </a:r>
            <a:r>
              <a:rPr lang="en-US" sz="2200" i="0" dirty="0">
                <a:solidFill>
                  <a:srgbClr val="000000"/>
                </a:solidFill>
                <a:effectLst/>
                <a:ea typeface="+mn-lt"/>
                <a:cs typeface="+mn-lt"/>
              </a:rPr>
              <a:t>gaps and </a:t>
            </a:r>
            <a:r>
              <a:rPr lang="en-US" sz="2200" dirty="0">
                <a:solidFill>
                  <a:srgbClr val="000000"/>
                </a:solidFill>
                <a:ea typeface="+mn-lt"/>
                <a:cs typeface="+mn-lt"/>
              </a:rPr>
              <a:t>strengthen readiness </a:t>
            </a:r>
            <a:r>
              <a:rPr lang="en-US" sz="2200" i="0" dirty="0">
                <a:solidFill>
                  <a:srgbClr val="000000"/>
                </a:solidFill>
                <a:effectLst/>
                <a:ea typeface="+mn-lt"/>
                <a:cs typeface="+mn-lt"/>
              </a:rPr>
              <a:t>for future</a:t>
            </a:r>
            <a:r>
              <a:rPr lang="en-US" sz="2200" dirty="0">
                <a:solidFill>
                  <a:srgbClr val="000000"/>
                </a:solidFill>
                <a:ea typeface="+mn-lt"/>
                <a:cs typeface="+mn-lt"/>
              </a:rPr>
              <a:t> emergencies</a:t>
            </a:r>
            <a:r>
              <a:rPr lang="en-US" sz="2200" i="0" dirty="0">
                <a:solidFill>
                  <a:srgbClr val="000000"/>
                </a:solidFill>
                <a:effectLst/>
                <a:ea typeface="+mn-lt"/>
                <a:cs typeface="+mn-lt"/>
              </a:rPr>
              <a:t>,</a:t>
            </a:r>
            <a:endParaRPr lang="en-US" sz="2200" dirty="0">
              <a:solidFill>
                <a:srgbClr val="000000"/>
              </a:solidFill>
              <a:ea typeface="+mn-lt"/>
              <a:cs typeface="+mn-lt"/>
            </a:endParaRPr>
          </a:p>
          <a:p>
            <a:pPr>
              <a:buNone/>
            </a:pPr>
            <a:r>
              <a:rPr lang="en-US" sz="2200" i="0" dirty="0">
                <a:solidFill>
                  <a:srgbClr val="000000"/>
                </a:solidFill>
                <a:effectLst/>
                <a:ea typeface="+mn-lt"/>
                <a:cs typeface="+mn-lt"/>
              </a:rPr>
              <a:t>MCRD has</a:t>
            </a:r>
            <a:r>
              <a:rPr lang="en-US" sz="2200" dirty="0">
                <a:solidFill>
                  <a:srgbClr val="000000"/>
                </a:solidFill>
                <a:ea typeface="+mn-lt"/>
                <a:cs typeface="+mn-lt"/>
              </a:rPr>
              <a:t> taken the following steps</a:t>
            </a:r>
            <a:r>
              <a:rPr lang="en-US" sz="2200" i="0" dirty="0">
                <a:solidFill>
                  <a:srgbClr val="000000"/>
                </a:solidFill>
                <a:effectLst/>
                <a:ea typeface="+mn-lt"/>
                <a:cs typeface="+mn-lt"/>
              </a:rPr>
              <a:t>:</a:t>
            </a:r>
            <a:endParaRPr lang="en-US" sz="2200" dirty="0">
              <a:ea typeface="+mn-lt"/>
              <a:cs typeface="+mn-lt"/>
            </a:endParaRPr>
          </a:p>
          <a:p>
            <a:pPr>
              <a:buFont typeface="Arial"/>
            </a:pPr>
            <a:r>
              <a:rPr lang="en-US" sz="2200" dirty="0">
                <a:solidFill>
                  <a:srgbClr val="000000"/>
                </a:solidFill>
                <a:ea typeface="+mn-lt"/>
                <a:cs typeface="+mn-lt"/>
              </a:rPr>
              <a:t>Developed </a:t>
            </a:r>
            <a:r>
              <a:rPr lang="en-US" sz="2200" i="0" dirty="0">
                <a:solidFill>
                  <a:srgbClr val="000000"/>
                </a:solidFill>
                <a:effectLst/>
                <a:ea typeface="+mn-lt"/>
                <a:cs typeface="+mn-lt"/>
              </a:rPr>
              <a:t>a draft MMF Emergency Response Framework</a:t>
            </a:r>
            <a:r>
              <a:rPr lang="en-US" sz="2200" dirty="0">
                <a:solidFill>
                  <a:srgbClr val="000000"/>
                </a:solidFill>
                <a:ea typeface="+mn-lt"/>
                <a:cs typeface="+mn-lt"/>
              </a:rPr>
              <a:t> to guide coordinated and effective response efforts across all regions</a:t>
            </a:r>
            <a:r>
              <a:rPr lang="en-US" sz="2200" i="0" dirty="0">
                <a:solidFill>
                  <a:srgbClr val="000000"/>
                </a:solidFill>
                <a:effectLst/>
                <a:ea typeface="+mn-lt"/>
                <a:cs typeface="+mn-lt"/>
              </a:rPr>
              <a:t>.</a:t>
            </a:r>
            <a:endParaRPr lang="en-US" sz="2200">
              <a:ea typeface="+mn-lt"/>
              <a:cs typeface="+mn-lt"/>
            </a:endParaRPr>
          </a:p>
          <a:p>
            <a:pPr>
              <a:buFont typeface="Arial"/>
            </a:pPr>
            <a:r>
              <a:rPr lang="en-US" sz="2200" dirty="0">
                <a:solidFill>
                  <a:srgbClr val="000000"/>
                </a:solidFill>
                <a:ea typeface="+mn-lt"/>
                <a:cs typeface="+mn-lt"/>
              </a:rPr>
              <a:t>Initiated </a:t>
            </a:r>
            <a:r>
              <a:rPr lang="en-US" sz="2200" i="0" dirty="0">
                <a:solidFill>
                  <a:srgbClr val="000000"/>
                </a:solidFill>
                <a:effectLst/>
                <a:ea typeface="+mn-lt"/>
                <a:cs typeface="+mn-lt"/>
              </a:rPr>
              <a:t>training </a:t>
            </a:r>
            <a:r>
              <a:rPr lang="en-US" sz="2200" dirty="0">
                <a:solidFill>
                  <a:srgbClr val="000000"/>
                </a:solidFill>
                <a:ea typeface="+mn-lt"/>
                <a:cs typeface="+mn-lt"/>
              </a:rPr>
              <a:t>for </a:t>
            </a:r>
            <a:r>
              <a:rPr lang="en-US" sz="2200" i="0" dirty="0">
                <a:solidFill>
                  <a:srgbClr val="000000"/>
                </a:solidFill>
                <a:effectLst/>
                <a:ea typeface="+mn-lt"/>
                <a:cs typeface="+mn-lt"/>
              </a:rPr>
              <a:t>regional staff on Emergency Management Operations (EMO</a:t>
            </a:r>
            <a:r>
              <a:rPr lang="en-US" sz="2200" dirty="0">
                <a:solidFill>
                  <a:srgbClr val="000000"/>
                </a:solidFill>
                <a:ea typeface="+mn-lt"/>
                <a:cs typeface="+mn-lt"/>
              </a:rPr>
              <a:t>) to build capacity and ensure staff are prepared to respond efficiently during crises.</a:t>
            </a:r>
            <a:endParaRPr lang="en-US" sz="2200">
              <a:ea typeface="Calibri"/>
              <a:cs typeface="Calibri"/>
            </a:endParaRPr>
          </a:p>
          <a:p>
            <a:pPr>
              <a:buFont typeface="Arial"/>
            </a:pPr>
            <a:r>
              <a:rPr lang="en-US" sz="2200" i="0" dirty="0">
                <a:solidFill>
                  <a:srgbClr val="000000"/>
                </a:solidFill>
                <a:effectLst/>
                <a:ea typeface="+mn-lt"/>
                <a:cs typeface="+mn-lt"/>
              </a:rPr>
              <a:t>Enhanced Reception and Donations protocols and systems</a:t>
            </a:r>
            <a:r>
              <a:rPr lang="en-US" sz="2200" dirty="0">
                <a:solidFill>
                  <a:srgbClr val="000000"/>
                </a:solidFill>
                <a:ea typeface="+mn-lt"/>
                <a:cs typeface="+mn-lt"/>
              </a:rPr>
              <a:t>, improving the management and distribution of essential resources during emergencies</a:t>
            </a:r>
            <a:r>
              <a:rPr lang="en-US" sz="2200" i="0" dirty="0">
                <a:solidFill>
                  <a:srgbClr val="000000"/>
                </a:solidFill>
                <a:effectLst/>
                <a:ea typeface="+mn-lt"/>
                <a:cs typeface="+mn-lt"/>
              </a:rPr>
              <a:t>.</a:t>
            </a:r>
            <a:endParaRPr lang="en-US" sz="2200">
              <a:ea typeface="+mn-lt"/>
              <a:cs typeface="+mn-lt"/>
            </a:endParaRPr>
          </a:p>
          <a:p>
            <a:pPr>
              <a:buFont typeface="Arial"/>
            </a:pPr>
            <a:r>
              <a:rPr lang="en-US" sz="2200" i="0" dirty="0">
                <a:solidFill>
                  <a:srgbClr val="000000"/>
                </a:solidFill>
                <a:effectLst/>
                <a:ea typeface="+mn-lt"/>
                <a:cs typeface="+mn-lt"/>
              </a:rPr>
              <a:t>Strengthened </a:t>
            </a:r>
            <a:r>
              <a:rPr lang="en-US" sz="2200" dirty="0">
                <a:solidFill>
                  <a:srgbClr val="000000"/>
                </a:solidFill>
                <a:ea typeface="+mn-lt"/>
                <a:cs typeface="+mn-lt"/>
              </a:rPr>
              <a:t>partnerships </a:t>
            </a:r>
            <a:r>
              <a:rPr lang="en-US" sz="2200" i="0" dirty="0">
                <a:solidFill>
                  <a:srgbClr val="000000"/>
                </a:solidFill>
                <a:effectLst/>
                <a:ea typeface="+mn-lt"/>
                <a:cs typeface="+mn-lt"/>
              </a:rPr>
              <a:t>with provincial EMO, Emergency Social Services (ESS), municipalities, and </a:t>
            </a:r>
            <a:r>
              <a:rPr lang="en-US" sz="2200" dirty="0">
                <a:solidFill>
                  <a:srgbClr val="000000"/>
                </a:solidFill>
                <a:ea typeface="+mn-lt"/>
                <a:cs typeface="+mn-lt"/>
              </a:rPr>
              <a:t>the </a:t>
            </a:r>
            <a:r>
              <a:rPr lang="en-US" sz="2200" i="0" dirty="0">
                <a:solidFill>
                  <a:srgbClr val="000000"/>
                </a:solidFill>
                <a:effectLst/>
                <a:ea typeface="+mn-lt"/>
                <a:cs typeface="+mn-lt"/>
              </a:rPr>
              <a:t>Canadian Red Cross</a:t>
            </a:r>
            <a:r>
              <a:rPr lang="en-US" sz="2200" dirty="0">
                <a:solidFill>
                  <a:srgbClr val="000000"/>
                </a:solidFill>
                <a:ea typeface="+mn-lt"/>
                <a:cs typeface="+mn-lt"/>
              </a:rPr>
              <a:t>, ensuring that MMF is recognized and integrated</a:t>
            </a:r>
            <a:r>
              <a:rPr lang="en-US" sz="2200" i="0" dirty="0">
                <a:solidFill>
                  <a:srgbClr val="000000"/>
                </a:solidFill>
                <a:effectLst/>
                <a:ea typeface="+mn-lt"/>
                <a:cs typeface="+mn-lt"/>
              </a:rPr>
              <a:t> in </a:t>
            </a:r>
            <a:r>
              <a:rPr lang="en-US" sz="2200" dirty="0">
                <a:solidFill>
                  <a:srgbClr val="000000"/>
                </a:solidFill>
                <a:ea typeface="+mn-lt"/>
                <a:cs typeface="+mn-lt"/>
              </a:rPr>
              <a:t>broader </a:t>
            </a:r>
            <a:r>
              <a:rPr lang="en-US" sz="2200" i="0" dirty="0">
                <a:solidFill>
                  <a:srgbClr val="000000"/>
                </a:solidFill>
                <a:effectLst/>
                <a:ea typeface="+mn-lt"/>
                <a:cs typeface="+mn-lt"/>
              </a:rPr>
              <a:t>emergency response </a:t>
            </a:r>
            <a:r>
              <a:rPr lang="en-US" sz="2200" dirty="0">
                <a:solidFill>
                  <a:srgbClr val="000000"/>
                </a:solidFill>
                <a:ea typeface="+mn-lt"/>
                <a:cs typeface="+mn-lt"/>
              </a:rPr>
              <a:t>planning and operations</a:t>
            </a:r>
            <a:r>
              <a:rPr lang="en-US" sz="2200" i="0" dirty="0">
                <a:solidFill>
                  <a:srgbClr val="000000"/>
                </a:solidFill>
                <a:effectLst/>
                <a:ea typeface="+mn-lt"/>
                <a:cs typeface="+mn-lt"/>
              </a:rPr>
              <a:t>.</a:t>
            </a:r>
            <a:endParaRPr lang="en-US" sz="2200" dirty="0">
              <a:ea typeface="+mn-lt"/>
              <a:cs typeface="+mn-lt"/>
            </a:endParaRPr>
          </a:p>
          <a:p>
            <a:pPr marL="0" indent="0" algn="l">
              <a:buNone/>
            </a:pPr>
            <a:endParaRPr lang="en-US" sz="1800" b="0" i="0" dirty="0">
              <a:solidFill>
                <a:srgbClr val="000000"/>
              </a:solidFill>
              <a:effectLst/>
              <a:latin typeface="Calibri" panose="020F0502020204030204" pitchFamily="34" charset="0"/>
              <a:ea typeface="Calibri"/>
              <a:cs typeface="Calibri"/>
            </a:endParaRPr>
          </a:p>
          <a:p>
            <a:pPr marL="0" indent="0" algn="l" rtl="0" fontAlgn="base">
              <a:buNone/>
            </a:pPr>
            <a:endParaRPr lang="en-US" b="0" i="0">
              <a:solidFill>
                <a:srgbClr val="000000"/>
              </a:solidFill>
              <a:effectLst/>
              <a:latin typeface="Segoe UI" panose="020B0502040204020203" pitchFamily="34" charset="0"/>
            </a:endParaRPr>
          </a:p>
          <a:p>
            <a:endParaRPr lang="en-US"/>
          </a:p>
        </p:txBody>
      </p:sp>
    </p:spTree>
    <p:extLst>
      <p:ext uri="{BB962C8B-B14F-4D97-AF65-F5344CB8AC3E}">
        <p14:creationId xmlns:p14="http://schemas.microsoft.com/office/powerpoint/2010/main" val="134187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63E9-4106-49F9-8A88-C9C4FF32BDCF}"/>
              </a:ext>
            </a:extLst>
          </p:cNvPr>
          <p:cNvSpPr>
            <a:spLocks noGrp="1"/>
          </p:cNvSpPr>
          <p:nvPr>
            <p:ph type="title"/>
          </p:nvPr>
        </p:nvSpPr>
        <p:spPr>
          <a:xfrm>
            <a:off x="1676400" y="293687"/>
            <a:ext cx="10515600" cy="1325563"/>
          </a:xfrm>
        </p:spPr>
        <p:txBody>
          <a:bodyPr/>
          <a:lstStyle/>
          <a:p>
            <a:r>
              <a:rPr lang="en-US" b="1"/>
              <a:t>Our Team Commitment to You!</a:t>
            </a:r>
          </a:p>
        </p:txBody>
      </p:sp>
      <p:sp>
        <p:nvSpPr>
          <p:cNvPr id="3" name="Content Placeholder 2">
            <a:extLst>
              <a:ext uri="{FF2B5EF4-FFF2-40B4-BE49-F238E27FC236}">
                <a16:creationId xmlns:a16="http://schemas.microsoft.com/office/drawing/2014/main" id="{99F5E8DB-D23B-4C27-A9EA-EA2B7C404065}"/>
              </a:ext>
            </a:extLst>
          </p:cNvPr>
          <p:cNvSpPr>
            <a:spLocks noGrp="1"/>
          </p:cNvSpPr>
          <p:nvPr>
            <p:ph idx="1"/>
          </p:nvPr>
        </p:nvSpPr>
        <p:spPr>
          <a:xfrm>
            <a:off x="1509712" y="1619250"/>
            <a:ext cx="7820025" cy="4351338"/>
          </a:xfrm>
        </p:spPr>
        <p:txBody>
          <a:bodyPr/>
          <a:lstStyle/>
          <a:p>
            <a:pPr marL="0" indent="0" algn="ctr">
              <a:buNone/>
            </a:pPr>
            <a:r>
              <a:rPr lang="en-US" sz="2800" b="0" i="1">
                <a:solidFill>
                  <a:srgbClr val="000000"/>
                </a:solidFill>
                <a:effectLst/>
                <a:latin typeface="Calibri" panose="020F0502020204030204" pitchFamily="34" charset="0"/>
              </a:rPr>
              <a:t>“We commit to being a strong team within the Manitoba Métis Federation – National Government of the Red River Métis, with knowledge, training, and resources. We commit to building relationships and partnerships so that we can connect Red River Métis Citizens with the programs, services, and supports they need to lead their best quality of life.”</a:t>
            </a:r>
            <a:r>
              <a:rPr lang="en-US" sz="2800" b="0" i="0">
                <a:solidFill>
                  <a:srgbClr val="000000"/>
                </a:solidFill>
                <a:effectLst/>
                <a:latin typeface="Calibri" panose="020F0502020204030204" pitchFamily="34" charset="0"/>
              </a:rPr>
              <a:t> </a:t>
            </a:r>
            <a:endParaRPr lang="en-US"/>
          </a:p>
        </p:txBody>
      </p:sp>
    </p:spTree>
    <p:extLst>
      <p:ext uri="{BB962C8B-B14F-4D97-AF65-F5344CB8AC3E}">
        <p14:creationId xmlns:p14="http://schemas.microsoft.com/office/powerpoint/2010/main" val="425646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1132-3362-2A48-89CE-1DB6ADF91919}"/>
              </a:ext>
            </a:extLst>
          </p:cNvPr>
          <p:cNvSpPr>
            <a:spLocks noGrp="1"/>
          </p:cNvSpPr>
          <p:nvPr>
            <p:ph type="title"/>
          </p:nvPr>
        </p:nvSpPr>
        <p:spPr>
          <a:xfrm>
            <a:off x="716693" y="849125"/>
            <a:ext cx="8979698" cy="860371"/>
          </a:xfrm>
        </p:spPr>
        <p:txBody>
          <a:bodyPr>
            <a:noAutofit/>
          </a:bodyPr>
          <a:lstStyle/>
          <a:p>
            <a:r>
              <a:rPr lang="en-US" b="1">
                <a:latin typeface="Calibri Light"/>
                <a:ea typeface="Calibri Light"/>
                <a:cs typeface="Calibri Light"/>
              </a:rPr>
              <a:t>What is the Red River Métis Community Resource Department?</a:t>
            </a:r>
          </a:p>
        </p:txBody>
      </p:sp>
      <p:sp>
        <p:nvSpPr>
          <p:cNvPr id="4" name="Content Placeholder 3">
            <a:extLst>
              <a:ext uri="{FF2B5EF4-FFF2-40B4-BE49-F238E27FC236}">
                <a16:creationId xmlns:a16="http://schemas.microsoft.com/office/drawing/2014/main" id="{B8F1CEC1-C679-A2E0-CE08-582E011487B3}"/>
              </a:ext>
            </a:extLst>
          </p:cNvPr>
          <p:cNvSpPr>
            <a:spLocks noGrp="1"/>
          </p:cNvSpPr>
          <p:nvPr>
            <p:ph idx="1"/>
          </p:nvPr>
        </p:nvSpPr>
        <p:spPr>
          <a:xfrm>
            <a:off x="716693" y="2054225"/>
            <a:ext cx="7648831" cy="4351338"/>
          </a:xfrm>
        </p:spPr>
        <p:txBody>
          <a:bodyPr vert="horz" lIns="91440" tIns="45720" rIns="91440" bIns="45720" rtlCol="0" anchor="t">
            <a:normAutofit/>
          </a:bodyPr>
          <a:lstStyle/>
          <a:p>
            <a:r>
              <a:rPr lang="en-US" sz="2200">
                <a:solidFill>
                  <a:srgbClr val="000000"/>
                </a:solidFill>
                <a:latin typeface="Calibri"/>
                <a:ea typeface="Calibri"/>
                <a:cs typeface="Calibri"/>
              </a:rPr>
              <a:t>The</a:t>
            </a:r>
            <a:r>
              <a:rPr lang="en-US" sz="2200" b="0" i="0" u="none" strike="noStrike" baseline="0">
                <a:solidFill>
                  <a:srgbClr val="000000"/>
                </a:solidFill>
                <a:latin typeface="Calibri"/>
                <a:ea typeface="Calibri"/>
                <a:cs typeface="Calibri"/>
              </a:rPr>
              <a:t> Red River Métis Community Resource Department (RRMCRD),</a:t>
            </a:r>
            <a:r>
              <a:rPr lang="en-US" sz="2200">
                <a:solidFill>
                  <a:srgbClr val="000000"/>
                </a:solidFill>
                <a:latin typeface="Calibri"/>
                <a:ea typeface="Calibri"/>
                <a:cs typeface="Calibri"/>
              </a:rPr>
              <a:t> is one of the Manitoba Métis Federation's core departments. </a:t>
            </a:r>
          </a:p>
          <a:p>
            <a:r>
              <a:rPr lang="en-US" sz="2200">
                <a:solidFill>
                  <a:srgbClr val="000000"/>
                </a:solidFill>
                <a:latin typeface="Calibri"/>
                <a:ea typeface="Calibri"/>
                <a:cs typeface="Calibri"/>
              </a:rPr>
              <a:t>MCRD is</a:t>
            </a:r>
            <a:r>
              <a:rPr lang="en-US" sz="2200" b="0" i="0" u="none" strike="noStrike" baseline="0">
                <a:solidFill>
                  <a:srgbClr val="000000"/>
                </a:solidFill>
                <a:latin typeface="Calibri"/>
                <a:ea typeface="Calibri"/>
                <a:cs typeface="Calibri"/>
              </a:rPr>
              <a:t> the first point of contact for vulnerable Red River Métis Citizens to their Red River Métis Government. </a:t>
            </a:r>
            <a:endParaRPr lang="en-US" sz="2200">
              <a:latin typeface="Calibri"/>
              <a:ea typeface="Calibri"/>
              <a:cs typeface="Calibri"/>
            </a:endParaRPr>
          </a:p>
          <a:p>
            <a:r>
              <a:rPr lang="en-US" sz="2200">
                <a:ea typeface="+mn-lt"/>
                <a:cs typeface="+mn-lt"/>
              </a:rPr>
              <a:t>MCRD assists Métis individuals, families, Seniors, and Elders to access services and resources in their communities; locally, regionally, and provincially.</a:t>
            </a:r>
            <a:endParaRPr lang="en-US" sz="2200">
              <a:cs typeface="Calibri"/>
            </a:endParaRPr>
          </a:p>
          <a:p>
            <a:r>
              <a:rPr lang="en-US" sz="2200">
                <a:cs typeface="Calibri"/>
              </a:rPr>
              <a:t>There is a MCRD Resource Worker in every all seven Regions that can provide these supports and facilitate MCRD's programs and services.</a:t>
            </a:r>
            <a:endParaRPr lang="en-US" sz="2200">
              <a:ea typeface="Calibri"/>
              <a:cs typeface="Calibri"/>
            </a:endParaRPr>
          </a:p>
          <a:p>
            <a:endParaRPr lang="en-US"/>
          </a:p>
        </p:txBody>
      </p:sp>
    </p:spTree>
    <p:extLst>
      <p:ext uri="{BB962C8B-B14F-4D97-AF65-F5344CB8AC3E}">
        <p14:creationId xmlns:p14="http://schemas.microsoft.com/office/powerpoint/2010/main" val="325630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7053-C424-4755-9BAE-B7683DA05291}"/>
              </a:ext>
            </a:extLst>
          </p:cNvPr>
          <p:cNvSpPr>
            <a:spLocks noGrp="1"/>
          </p:cNvSpPr>
          <p:nvPr>
            <p:ph type="title"/>
          </p:nvPr>
        </p:nvSpPr>
        <p:spPr>
          <a:xfrm>
            <a:off x="280988" y="387350"/>
            <a:ext cx="10515600" cy="1325563"/>
          </a:xfrm>
        </p:spPr>
        <p:txBody>
          <a:bodyPr/>
          <a:lstStyle/>
          <a:p>
            <a:pPr algn="ctr"/>
            <a:r>
              <a:rPr lang="en-US" b="1"/>
              <a:t>DIVISIONS</a:t>
            </a:r>
          </a:p>
        </p:txBody>
      </p:sp>
      <p:graphicFrame>
        <p:nvGraphicFramePr>
          <p:cNvPr id="4" name="Content Placeholder 5">
            <a:extLst>
              <a:ext uri="{FF2B5EF4-FFF2-40B4-BE49-F238E27FC236}">
                <a16:creationId xmlns:a16="http://schemas.microsoft.com/office/drawing/2014/main" id="{5BCB6BD3-4FEF-469E-AC5A-5E2D4B52E1D1}"/>
              </a:ext>
            </a:extLst>
          </p:cNvPr>
          <p:cNvGraphicFramePr>
            <a:graphicFrameLocks noGrp="1"/>
          </p:cNvGraphicFramePr>
          <p:nvPr>
            <p:ph idx="1"/>
            <p:extLst>
              <p:ext uri="{D42A27DB-BD31-4B8C-83A1-F6EECF244321}">
                <p14:modId xmlns:p14="http://schemas.microsoft.com/office/powerpoint/2010/main" val="510228250"/>
              </p:ext>
            </p:extLst>
          </p:nvPr>
        </p:nvGraphicFramePr>
        <p:xfrm>
          <a:off x="280988"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04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67B2-339E-4A22-89D9-8C1D41ADA794}"/>
              </a:ext>
            </a:extLst>
          </p:cNvPr>
          <p:cNvSpPr>
            <a:spLocks noGrp="1"/>
          </p:cNvSpPr>
          <p:nvPr>
            <p:ph type="title"/>
          </p:nvPr>
        </p:nvSpPr>
        <p:spPr>
          <a:xfrm>
            <a:off x="295275" y="240377"/>
            <a:ext cx="10515600" cy="1325563"/>
          </a:xfrm>
        </p:spPr>
        <p:txBody>
          <a:bodyPr/>
          <a:lstStyle/>
          <a:p>
            <a:r>
              <a:rPr lang="en-US" sz="4400" b="1">
                <a:cs typeface="Calibri Light"/>
              </a:rPr>
              <a:t>Personal &amp; Family </a:t>
            </a:r>
            <a:r>
              <a:rPr lang="en-US" b="1">
                <a:cs typeface="Calibri Light"/>
              </a:rPr>
              <a:t>Supports  - Casework</a:t>
            </a:r>
            <a:r>
              <a:rPr lang="en-US" sz="4400" b="1">
                <a:cs typeface="Calibri Light"/>
              </a:rPr>
              <a:t> and Advocation </a:t>
            </a:r>
            <a:endParaRPr lang="en-US" b="1"/>
          </a:p>
        </p:txBody>
      </p:sp>
      <p:sp>
        <p:nvSpPr>
          <p:cNvPr id="3" name="Content Placeholder 2">
            <a:extLst>
              <a:ext uri="{FF2B5EF4-FFF2-40B4-BE49-F238E27FC236}">
                <a16:creationId xmlns:a16="http://schemas.microsoft.com/office/drawing/2014/main" id="{BC5380A4-FAEC-41F9-8AA4-7B6D21EAFBAA}"/>
              </a:ext>
            </a:extLst>
          </p:cNvPr>
          <p:cNvSpPr>
            <a:spLocks noGrp="1"/>
          </p:cNvSpPr>
          <p:nvPr>
            <p:ph idx="1"/>
          </p:nvPr>
        </p:nvSpPr>
        <p:spPr>
          <a:xfrm>
            <a:off x="403909" y="1879705"/>
            <a:ext cx="9509655" cy="2803525"/>
          </a:xfrm>
        </p:spPr>
        <p:txBody>
          <a:bodyPr vert="horz" lIns="91440" tIns="45720" rIns="91440" bIns="45720" rtlCol="0" anchor="t">
            <a:noAutofit/>
          </a:bodyPr>
          <a:lstStyle/>
          <a:p>
            <a:r>
              <a:rPr lang="en-US" sz="2400">
                <a:solidFill>
                  <a:srgbClr val="000000"/>
                </a:solidFill>
                <a:ea typeface="+mn-lt"/>
                <a:cs typeface="+mn-lt"/>
              </a:rPr>
              <a:t>Métis </a:t>
            </a:r>
            <a:r>
              <a:rPr lang="en-US" sz="2400" b="0" i="0" u="none" strike="noStrike" baseline="0">
                <a:solidFill>
                  <a:srgbClr val="000000"/>
                </a:solidFill>
                <a:ea typeface="+mn-lt"/>
                <a:cs typeface="+mn-lt"/>
              </a:rPr>
              <a:t>Citizens </a:t>
            </a:r>
            <a:r>
              <a:rPr lang="en-US" sz="2400">
                <a:solidFill>
                  <a:srgbClr val="000000"/>
                </a:solidFill>
                <a:ea typeface="+mn-lt"/>
                <a:cs typeface="+mn-lt"/>
              </a:rPr>
              <a:t>often </a:t>
            </a:r>
            <a:r>
              <a:rPr lang="en-US" sz="2400" b="0" i="0" u="none" strike="noStrike" baseline="0">
                <a:solidFill>
                  <a:srgbClr val="000000"/>
                </a:solidFill>
                <a:ea typeface="+mn-lt"/>
                <a:cs typeface="+mn-lt"/>
              </a:rPr>
              <a:t>require </a:t>
            </a:r>
            <a:r>
              <a:rPr lang="en-US" sz="2400">
                <a:solidFill>
                  <a:srgbClr val="000000"/>
                </a:solidFill>
                <a:ea typeface="+mn-lt"/>
                <a:cs typeface="+mn-lt"/>
              </a:rPr>
              <a:t>support </a:t>
            </a:r>
            <a:r>
              <a:rPr lang="en-US" sz="2400" b="0" i="0" u="none" strike="noStrike" baseline="0">
                <a:solidFill>
                  <a:srgbClr val="000000"/>
                </a:solidFill>
                <a:ea typeface="+mn-lt"/>
                <a:cs typeface="+mn-lt"/>
              </a:rPr>
              <a:t>navigating complex public systems </a:t>
            </a:r>
            <a:r>
              <a:rPr lang="en-US" sz="2400">
                <a:solidFill>
                  <a:srgbClr val="000000"/>
                </a:solidFill>
                <a:ea typeface="+mn-lt"/>
                <a:cs typeface="+mn-lt"/>
              </a:rPr>
              <a:t>across </a:t>
            </a:r>
            <a:r>
              <a:rPr lang="en-US" sz="2400" b="0" i="0" u="none" strike="noStrike" baseline="0">
                <a:solidFill>
                  <a:srgbClr val="000000"/>
                </a:solidFill>
                <a:ea typeface="+mn-lt"/>
                <a:cs typeface="+mn-lt"/>
              </a:rPr>
              <a:t>a </a:t>
            </a:r>
            <a:r>
              <a:rPr lang="en-US" sz="2400">
                <a:solidFill>
                  <a:srgbClr val="000000"/>
                </a:solidFill>
                <a:ea typeface="+mn-lt"/>
                <a:cs typeface="+mn-lt"/>
              </a:rPr>
              <a:t>range </a:t>
            </a:r>
            <a:r>
              <a:rPr lang="en-US" sz="2400" b="0" i="0" u="none" strike="noStrike" baseline="0">
                <a:solidFill>
                  <a:srgbClr val="000000"/>
                </a:solidFill>
                <a:ea typeface="+mn-lt"/>
                <a:cs typeface="+mn-lt"/>
              </a:rPr>
              <a:t>of </a:t>
            </a:r>
            <a:r>
              <a:rPr lang="en-US" sz="2400">
                <a:solidFill>
                  <a:srgbClr val="000000"/>
                </a:solidFill>
                <a:ea typeface="+mn-lt"/>
                <a:cs typeface="+mn-lt"/>
              </a:rPr>
              <a:t>areas, including Employment</a:t>
            </a:r>
            <a:r>
              <a:rPr lang="en-US" sz="2400" b="0" i="0" u="none" strike="noStrike" baseline="0">
                <a:solidFill>
                  <a:srgbClr val="000000"/>
                </a:solidFill>
                <a:ea typeface="+mn-lt"/>
                <a:cs typeface="+mn-lt"/>
              </a:rPr>
              <a:t> and </a:t>
            </a:r>
            <a:r>
              <a:rPr lang="en-US" sz="2400">
                <a:solidFill>
                  <a:srgbClr val="000000"/>
                </a:solidFill>
                <a:ea typeface="+mn-lt"/>
                <a:cs typeface="+mn-lt"/>
              </a:rPr>
              <a:t>Income</a:t>
            </a:r>
            <a:r>
              <a:rPr lang="en-US" sz="2400" b="0" i="0" u="none" strike="noStrike" baseline="0">
                <a:solidFill>
                  <a:srgbClr val="000000"/>
                </a:solidFill>
                <a:ea typeface="+mn-lt"/>
                <a:cs typeface="+mn-lt"/>
              </a:rPr>
              <a:t> </a:t>
            </a:r>
            <a:r>
              <a:rPr lang="en-US" sz="2400">
                <a:solidFill>
                  <a:srgbClr val="000000"/>
                </a:solidFill>
                <a:ea typeface="+mn-lt"/>
                <a:cs typeface="+mn-lt"/>
              </a:rPr>
              <a:t>Assistance (EIA),</a:t>
            </a:r>
            <a:r>
              <a:rPr lang="en-US" sz="2400" b="0" i="0" u="none" strike="noStrike" baseline="0">
                <a:solidFill>
                  <a:srgbClr val="000000"/>
                </a:solidFill>
                <a:ea typeface="+mn-lt"/>
                <a:cs typeface="+mn-lt"/>
              </a:rPr>
              <a:t> outreach services, </a:t>
            </a:r>
            <a:r>
              <a:rPr lang="en-US" sz="2400">
                <a:solidFill>
                  <a:srgbClr val="000000"/>
                </a:solidFill>
                <a:ea typeface="+mn-lt"/>
                <a:cs typeface="+mn-lt"/>
              </a:rPr>
              <a:t>referrals and</a:t>
            </a:r>
            <a:r>
              <a:rPr lang="en-US" sz="2400" b="0" i="0" u="none" strike="noStrike" baseline="0">
                <a:solidFill>
                  <a:srgbClr val="000000"/>
                </a:solidFill>
                <a:ea typeface="+mn-lt"/>
                <a:cs typeface="+mn-lt"/>
              </a:rPr>
              <a:t> advocacy, reunification, </a:t>
            </a:r>
            <a:r>
              <a:rPr lang="en-US" sz="2400">
                <a:solidFill>
                  <a:srgbClr val="000000"/>
                </a:solidFill>
                <a:ea typeface="+mn-lt"/>
                <a:cs typeface="+mn-lt"/>
              </a:rPr>
              <a:t>Elder</a:t>
            </a:r>
            <a:r>
              <a:rPr lang="en-US" sz="2400" b="0" i="0" u="none" strike="noStrike" baseline="0">
                <a:solidFill>
                  <a:srgbClr val="000000"/>
                </a:solidFill>
                <a:ea typeface="+mn-lt"/>
                <a:cs typeface="+mn-lt"/>
              </a:rPr>
              <a:t> support, income tax, repatriation, and community development.</a:t>
            </a:r>
          </a:p>
          <a:p>
            <a:r>
              <a:rPr lang="en-US" sz="2400" b="0" i="0" u="none" strike="noStrike" baseline="0">
                <a:solidFill>
                  <a:srgbClr val="000000"/>
                </a:solidFill>
                <a:ea typeface="+mn-lt"/>
                <a:cs typeface="+mn-lt"/>
              </a:rPr>
              <a:t>Barriers </a:t>
            </a:r>
            <a:r>
              <a:rPr lang="en-US" sz="2400">
                <a:solidFill>
                  <a:srgbClr val="000000"/>
                </a:solidFill>
                <a:ea typeface="+mn-lt"/>
                <a:cs typeface="+mn-lt"/>
              </a:rPr>
              <a:t>can significantly affect </a:t>
            </a:r>
            <a:r>
              <a:rPr lang="en-US" sz="2400" b="0" i="0" u="none" strike="noStrike" baseline="0">
                <a:solidFill>
                  <a:srgbClr val="000000"/>
                </a:solidFill>
                <a:ea typeface="+mn-lt"/>
                <a:cs typeface="+mn-lt"/>
              </a:rPr>
              <a:t>access to </a:t>
            </a:r>
            <a:r>
              <a:rPr lang="en-US" sz="2400">
                <a:solidFill>
                  <a:srgbClr val="000000"/>
                </a:solidFill>
                <a:ea typeface="+mn-lt"/>
                <a:cs typeface="+mn-lt"/>
              </a:rPr>
              <a:t>these essential </a:t>
            </a:r>
            <a:r>
              <a:rPr lang="en-US" sz="2400" b="0" i="0" u="none" strike="noStrike" baseline="0">
                <a:solidFill>
                  <a:srgbClr val="000000"/>
                </a:solidFill>
                <a:ea typeface="+mn-lt"/>
                <a:cs typeface="+mn-lt"/>
              </a:rPr>
              <a:t>services. </a:t>
            </a:r>
            <a:r>
              <a:rPr lang="en-US" sz="2400">
                <a:solidFill>
                  <a:srgbClr val="000000"/>
                </a:solidFill>
                <a:ea typeface="+mn-lt"/>
                <a:cs typeface="+mn-lt"/>
              </a:rPr>
              <a:t>The RRMCRD</a:t>
            </a:r>
            <a:r>
              <a:rPr lang="en-US" sz="2400" b="0" i="0" u="none" strike="noStrike" baseline="0">
                <a:solidFill>
                  <a:srgbClr val="000000"/>
                </a:solidFill>
                <a:ea typeface="+mn-lt"/>
                <a:cs typeface="+mn-lt"/>
              </a:rPr>
              <a:t> </a:t>
            </a:r>
            <a:r>
              <a:rPr lang="en-US" sz="2400">
                <a:solidFill>
                  <a:srgbClr val="000000"/>
                </a:solidFill>
                <a:ea typeface="+mn-lt"/>
                <a:cs typeface="+mn-lt"/>
              </a:rPr>
              <a:t>provides </a:t>
            </a:r>
            <a:r>
              <a:rPr lang="en-US" sz="2400" b="0" i="0" u="none" strike="noStrike" baseline="0">
                <a:solidFill>
                  <a:srgbClr val="000000"/>
                </a:solidFill>
                <a:ea typeface="+mn-lt"/>
                <a:cs typeface="+mn-lt"/>
              </a:rPr>
              <a:t>support </a:t>
            </a:r>
            <a:r>
              <a:rPr lang="en-US" sz="2400">
                <a:solidFill>
                  <a:srgbClr val="000000"/>
                </a:solidFill>
                <a:ea typeface="+mn-lt"/>
                <a:cs typeface="+mn-lt"/>
              </a:rPr>
              <a:t>to </a:t>
            </a:r>
            <a:r>
              <a:rPr lang="en-US" sz="2400" b="0" i="0" u="none" strike="noStrike" baseline="0">
                <a:solidFill>
                  <a:srgbClr val="000000"/>
                </a:solidFill>
                <a:ea typeface="+mn-lt"/>
                <a:cs typeface="+mn-lt"/>
              </a:rPr>
              <a:t>Métis </a:t>
            </a:r>
            <a:r>
              <a:rPr lang="en-US" sz="2400">
                <a:solidFill>
                  <a:srgbClr val="000000"/>
                </a:solidFill>
                <a:ea typeface="+mn-lt"/>
                <a:cs typeface="+mn-lt"/>
              </a:rPr>
              <a:t>Citizens</a:t>
            </a:r>
            <a:r>
              <a:rPr lang="en-US" sz="2400" b="0" i="0" u="none" strike="noStrike" baseline="0">
                <a:solidFill>
                  <a:srgbClr val="000000"/>
                </a:solidFill>
                <a:ea typeface="+mn-lt"/>
                <a:cs typeface="+mn-lt"/>
              </a:rPr>
              <a:t> </a:t>
            </a:r>
            <a:r>
              <a:rPr lang="en-US" sz="2400">
                <a:solidFill>
                  <a:srgbClr val="000000"/>
                </a:solidFill>
                <a:ea typeface="+mn-lt"/>
                <a:cs typeface="+mn-lt"/>
              </a:rPr>
              <a:t>whose </a:t>
            </a:r>
            <a:r>
              <a:rPr lang="en-US" sz="2400" b="0" i="0" u="none" strike="noStrike" baseline="0">
                <a:solidFill>
                  <a:srgbClr val="000000"/>
                </a:solidFill>
                <a:ea typeface="+mn-lt"/>
                <a:cs typeface="+mn-lt"/>
              </a:rPr>
              <a:t>needs </a:t>
            </a:r>
            <a:r>
              <a:rPr lang="en-US" sz="2400">
                <a:solidFill>
                  <a:srgbClr val="000000"/>
                </a:solidFill>
                <a:ea typeface="+mn-lt"/>
                <a:cs typeface="+mn-lt"/>
              </a:rPr>
              <a:t>fall outside the scope of </a:t>
            </a:r>
            <a:r>
              <a:rPr lang="en-US" sz="2400" b="0" i="0" u="none" strike="noStrike" baseline="0">
                <a:solidFill>
                  <a:srgbClr val="000000"/>
                </a:solidFill>
                <a:ea typeface="+mn-lt"/>
                <a:cs typeface="+mn-lt"/>
              </a:rPr>
              <a:t>other MMF </a:t>
            </a:r>
            <a:r>
              <a:rPr lang="en-US" sz="2400">
                <a:solidFill>
                  <a:srgbClr val="000000"/>
                </a:solidFill>
                <a:ea typeface="+mn-lt"/>
                <a:cs typeface="+mn-lt"/>
              </a:rPr>
              <a:t>programs </a:t>
            </a:r>
            <a:r>
              <a:rPr lang="en-US" sz="2400" b="0" i="0" u="none" strike="noStrike" baseline="0">
                <a:solidFill>
                  <a:srgbClr val="000000"/>
                </a:solidFill>
                <a:ea typeface="+mn-lt"/>
                <a:cs typeface="+mn-lt"/>
              </a:rPr>
              <a:t>by connecting </a:t>
            </a:r>
            <a:r>
              <a:rPr lang="en-US" sz="2400">
                <a:solidFill>
                  <a:srgbClr val="000000"/>
                </a:solidFill>
                <a:ea typeface="+mn-lt"/>
                <a:cs typeface="+mn-lt"/>
              </a:rPr>
              <a:t>them with appropriate </a:t>
            </a:r>
            <a:r>
              <a:rPr lang="en-US" sz="2400" b="0" i="0" u="none" strike="noStrike" baseline="0">
                <a:solidFill>
                  <a:srgbClr val="000000"/>
                </a:solidFill>
                <a:ea typeface="+mn-lt"/>
                <a:cs typeface="+mn-lt"/>
              </a:rPr>
              <a:t>resources</a:t>
            </a:r>
            <a:r>
              <a:rPr lang="en-US" sz="2400">
                <a:solidFill>
                  <a:srgbClr val="000000"/>
                </a:solidFill>
                <a:ea typeface="+mn-lt"/>
                <a:cs typeface="+mn-lt"/>
              </a:rPr>
              <a:t>,</a:t>
            </a:r>
            <a:r>
              <a:rPr lang="en-US" sz="2400" b="0" i="0" u="none" strike="noStrike" baseline="0">
                <a:solidFill>
                  <a:srgbClr val="000000"/>
                </a:solidFill>
                <a:ea typeface="+mn-lt"/>
                <a:cs typeface="+mn-lt"/>
              </a:rPr>
              <a:t> both </a:t>
            </a:r>
            <a:r>
              <a:rPr lang="en-US" sz="2400">
                <a:solidFill>
                  <a:srgbClr val="000000"/>
                </a:solidFill>
                <a:ea typeface="+mn-lt"/>
                <a:cs typeface="+mn-lt"/>
              </a:rPr>
              <a:t>within the MMF </a:t>
            </a:r>
            <a:r>
              <a:rPr lang="en-US" sz="2400" b="0" i="0" u="none" strike="noStrike" baseline="0">
                <a:solidFill>
                  <a:srgbClr val="000000"/>
                </a:solidFill>
                <a:ea typeface="+mn-lt"/>
                <a:cs typeface="+mn-lt"/>
              </a:rPr>
              <a:t>and the </a:t>
            </a:r>
            <a:r>
              <a:rPr lang="en-US" sz="2400">
                <a:solidFill>
                  <a:srgbClr val="000000"/>
                </a:solidFill>
                <a:ea typeface="+mn-lt"/>
                <a:cs typeface="+mn-lt"/>
              </a:rPr>
              <a:t>broader </a:t>
            </a:r>
            <a:r>
              <a:rPr lang="en-US" sz="2400" b="0" i="0" u="none" strike="noStrike" baseline="0">
                <a:solidFill>
                  <a:srgbClr val="000000"/>
                </a:solidFill>
                <a:ea typeface="+mn-lt"/>
                <a:cs typeface="+mn-lt"/>
              </a:rPr>
              <a:t>community. </a:t>
            </a:r>
            <a:r>
              <a:rPr lang="en-US" sz="2400">
                <a:solidFill>
                  <a:srgbClr val="000000"/>
                </a:solidFill>
                <a:ea typeface="+mn-lt"/>
                <a:cs typeface="+mn-lt"/>
              </a:rPr>
              <a:t>Through targeted advocacy, the </a:t>
            </a:r>
            <a:r>
              <a:rPr lang="en-US" sz="2400" b="0" i="0" u="none" strike="noStrike" baseline="0">
                <a:solidFill>
                  <a:srgbClr val="000000"/>
                </a:solidFill>
                <a:ea typeface="+mn-lt"/>
                <a:cs typeface="+mn-lt"/>
              </a:rPr>
              <a:t>MMF </a:t>
            </a:r>
            <a:r>
              <a:rPr lang="en-US" sz="2400">
                <a:solidFill>
                  <a:srgbClr val="000000"/>
                </a:solidFill>
                <a:ea typeface="+mn-lt"/>
                <a:cs typeface="+mn-lt"/>
              </a:rPr>
              <a:t>is committed </a:t>
            </a:r>
            <a:r>
              <a:rPr lang="en-US" sz="2400" b="0" i="0" u="none" strike="noStrike" baseline="0">
                <a:solidFill>
                  <a:srgbClr val="000000"/>
                </a:solidFill>
                <a:ea typeface="+mn-lt"/>
                <a:cs typeface="+mn-lt"/>
              </a:rPr>
              <a:t>to </a:t>
            </a:r>
            <a:r>
              <a:rPr lang="en-US" sz="2400">
                <a:solidFill>
                  <a:srgbClr val="000000"/>
                </a:solidFill>
                <a:ea typeface="+mn-lt"/>
                <a:cs typeface="+mn-lt"/>
              </a:rPr>
              <a:t>assisting </a:t>
            </a:r>
            <a:r>
              <a:rPr lang="en-US" sz="2400" b="0" i="0" u="none" strike="noStrike" baseline="0">
                <a:solidFill>
                  <a:srgbClr val="000000"/>
                </a:solidFill>
                <a:ea typeface="+mn-lt"/>
                <a:cs typeface="+mn-lt"/>
              </a:rPr>
              <a:t>Citizens </a:t>
            </a:r>
            <a:r>
              <a:rPr lang="en-US" sz="2400">
                <a:solidFill>
                  <a:srgbClr val="000000"/>
                </a:solidFill>
                <a:ea typeface="+mn-lt"/>
                <a:cs typeface="+mn-lt"/>
              </a:rPr>
              <a:t>across multiple sectors, ensuring they receive the guidance </a:t>
            </a:r>
            <a:r>
              <a:rPr lang="en-US" sz="2400" b="0" i="0" u="none" strike="noStrike" baseline="0">
                <a:solidFill>
                  <a:srgbClr val="000000"/>
                </a:solidFill>
                <a:ea typeface="+mn-lt"/>
                <a:cs typeface="+mn-lt"/>
              </a:rPr>
              <a:t>and </a:t>
            </a:r>
            <a:r>
              <a:rPr lang="en-US" sz="2400">
                <a:solidFill>
                  <a:srgbClr val="000000"/>
                </a:solidFill>
                <a:ea typeface="+mn-lt"/>
                <a:cs typeface="+mn-lt"/>
              </a:rPr>
              <a:t>support they need.</a:t>
            </a:r>
            <a:endParaRPr lang="en-US" sz="2400">
              <a:ea typeface="+mn-lt"/>
              <a:cs typeface="+mn-lt"/>
            </a:endParaRPr>
          </a:p>
          <a:p>
            <a:endParaRPr lang="en-US" sz="2400" b="0" i="0" u="none" strike="noStrike" baseline="0">
              <a:solidFill>
                <a:srgbClr val="000000"/>
              </a:solidFill>
              <a:ea typeface="Calibri"/>
              <a:cs typeface="Calibri"/>
            </a:endParaRPr>
          </a:p>
        </p:txBody>
      </p:sp>
    </p:spTree>
    <p:extLst>
      <p:ext uri="{BB962C8B-B14F-4D97-AF65-F5344CB8AC3E}">
        <p14:creationId xmlns:p14="http://schemas.microsoft.com/office/powerpoint/2010/main" val="24918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2322-D91E-08EF-BB5F-07662D398BD5}"/>
              </a:ext>
            </a:extLst>
          </p:cNvPr>
          <p:cNvSpPr>
            <a:spLocks noGrp="1"/>
          </p:cNvSpPr>
          <p:nvPr>
            <p:ph type="title"/>
          </p:nvPr>
        </p:nvSpPr>
        <p:spPr>
          <a:xfrm>
            <a:off x="838200" y="365125"/>
            <a:ext cx="9405938" cy="1325563"/>
          </a:xfrm>
        </p:spPr>
        <p:txBody>
          <a:bodyPr/>
          <a:lstStyle/>
          <a:p>
            <a:r>
              <a:rPr lang="en-US" sz="4400" b="1">
                <a:cs typeface="Calibri Light"/>
              </a:rPr>
              <a:t>Memorial Service Financial Support Program</a:t>
            </a:r>
            <a:endParaRPr lang="en-US" b="1"/>
          </a:p>
        </p:txBody>
      </p:sp>
      <p:sp>
        <p:nvSpPr>
          <p:cNvPr id="3" name="Content Placeholder 2">
            <a:extLst>
              <a:ext uri="{FF2B5EF4-FFF2-40B4-BE49-F238E27FC236}">
                <a16:creationId xmlns:a16="http://schemas.microsoft.com/office/drawing/2014/main" id="{2250E5DC-A1CC-21AD-051E-4E7BA48A4ABE}"/>
              </a:ext>
            </a:extLst>
          </p:cNvPr>
          <p:cNvSpPr>
            <a:spLocks noGrp="1"/>
          </p:cNvSpPr>
          <p:nvPr>
            <p:ph idx="1"/>
          </p:nvPr>
        </p:nvSpPr>
        <p:spPr>
          <a:xfrm>
            <a:off x="838200" y="1825625"/>
            <a:ext cx="8620125" cy="4351338"/>
          </a:xfrm>
        </p:spPr>
        <p:txBody>
          <a:bodyPr vert="horz" lIns="91440" tIns="45720" rIns="91440" bIns="45720" rtlCol="0" anchor="t">
            <a:normAutofit/>
          </a:bodyPr>
          <a:lstStyle/>
          <a:p>
            <a:r>
              <a:rPr lang="en-US" sz="2400">
                <a:ea typeface="+mn-lt"/>
                <a:cs typeface="+mn-lt"/>
              </a:rPr>
              <a:t>The Memorial Service Financial Support Program is a program funded by the Manitoba Métis Federation and facilitated by MCRD. </a:t>
            </a:r>
          </a:p>
          <a:p>
            <a:r>
              <a:rPr lang="en-US" sz="2400">
                <a:ea typeface="+mn-lt"/>
                <a:cs typeface="+mn-lt"/>
              </a:rPr>
              <a:t>This program provides up to $5,000 towards the expenses of a basic funeral service for Red River Métis Citizens and is paid directly to the funeral home.</a:t>
            </a:r>
            <a:endParaRPr lang="en-US" sz="2400">
              <a:ea typeface="Calibri"/>
              <a:cs typeface="Calibri"/>
            </a:endParaRPr>
          </a:p>
          <a:p>
            <a:r>
              <a:rPr lang="en-US" sz="2400">
                <a:ea typeface="Calibri"/>
                <a:cs typeface="Calibri"/>
              </a:rPr>
              <a:t>In the 2024-2025 fiscal year, MCRD assisted 246 families for a total of $854,371.06.</a:t>
            </a:r>
            <a:endParaRPr lang="en-US" sz="2400">
              <a:cs typeface="Calibri"/>
            </a:endParaRPr>
          </a:p>
          <a:p>
            <a:endParaRPr lang="en-US" sz="2400">
              <a:ea typeface="Calibri"/>
              <a:cs typeface="Calibri"/>
            </a:endParaRPr>
          </a:p>
        </p:txBody>
      </p:sp>
    </p:spTree>
    <p:extLst>
      <p:ext uri="{BB962C8B-B14F-4D97-AF65-F5344CB8AC3E}">
        <p14:creationId xmlns:p14="http://schemas.microsoft.com/office/powerpoint/2010/main" val="132399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8AC7-36C0-49C5-B1FD-E3106D67BA73}"/>
              </a:ext>
            </a:extLst>
          </p:cNvPr>
          <p:cNvSpPr>
            <a:spLocks noGrp="1"/>
          </p:cNvSpPr>
          <p:nvPr>
            <p:ph type="title"/>
          </p:nvPr>
        </p:nvSpPr>
        <p:spPr>
          <a:xfrm>
            <a:off x="622126" y="667837"/>
            <a:ext cx="10045874" cy="1325563"/>
          </a:xfrm>
        </p:spPr>
        <p:txBody>
          <a:bodyPr/>
          <a:lstStyle/>
          <a:p>
            <a:r>
              <a:rPr lang="en-US" sz="4400" b="1">
                <a:ea typeface="Calibri Light"/>
                <a:cs typeface="Calibri Light"/>
              </a:rPr>
              <a:t>Manitoba Métis Federation </a:t>
            </a:r>
            <a:br>
              <a:rPr lang="en-US" b="1">
                <a:ea typeface="Calibri Light"/>
                <a:cs typeface="Calibri Light"/>
              </a:rPr>
            </a:br>
            <a:r>
              <a:rPr lang="en-US" sz="4400" b="1">
                <a:ea typeface="Calibri Light"/>
                <a:cs typeface="Calibri Light"/>
              </a:rPr>
              <a:t>Bereavement Fund</a:t>
            </a:r>
            <a:endParaRPr lang="en-US" b="1">
              <a:ea typeface="Calibri Light"/>
              <a:cs typeface="Calibri Light"/>
            </a:endParaRPr>
          </a:p>
        </p:txBody>
      </p:sp>
      <p:sp>
        <p:nvSpPr>
          <p:cNvPr id="3" name="Content Placeholder 2">
            <a:extLst>
              <a:ext uri="{FF2B5EF4-FFF2-40B4-BE49-F238E27FC236}">
                <a16:creationId xmlns:a16="http://schemas.microsoft.com/office/drawing/2014/main" id="{6BCDB6FD-22E7-42D8-BE58-B58C1527EBF5}"/>
              </a:ext>
            </a:extLst>
          </p:cNvPr>
          <p:cNvSpPr>
            <a:spLocks noGrp="1"/>
          </p:cNvSpPr>
          <p:nvPr>
            <p:ph idx="1"/>
          </p:nvPr>
        </p:nvSpPr>
        <p:spPr>
          <a:xfrm>
            <a:off x="496866" y="2217127"/>
            <a:ext cx="9505950" cy="4045755"/>
          </a:xfrm>
        </p:spPr>
        <p:txBody>
          <a:bodyPr vert="horz" lIns="91440" tIns="45720" rIns="91440" bIns="45720" rtlCol="0" anchor="t">
            <a:normAutofit/>
          </a:bodyPr>
          <a:lstStyle/>
          <a:p>
            <a:r>
              <a:rPr lang="en-US" sz="2400" dirty="0">
                <a:ea typeface="+mn-lt"/>
                <a:cs typeface="+mn-lt"/>
              </a:rPr>
              <a:t>The Bereavement Fund is a program facilitated by the MCRD and is primarily funded by the silent auction held at Manitoba Métis Federation and Regional events.</a:t>
            </a:r>
            <a:endParaRPr lang="en-US" sz="2400" dirty="0">
              <a:ea typeface="Calibri"/>
              <a:cs typeface="Calibri"/>
            </a:endParaRPr>
          </a:p>
          <a:p>
            <a:r>
              <a:rPr lang="en-US" sz="2400" dirty="0">
                <a:ea typeface="+mn-lt"/>
                <a:cs typeface="+mn-lt"/>
              </a:rPr>
              <a:t>This fund was developed to assist families with up to $200 to put towards the additional costs in relation to the Celebration of Life or other costs that are associated with the passing of a Métis Citizen that is not covered by the Memorial Service Financial Support Program.</a:t>
            </a:r>
          </a:p>
          <a:p>
            <a:r>
              <a:rPr lang="en-US" sz="2400" dirty="0">
                <a:cs typeface="Calibri"/>
              </a:rPr>
              <a:t>In the 2024-2025 fiscal year, MCRD assisted 223 families for a total of $44,416.00.</a:t>
            </a:r>
            <a:endParaRPr lang="en-US" dirty="0"/>
          </a:p>
        </p:txBody>
      </p:sp>
    </p:spTree>
    <p:extLst>
      <p:ext uri="{BB962C8B-B14F-4D97-AF65-F5344CB8AC3E}">
        <p14:creationId xmlns:p14="http://schemas.microsoft.com/office/powerpoint/2010/main" val="251735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5521-1145-4D9C-875E-6FE236E98688}"/>
              </a:ext>
            </a:extLst>
          </p:cNvPr>
          <p:cNvSpPr>
            <a:spLocks noGrp="1"/>
          </p:cNvSpPr>
          <p:nvPr>
            <p:ph type="title"/>
          </p:nvPr>
        </p:nvSpPr>
        <p:spPr>
          <a:xfrm>
            <a:off x="395288" y="365125"/>
            <a:ext cx="10515600" cy="1325563"/>
          </a:xfrm>
        </p:spPr>
        <p:txBody>
          <a:bodyPr/>
          <a:lstStyle/>
          <a:p>
            <a:r>
              <a:rPr lang="en-US" b="1">
                <a:cs typeface="Calibri Light"/>
              </a:rPr>
              <a:t>Ambulance Cost Relief Aid</a:t>
            </a:r>
            <a:endParaRPr lang="en-US" b="1"/>
          </a:p>
        </p:txBody>
      </p:sp>
      <p:sp>
        <p:nvSpPr>
          <p:cNvPr id="3" name="Content Placeholder 2">
            <a:extLst>
              <a:ext uri="{FF2B5EF4-FFF2-40B4-BE49-F238E27FC236}">
                <a16:creationId xmlns:a16="http://schemas.microsoft.com/office/drawing/2014/main" id="{A9068A08-A483-41E7-9036-E1BC297D2DB9}"/>
              </a:ext>
            </a:extLst>
          </p:cNvPr>
          <p:cNvSpPr>
            <a:spLocks noGrp="1"/>
          </p:cNvSpPr>
          <p:nvPr>
            <p:ph idx="1"/>
          </p:nvPr>
        </p:nvSpPr>
        <p:spPr>
          <a:xfrm>
            <a:off x="214314" y="1687513"/>
            <a:ext cx="9415462" cy="4351338"/>
          </a:xfrm>
        </p:spPr>
        <p:txBody>
          <a:bodyPr vert="horz" lIns="91440" tIns="45720" rIns="91440" bIns="45720" rtlCol="0" anchor="t">
            <a:normAutofit/>
          </a:bodyPr>
          <a:lstStyle/>
          <a:p>
            <a:r>
              <a:rPr lang="en-US" sz="2400" dirty="0">
                <a:ea typeface="+mn-lt"/>
                <a:cs typeface="+mn-lt"/>
              </a:rPr>
              <a:t>The Ambulance Cost Relief Aid provides Red River Métis Citizens assistance with the cost of their emergency medical travel via  ambulance. MCRD will pay for half of each ambulance bill in collaboration with the Health and Wellness Department.</a:t>
            </a:r>
            <a:endParaRPr lang="en-US">
              <a:ea typeface="+mn-lt"/>
              <a:cs typeface="+mn-lt"/>
            </a:endParaRPr>
          </a:p>
          <a:p>
            <a:r>
              <a:rPr lang="en-US" sz="2400" dirty="0">
                <a:ea typeface="+mn-lt"/>
                <a:cs typeface="+mn-lt"/>
              </a:rPr>
              <a:t>In </a:t>
            </a:r>
            <a:r>
              <a:rPr lang="en-US" sz="2400" dirty="0">
                <a:cs typeface="Calibri"/>
              </a:rPr>
              <a:t>the 2024-2025 fiscal year, MCRD assisted 83 Citizens with paying their ambulance bill for a total of $9,787.75.</a:t>
            </a:r>
            <a:endParaRPr lang="en-US" dirty="0">
              <a:ea typeface="Calibri"/>
              <a:cs typeface="Calibri"/>
            </a:endParaRPr>
          </a:p>
        </p:txBody>
      </p:sp>
    </p:spTree>
    <p:extLst>
      <p:ext uri="{BB962C8B-B14F-4D97-AF65-F5344CB8AC3E}">
        <p14:creationId xmlns:p14="http://schemas.microsoft.com/office/powerpoint/2010/main" val="417424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B844-E5F2-4AB5-93A4-A256399829E7}"/>
              </a:ext>
            </a:extLst>
          </p:cNvPr>
          <p:cNvSpPr>
            <a:spLocks noGrp="1"/>
          </p:cNvSpPr>
          <p:nvPr>
            <p:ph type="title"/>
          </p:nvPr>
        </p:nvSpPr>
        <p:spPr>
          <a:xfrm>
            <a:off x="523875" y="373062"/>
            <a:ext cx="10515600" cy="1325563"/>
          </a:xfrm>
        </p:spPr>
        <p:txBody>
          <a:bodyPr/>
          <a:lstStyle/>
          <a:p>
            <a:r>
              <a:rPr lang="en-US" b="1">
                <a:cs typeface="Calibri Light"/>
              </a:rPr>
              <a:t>Medical Accommodation Aid</a:t>
            </a:r>
            <a:endParaRPr lang="en-US" b="1"/>
          </a:p>
        </p:txBody>
      </p:sp>
      <p:sp>
        <p:nvSpPr>
          <p:cNvPr id="3" name="Content Placeholder 2">
            <a:extLst>
              <a:ext uri="{FF2B5EF4-FFF2-40B4-BE49-F238E27FC236}">
                <a16:creationId xmlns:a16="http://schemas.microsoft.com/office/drawing/2014/main" id="{FCB1DAAD-435E-4311-959D-71A091B8079D}"/>
              </a:ext>
            </a:extLst>
          </p:cNvPr>
          <p:cNvSpPr>
            <a:spLocks noGrp="1"/>
          </p:cNvSpPr>
          <p:nvPr>
            <p:ph idx="1"/>
          </p:nvPr>
        </p:nvSpPr>
        <p:spPr>
          <a:xfrm>
            <a:off x="845768" y="1596743"/>
            <a:ext cx="8662988" cy="4351338"/>
          </a:xfrm>
        </p:spPr>
        <p:txBody>
          <a:bodyPr vert="horz" lIns="91440" tIns="45720" rIns="91440" bIns="45720" rtlCol="0" anchor="t">
            <a:normAutofit/>
          </a:bodyPr>
          <a:lstStyle/>
          <a:p>
            <a:r>
              <a:rPr lang="en-US" sz="2400" dirty="0">
                <a:ea typeface="+mn-lt"/>
                <a:cs typeface="+mn-lt"/>
              </a:rPr>
              <a:t>For Métis Citizens traveling for essential medical purposes, the Department can arrange hotel accommodations at designated locations on behalf of the Citizen.</a:t>
            </a:r>
            <a:endParaRPr lang="en-US" dirty="0"/>
          </a:p>
          <a:p>
            <a:r>
              <a:rPr lang="en-US" sz="2400" dirty="0">
                <a:ea typeface="+mn-lt"/>
                <a:cs typeface="+mn-lt"/>
              </a:rPr>
              <a:t>The Department also covers the cost of these accommodations for eligible medical appointments, ensuring that Citizens can access the care they need without the added burden of travel-related expenses.</a:t>
            </a:r>
            <a:endParaRPr lang="en-US" dirty="0"/>
          </a:p>
          <a:p>
            <a:r>
              <a:rPr lang="en-US" sz="2400" dirty="0">
                <a:ea typeface="+mn-lt"/>
                <a:cs typeface="+mn-lt"/>
              </a:rPr>
              <a:t>During the 2024-2025 fiscal year, the MCRD provided hotel accommodation to 182 Citizens, totaling $52,917.05 in support. </a:t>
            </a:r>
            <a:endParaRPr lang="en-US">
              <a:ea typeface="+mn-lt"/>
              <a:cs typeface="+mn-lt"/>
            </a:endParaRPr>
          </a:p>
          <a:p>
            <a:r>
              <a:rPr lang="en-US" sz="2400" dirty="0">
                <a:ea typeface="+mn-lt"/>
                <a:cs typeface="+mn-lt"/>
              </a:rPr>
              <a:t>This program continues to play a vital role in facilitating access to healthcare for Métis Citizens across the region.</a:t>
            </a:r>
            <a:endParaRPr lang="en-US" dirty="0">
              <a:ea typeface="Calibri"/>
              <a:cs typeface="Calibri"/>
            </a:endParaRPr>
          </a:p>
        </p:txBody>
      </p:sp>
    </p:spTree>
    <p:extLst>
      <p:ext uri="{BB962C8B-B14F-4D97-AF65-F5344CB8AC3E}">
        <p14:creationId xmlns:p14="http://schemas.microsoft.com/office/powerpoint/2010/main" val="264306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B279-2580-45BB-9F02-6D5A5C9ACAB7}"/>
              </a:ext>
            </a:extLst>
          </p:cNvPr>
          <p:cNvSpPr>
            <a:spLocks noGrp="1"/>
          </p:cNvSpPr>
          <p:nvPr>
            <p:ph type="title"/>
          </p:nvPr>
        </p:nvSpPr>
        <p:spPr>
          <a:xfrm>
            <a:off x="381000" y="358775"/>
            <a:ext cx="9263063" cy="1325563"/>
          </a:xfrm>
        </p:spPr>
        <p:txBody>
          <a:bodyPr/>
          <a:lstStyle/>
          <a:p>
            <a:r>
              <a:rPr lang="en-US" b="1">
                <a:cs typeface="Calibri Light"/>
              </a:rPr>
              <a:t>Medical Transportation Fuel Donation </a:t>
            </a:r>
            <a:endParaRPr lang="en-US" b="1"/>
          </a:p>
        </p:txBody>
      </p:sp>
      <p:sp>
        <p:nvSpPr>
          <p:cNvPr id="3" name="Content Placeholder 2">
            <a:extLst>
              <a:ext uri="{FF2B5EF4-FFF2-40B4-BE49-F238E27FC236}">
                <a16:creationId xmlns:a16="http://schemas.microsoft.com/office/drawing/2014/main" id="{39984F89-B515-4CB3-A6C7-8597D50ABF5F}"/>
              </a:ext>
            </a:extLst>
          </p:cNvPr>
          <p:cNvSpPr>
            <a:spLocks noGrp="1"/>
          </p:cNvSpPr>
          <p:nvPr>
            <p:ph idx="1"/>
          </p:nvPr>
        </p:nvSpPr>
        <p:spPr>
          <a:xfrm>
            <a:off x="381000" y="1684338"/>
            <a:ext cx="8562975" cy="4359276"/>
          </a:xfrm>
        </p:spPr>
        <p:txBody>
          <a:bodyPr vert="horz" lIns="91440" tIns="45720" rIns="91440" bIns="45720" rtlCol="0" anchor="t">
            <a:normAutofit lnSpcReduction="10000"/>
          </a:bodyPr>
          <a:lstStyle/>
          <a:p>
            <a:r>
              <a:rPr lang="en-US" sz="2400" dirty="0">
                <a:ea typeface="+mn-lt"/>
                <a:cs typeface="+mn-lt"/>
              </a:rPr>
              <a:t>The Métis Community Relations Department (MCRD) plans to further expand this pilot project, recognizing the high demand for support, particularly in regions where Citizens must travel long distances to attend essential medical appointments.</a:t>
            </a:r>
          </a:p>
          <a:p>
            <a:r>
              <a:rPr lang="en-US" sz="2400" dirty="0">
                <a:ea typeface="+mn-lt"/>
                <a:cs typeface="+mn-lt"/>
              </a:rPr>
              <a:t>In addition to hotel accommodations, Métis Citizens traveling for medical purposes may also request a fuel card donation to help offset travel costs. Please note that fuel card requests cannot be combined with the Medical Accommodation Aid program.</a:t>
            </a:r>
            <a:endParaRPr lang="en-US" dirty="0">
              <a:ea typeface="+mn-lt"/>
              <a:cs typeface="+mn-lt"/>
            </a:endParaRPr>
          </a:p>
          <a:p>
            <a:r>
              <a:rPr lang="en-US" sz="2400" dirty="0">
                <a:ea typeface="+mn-lt"/>
                <a:cs typeface="+mn-lt"/>
              </a:rPr>
              <a:t>During the 2024–2025 fiscal year, MCRD provided fuel card assistance to 58 Citizens, totaling $3,400.00 in support.</a:t>
            </a:r>
            <a:endParaRPr lang="en-US" dirty="0">
              <a:ea typeface="+mn-lt"/>
              <a:cs typeface="+mn-lt"/>
            </a:endParaRPr>
          </a:p>
          <a:p>
            <a:r>
              <a:rPr lang="en-US" sz="2400" dirty="0">
                <a:ea typeface="+mn-lt"/>
                <a:cs typeface="+mn-lt"/>
              </a:rPr>
              <a:t>This initiative continues to play an important role in ensuring Métis Citizens can access the medical care they need without undue financial or logistical barriers.</a:t>
            </a:r>
            <a:endParaRPr lang="en-US">
              <a:ea typeface="+mn-lt"/>
              <a:cs typeface="+mn-lt"/>
            </a:endParaRPr>
          </a:p>
          <a:p>
            <a:endParaRPr lang="en-US" sz="2400" dirty="0">
              <a:ea typeface="Calibri"/>
              <a:cs typeface="Calibri"/>
            </a:endParaRPr>
          </a:p>
        </p:txBody>
      </p:sp>
    </p:spTree>
    <p:extLst>
      <p:ext uri="{BB962C8B-B14F-4D97-AF65-F5344CB8AC3E}">
        <p14:creationId xmlns:p14="http://schemas.microsoft.com/office/powerpoint/2010/main" val="1710237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5BB51FCEAAA94AA4C4FDB4C128D8E5" ma:contentTypeVersion="22" ma:contentTypeDescription="Create a new document." ma:contentTypeScope="" ma:versionID="fd503f36eff88704c5f4df0724a6f2e8">
  <xsd:schema xmlns:xsd="http://www.w3.org/2001/XMLSchema" xmlns:xs="http://www.w3.org/2001/XMLSchema" xmlns:p="http://schemas.microsoft.com/office/2006/metadata/properties" xmlns:ns1="http://schemas.microsoft.com/sharepoint/v3" xmlns:ns2="723011d3-ce1d-43e8-96d8-d64d12011159" xmlns:ns3="3a7198e0-f462-423b-97cc-9f0a4e00fbc1" targetNamespace="http://schemas.microsoft.com/office/2006/metadata/properties" ma:root="true" ma:fieldsID="9501abda3d11c9bc593a8911acbe8c96" ns1:_="" ns2:_="" ns3:_="">
    <xsd:import namespace="http://schemas.microsoft.com/sharepoint/v3"/>
    <xsd:import namespace="723011d3-ce1d-43e8-96d8-d64d12011159"/>
    <xsd:import namespace="3a7198e0-f462-423b-97cc-9f0a4e00fb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image"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3011d3-ce1d-43e8-96d8-d64d12011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068fe6-f01a-45db-9dc6-c7f0851eaa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image" ma:index="26" nillable="true" ma:displayName="image" ma:format="Thumbnail" ma:internalName="image">
      <xsd:simpleType>
        <xsd:restriction base="dms:Unknow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7198e0-f462-423b-97cc-9f0a4e00fbc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bcb3e8d-40b1-42a1-8861-5c33baee33f2}" ma:internalName="TaxCatchAll" ma:showField="CatchAllData" ma:web="3a7198e0-f462-423b-97cc-9f0a4e00fb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23011d3-ce1d-43e8-96d8-d64d12011159" xsi:nil="true"/>
    <TaxCatchAll xmlns="3a7198e0-f462-423b-97cc-9f0a4e00fbc1" xsi:nil="true"/>
    <lcf76f155ced4ddcb4097134ff3c332f xmlns="723011d3-ce1d-43e8-96d8-d64d12011159">
      <Terms xmlns="http://schemas.microsoft.com/office/infopath/2007/PartnerControls"/>
    </lcf76f155ced4ddcb4097134ff3c332f>
    <_ip_UnifiedCompliancePolicyUIAction xmlns="http://schemas.microsoft.com/sharepoint/v3" xsi:nil="true"/>
    <image xmlns="723011d3-ce1d-43e8-96d8-d64d12011159"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C2C17DE-2E8B-4138-9303-8981B682B136}">
  <ds:schemaRefs>
    <ds:schemaRef ds:uri="http://schemas.microsoft.com/sharepoint/v3/contenttype/forms"/>
  </ds:schemaRefs>
</ds:datastoreItem>
</file>

<file path=customXml/itemProps2.xml><?xml version="1.0" encoding="utf-8"?>
<ds:datastoreItem xmlns:ds="http://schemas.openxmlformats.org/officeDocument/2006/customXml" ds:itemID="{E664C9B4-6562-4992-BAE2-D5BBDB228F9E}">
  <ds:schemaRefs>
    <ds:schemaRef ds:uri="3a7198e0-f462-423b-97cc-9f0a4e00fbc1"/>
    <ds:schemaRef ds:uri="723011d3-ce1d-43e8-96d8-d64d120111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A01681C-1C5F-4071-B599-053457B08D0A}">
  <ds:schemaRefs>
    <ds:schemaRef ds:uri="3a7198e0-f462-423b-97cc-9f0a4e00fbc1"/>
    <ds:schemaRef ds:uri="723011d3-ce1d-43e8-96d8-d64d12011159"/>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 id="{da7e328a-dacf-4111-9c71-e611704970e2}" enabled="0" method="" siteId="{da7e328a-dacf-4111-9c71-e611704970e2}" removed="1"/>
</clbl:labelList>
</file>

<file path=docProps/app.xml><?xml version="1.0" encoding="utf-8"?>
<Properties xmlns="http://schemas.openxmlformats.org/officeDocument/2006/extended-properties" xmlns:vt="http://schemas.openxmlformats.org/officeDocument/2006/docPropsVTypes">
  <TotalTime>0</TotalTime>
  <Words>1392</Words>
  <Application>Microsoft Office PowerPoint</Application>
  <PresentationFormat>Widescreen</PresentationFormat>
  <Paragraphs>71</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Courier New</vt:lpstr>
      <vt:lpstr>Minion Pro</vt:lpstr>
      <vt:lpstr>Segoe UI</vt:lpstr>
      <vt:lpstr>WordVisi_MSFontService</vt:lpstr>
      <vt:lpstr>Office Theme</vt:lpstr>
      <vt:lpstr>PowerPoint Presentation</vt:lpstr>
      <vt:lpstr>What is the Red River Métis Community Resource Department?</vt:lpstr>
      <vt:lpstr>DIVISIONS</vt:lpstr>
      <vt:lpstr>Personal &amp; Family Supports  - Casework and Advocation </vt:lpstr>
      <vt:lpstr>Memorial Service Financial Support Program</vt:lpstr>
      <vt:lpstr>Manitoba Métis Federation  Bereavement Fund</vt:lpstr>
      <vt:lpstr>Ambulance Cost Relief Aid</vt:lpstr>
      <vt:lpstr>Medical Accommodation Aid</vt:lpstr>
      <vt:lpstr>Medical Transportation Fuel Donation </vt:lpstr>
      <vt:lpstr>Income Tax Programs</vt:lpstr>
      <vt:lpstr>Prevention Services  </vt:lpstr>
      <vt:lpstr>Prevention Services  </vt:lpstr>
      <vt:lpstr>Emergency Response –  2025 Wildfire Season</vt:lpstr>
      <vt:lpstr>Emergency Response –  2025 Wildfire Season</vt:lpstr>
      <vt:lpstr>Our Team Commitment to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Meixner</dc:creator>
  <cp:lastModifiedBy>Stephanie Meilleur</cp:lastModifiedBy>
  <cp:revision>94</cp:revision>
  <dcterms:created xsi:type="dcterms:W3CDTF">2021-08-05T18:31:33Z</dcterms:created>
  <dcterms:modified xsi:type="dcterms:W3CDTF">2025-10-16T00:46:59Z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0x010100A45BB51FCEAAA94AA4C4FDB4C128D8E5</vt:lpwstr>
  </property>
  <property fmtid="{D5CDD505-2E9C-101B-9397-08002B2CF9AE}" pid="3" name="Order">
    <vt:r8>11745300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