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58" r:id="rId6"/>
    <p:sldId id="262" r:id="rId7"/>
    <p:sldId id="263" r:id="rId8"/>
    <p:sldId id="264" r:id="rId9"/>
    <p:sldId id="257" r:id="rId10"/>
    <p:sldId id="259" r:id="rId11"/>
    <p:sldId id="268" r:id="rId12"/>
    <p:sldId id="270" r:id="rId13"/>
    <p:sldId id="273" r:id="rId14"/>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59854-92B8-4727-A779-2A52F0E64E23}" v="2" dt="2025-10-10T17:05:01.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0791" autoAdjust="0"/>
  </p:normalViewPr>
  <p:slideViewPr>
    <p:cSldViewPr snapToGrid="0" snapToObjects="1">
      <p:cViewPr varScale="1">
        <p:scale>
          <a:sx n="58" d="100"/>
          <a:sy n="58" d="100"/>
        </p:scale>
        <p:origin x="16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file:///C:\Users\John%20Lemire\AppData\Local\Microsoft\Olk\Attachments\ooa-dfe1dce9-bd37-4380-9a49-ab53442082b2\518c60da3eeac60f53cd6916f8b7402a2fb9665c1e2fde5af26f8cec0c2b94a8\2025%20MMF%20Total%20Employees%20-%20AGA%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42886487015208E-2"/>
          <c:y val="3.8928430873052443E-2"/>
          <c:w val="0.92015711351298479"/>
          <c:h val="0.69398187029928959"/>
        </c:manualLayout>
      </c:layout>
      <c:barChart>
        <c:barDir val="col"/>
        <c:grouping val="clustered"/>
        <c:varyColors val="0"/>
        <c:ser>
          <c:idx val="0"/>
          <c:order val="0"/>
          <c:tx>
            <c:v>Female</c:v>
          </c:tx>
          <c:spPr>
            <a:solidFill>
              <a:srgbClr val="7967AE"/>
            </a:solidFill>
            <a:ln>
              <a:solidFill>
                <a:srgbClr val="7967AE"/>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'[1]Chart Data'!$D$28</c:f>
              <c:strCache>
                <c:ptCount val="1"/>
                <c:pt idx="0">
                  <c:v>2025-03-31</c:v>
                </c:pt>
              </c:strCache>
            </c:strRef>
          </c:cat>
          <c:val>
            <c:numRef>
              <c:f>'[1]Chart Data'!$E$28</c:f>
              <c:numCache>
                <c:formatCode>General</c:formatCode>
                <c:ptCount val="1"/>
                <c:pt idx="0">
                  <c:v>580</c:v>
                </c:pt>
              </c:numCache>
            </c:numRef>
          </c:val>
          <c:extLst>
            <c:ext xmlns:c16="http://schemas.microsoft.com/office/drawing/2014/chart" uri="{C3380CC4-5D6E-409C-BE32-E72D297353CC}">
              <c16:uniqueId val="{00000000-B0A3-44DD-95CB-F022118B19C1}"/>
            </c:ext>
          </c:extLst>
        </c:ser>
        <c:ser>
          <c:idx val="1"/>
          <c:order val="1"/>
          <c:tx>
            <c:v>Male</c:v>
          </c:tx>
          <c:spPr>
            <a:solidFill>
              <a:srgbClr val="2BA0C9"/>
            </a:solidFill>
            <a:ln>
              <a:solidFill>
                <a:srgbClr val="2BA0C9"/>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'[1]Chart Data'!$D$28</c:f>
              <c:strCache>
                <c:ptCount val="1"/>
                <c:pt idx="0">
                  <c:v>2025-03-31</c:v>
                </c:pt>
              </c:strCache>
            </c:strRef>
          </c:cat>
          <c:val>
            <c:numRef>
              <c:f>'[1]Chart Data'!$F$28</c:f>
              <c:numCache>
                <c:formatCode>General</c:formatCode>
                <c:ptCount val="1"/>
                <c:pt idx="0">
                  <c:v>166</c:v>
                </c:pt>
              </c:numCache>
            </c:numRef>
          </c:val>
          <c:extLst>
            <c:ext xmlns:c16="http://schemas.microsoft.com/office/drawing/2014/chart" uri="{C3380CC4-5D6E-409C-BE32-E72D297353CC}">
              <c16:uniqueId val="{00000001-B0A3-44DD-95CB-F022118B19C1}"/>
            </c:ext>
          </c:extLst>
        </c:ser>
        <c:ser>
          <c:idx val="2"/>
          <c:order val="2"/>
          <c:tx>
            <c:v>Not Specified</c:v>
          </c:tx>
          <c:spPr>
            <a:solidFill>
              <a:srgbClr val="DA7F00"/>
            </a:solidFill>
            <a:ln>
              <a:solidFill>
                <a:srgbClr val="E4A84A"/>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'[1]Chart Data'!$D$28</c:f>
              <c:strCache>
                <c:ptCount val="1"/>
                <c:pt idx="0">
                  <c:v>2025-03-31</c:v>
                </c:pt>
              </c:strCache>
            </c:strRef>
          </c:cat>
          <c:val>
            <c:numRef>
              <c:f>'[1]Chart Data'!$G$28</c:f>
              <c:numCache>
                <c:formatCode>General</c:formatCode>
                <c:ptCount val="1"/>
                <c:pt idx="0">
                  <c:v>12</c:v>
                </c:pt>
              </c:numCache>
            </c:numRef>
          </c:val>
          <c:extLst>
            <c:ext xmlns:c16="http://schemas.microsoft.com/office/drawing/2014/chart" uri="{C3380CC4-5D6E-409C-BE32-E72D297353CC}">
              <c16:uniqueId val="{00000002-B0A3-44DD-95CB-F022118B19C1}"/>
            </c:ext>
          </c:extLst>
        </c:ser>
        <c:dLbls>
          <c:showLegendKey val="0"/>
          <c:showVal val="0"/>
          <c:showCatName val="0"/>
          <c:showSerName val="0"/>
          <c:showPercent val="0"/>
          <c:showBubbleSize val="0"/>
        </c:dLbls>
        <c:gapWidth val="150"/>
        <c:axId val="951906683"/>
        <c:axId val="2113619662"/>
      </c:barChart>
      <c:catAx>
        <c:axId val="951906683"/>
        <c:scaling>
          <c:orientation val="minMax"/>
        </c:scaling>
        <c:delete val="0"/>
        <c:axPos val="b"/>
        <c:majorGridlines>
          <c:spPr>
            <a:ln>
              <a:noFill/>
            </a:ln>
          </c:spPr>
        </c:majorGridlines>
        <c:minorGridlines>
          <c:spPr>
            <a:ln>
              <a:noFill/>
            </a:ln>
          </c:spPr>
        </c:minorGridlines>
        <c:numFmt formatCode="General" sourceLinked="1"/>
        <c:majorTickMark val="out"/>
        <c:minorTickMark val="none"/>
        <c:tickLblPos val="low"/>
        <c:spPr>
          <a:ln w="9525">
            <a:solidFill>
              <a:srgbClr val="898989"/>
            </a:solidFill>
          </a:ln>
        </c:spPr>
        <c:txPr>
          <a:bodyPr rot="-2700000" vert="horz"/>
          <a:lstStyle/>
          <a:p>
            <a:pPr>
              <a:defRPr lang="en-US" u="none" baseline="0">
                <a:latin typeface="Arial"/>
                <a:ea typeface="Arial"/>
                <a:cs typeface="Arial"/>
              </a:defRPr>
            </a:pPr>
            <a:endParaRPr lang="en-US"/>
          </a:p>
        </c:txPr>
        <c:crossAx val="2113619662"/>
        <c:crosses val="autoZero"/>
        <c:auto val="0"/>
        <c:lblAlgn val="ctr"/>
        <c:lblOffset val="100"/>
        <c:noMultiLvlLbl val="0"/>
      </c:catAx>
      <c:valAx>
        <c:axId val="2113619662"/>
        <c:scaling>
          <c:orientation val="minMax"/>
          <c:min val="0"/>
        </c:scaling>
        <c:delete val="0"/>
        <c:axPos val="l"/>
        <c:majorGridlines>
          <c:spPr>
            <a:ln/>
          </c:spPr>
        </c:majorGridlines>
        <c:minorGridlines>
          <c:spPr>
            <a:ln>
              <a:noFill/>
            </a:ln>
          </c:spPr>
        </c:minorGridlines>
        <c:title>
          <c:tx>
            <c:rich>
              <a:bodyPr rot="-5400000" vert="horz"/>
              <a:lstStyle/>
              <a:p>
                <a:pPr algn="ctr">
                  <a:defRPr/>
                </a:pPr>
                <a:r>
                  <a:rPr lang="en-US" u="none" baseline="0">
                    <a:latin typeface="Arial"/>
                    <a:ea typeface="Arial"/>
                    <a:cs typeface="Arial"/>
                  </a:rPr>
                  <a:t>Headcount</a:t>
                </a:r>
              </a:p>
            </c:rich>
          </c:tx>
          <c:layout>
            <c:manualLayout>
              <c:xMode val="edge"/>
              <c:yMode val="edge"/>
              <c:x val="0"/>
              <c:y val="0.23774999999999999"/>
            </c:manualLayout>
          </c:layout>
          <c:overlay val="0"/>
          <c:spPr>
            <a:noFill/>
            <a:ln>
              <a:noFill/>
            </a:ln>
          </c:spPr>
        </c:title>
        <c:numFmt formatCode="[&gt;=1000000]##,##0.00,,&quot;M&quot;;General" sourceLinked="0"/>
        <c:majorTickMark val="out"/>
        <c:minorTickMark val="none"/>
        <c:tickLblPos val="nextTo"/>
        <c:spPr>
          <a:ln w="9525">
            <a:solidFill>
              <a:srgbClr val="898989"/>
            </a:solidFill>
          </a:ln>
        </c:spPr>
        <c:crossAx val="951906683"/>
        <c:crosses val="autoZero"/>
        <c:crossBetween val="between"/>
      </c:valAx>
      <c:spPr>
        <a:solidFill>
          <a:srgbClr val="FFFFFF"/>
        </a:solidFill>
        <a:ln w="12700">
          <a:solidFill>
            <a:srgbClr val="808080"/>
          </a:solidFill>
        </a:ln>
      </c:spPr>
    </c:plotArea>
    <c:legend>
      <c:legendPos val="b"/>
      <c:layout>
        <c:manualLayout>
          <c:xMode val="edge"/>
          <c:yMode val="edge"/>
          <c:x val="9.0173632991910765E-2"/>
          <c:y val="0.80240473600180862"/>
          <c:w val="0.82759809388941308"/>
          <c:h val="0.16683466582162487"/>
        </c:manualLayout>
      </c:layout>
      <c:overlay val="0"/>
      <c:spPr>
        <a:noFill/>
        <a:ln>
          <a:noFill/>
        </a:ln>
      </c:spPr>
      <c:txPr>
        <a:bodyPr/>
        <a:lstStyle/>
        <a:p>
          <a:pPr>
            <a:defRPr sz="2400"/>
          </a:pPr>
          <a:endParaRPr lang="en-US"/>
        </a:p>
      </c:txPr>
    </c:legend>
    <c:plotVisOnly val="1"/>
    <c:dispBlanksAs val="gap"/>
    <c:showDLblsOverMax val="0"/>
  </c:chart>
  <c:spPr>
    <a:solidFill>
      <a:srgbClr val="FFFFFF"/>
    </a:solidFill>
    <a:ln w="9525">
      <a:solidFill>
        <a:srgbClr val="898989"/>
      </a:solidFill>
    </a:ln>
  </c:spPr>
  <c:txPr>
    <a:bodyPr rot="0" vert="horz"/>
    <a:lstStyle/>
    <a:p>
      <a:pPr>
        <a:defRPr lang="en-US" u="none" baseline="0">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25E-2"/>
          <c:y val="2.9000000000000001E-2"/>
          <c:w val="0.96174999999999999"/>
          <c:h val="0.85224999999999995"/>
        </c:manualLayout>
      </c:layout>
      <c:barChart>
        <c:barDir val="col"/>
        <c:grouping val="clustered"/>
        <c:varyColors val="0"/>
        <c:ser>
          <c:idx val="0"/>
          <c:order val="0"/>
          <c:tx>
            <c:v>18-24 Years</c:v>
          </c:tx>
          <c:spPr>
            <a:solidFill>
              <a:srgbClr val="7967AE"/>
            </a:solidFill>
            <a:ln>
              <a:solidFill>
                <a:srgbClr val="7967AE"/>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'MMF Workforce by Age'!$D$28</c:f>
              <c:strCache>
                <c:ptCount val="1"/>
                <c:pt idx="0">
                  <c:v>Mar - FY2024</c:v>
                </c:pt>
              </c:strCache>
            </c:strRef>
          </c:cat>
          <c:val>
            <c:numRef>
              <c:f>'MMF Workforce by Age'!$E$28</c:f>
              <c:numCache>
                <c:formatCode>General</c:formatCode>
                <c:ptCount val="1"/>
                <c:pt idx="0">
                  <c:v>106</c:v>
                </c:pt>
              </c:numCache>
            </c:numRef>
          </c:val>
          <c:extLst>
            <c:ext xmlns:c16="http://schemas.microsoft.com/office/drawing/2014/chart" uri="{C3380CC4-5D6E-409C-BE32-E72D297353CC}">
              <c16:uniqueId val="{00000000-98AC-46BC-890A-43D589CF9B0B}"/>
            </c:ext>
          </c:extLst>
        </c:ser>
        <c:ser>
          <c:idx val="1"/>
          <c:order val="1"/>
          <c:tx>
            <c:v>25-34 Years</c:v>
          </c:tx>
          <c:spPr>
            <a:solidFill>
              <a:srgbClr val="2BA0C9"/>
            </a:solidFill>
            <a:ln>
              <a:solidFill>
                <a:srgbClr val="2BA0C9"/>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'MMF Workforce by Age'!$D$28</c:f>
              <c:strCache>
                <c:ptCount val="1"/>
                <c:pt idx="0">
                  <c:v>Mar - FY2024</c:v>
                </c:pt>
              </c:strCache>
            </c:strRef>
          </c:cat>
          <c:val>
            <c:numRef>
              <c:f>'MMF Workforce by Age'!$F$28</c:f>
              <c:numCache>
                <c:formatCode>General</c:formatCode>
                <c:ptCount val="1"/>
                <c:pt idx="0">
                  <c:v>262</c:v>
                </c:pt>
              </c:numCache>
            </c:numRef>
          </c:val>
          <c:extLst>
            <c:ext xmlns:c16="http://schemas.microsoft.com/office/drawing/2014/chart" uri="{C3380CC4-5D6E-409C-BE32-E72D297353CC}">
              <c16:uniqueId val="{00000001-98AC-46BC-890A-43D589CF9B0B}"/>
            </c:ext>
          </c:extLst>
        </c:ser>
        <c:ser>
          <c:idx val="2"/>
          <c:order val="2"/>
          <c:tx>
            <c:v>35-44 Years</c:v>
          </c:tx>
          <c:spPr>
            <a:solidFill>
              <a:srgbClr val="DA7F00"/>
            </a:solidFill>
            <a:ln>
              <a:solidFill>
                <a:srgbClr val="E4A84A"/>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'MMF Workforce by Age'!$D$28</c:f>
              <c:strCache>
                <c:ptCount val="1"/>
                <c:pt idx="0">
                  <c:v>Mar - FY2024</c:v>
                </c:pt>
              </c:strCache>
            </c:strRef>
          </c:cat>
          <c:val>
            <c:numRef>
              <c:f>'MMF Workforce by Age'!$G$28</c:f>
              <c:numCache>
                <c:formatCode>General</c:formatCode>
                <c:ptCount val="1"/>
                <c:pt idx="0">
                  <c:v>149</c:v>
                </c:pt>
              </c:numCache>
            </c:numRef>
          </c:val>
          <c:extLst>
            <c:ext xmlns:c16="http://schemas.microsoft.com/office/drawing/2014/chart" uri="{C3380CC4-5D6E-409C-BE32-E72D297353CC}">
              <c16:uniqueId val="{00000002-98AC-46BC-890A-43D589CF9B0B}"/>
            </c:ext>
          </c:extLst>
        </c:ser>
        <c:ser>
          <c:idx val="3"/>
          <c:order val="3"/>
          <c:tx>
            <c:v>45-54 Years</c:v>
          </c:tx>
          <c:spPr>
            <a:solidFill>
              <a:srgbClr val="F25D71"/>
            </a:solidFill>
            <a:ln>
              <a:solidFill>
                <a:srgbClr val="F2635D"/>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'MMF Workforce by Age'!$D$28</c:f>
              <c:strCache>
                <c:ptCount val="1"/>
                <c:pt idx="0">
                  <c:v>Mar - FY2024</c:v>
                </c:pt>
              </c:strCache>
            </c:strRef>
          </c:cat>
          <c:val>
            <c:numRef>
              <c:f>'MMF Workforce by Age'!$H$28</c:f>
              <c:numCache>
                <c:formatCode>General</c:formatCode>
                <c:ptCount val="1"/>
                <c:pt idx="0">
                  <c:v>120</c:v>
                </c:pt>
              </c:numCache>
            </c:numRef>
          </c:val>
          <c:extLst>
            <c:ext xmlns:c16="http://schemas.microsoft.com/office/drawing/2014/chart" uri="{C3380CC4-5D6E-409C-BE32-E72D297353CC}">
              <c16:uniqueId val="{00000003-98AC-46BC-890A-43D589CF9B0B}"/>
            </c:ext>
          </c:extLst>
        </c:ser>
        <c:ser>
          <c:idx val="4"/>
          <c:order val="4"/>
          <c:tx>
            <c:v>55-64 Years</c:v>
          </c:tx>
          <c:spPr>
            <a:solidFill>
              <a:srgbClr val="20337D"/>
            </a:solidFill>
            <a:ln>
              <a:solidFill>
                <a:srgbClr val="20337D"/>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'MMF Workforce by Age'!$D$28</c:f>
              <c:strCache>
                <c:ptCount val="1"/>
                <c:pt idx="0">
                  <c:v>Mar - FY2024</c:v>
                </c:pt>
              </c:strCache>
            </c:strRef>
          </c:cat>
          <c:val>
            <c:numRef>
              <c:f>'MMF Workforce by Age'!$I$28</c:f>
              <c:numCache>
                <c:formatCode>General</c:formatCode>
                <c:ptCount val="1"/>
                <c:pt idx="0">
                  <c:v>89</c:v>
                </c:pt>
              </c:numCache>
            </c:numRef>
          </c:val>
          <c:extLst>
            <c:ext xmlns:c16="http://schemas.microsoft.com/office/drawing/2014/chart" uri="{C3380CC4-5D6E-409C-BE32-E72D297353CC}">
              <c16:uniqueId val="{00000004-98AC-46BC-890A-43D589CF9B0B}"/>
            </c:ext>
          </c:extLst>
        </c:ser>
        <c:ser>
          <c:idx val="5"/>
          <c:order val="5"/>
          <c:tx>
            <c:v>Over 64 Years</c:v>
          </c:tx>
          <c:spPr>
            <a:solidFill>
              <a:srgbClr val="529C42"/>
            </a:solidFill>
            <a:ln>
              <a:solidFill>
                <a:srgbClr val="529C42"/>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'MMF Workforce by Age'!$D$28</c:f>
              <c:strCache>
                <c:ptCount val="1"/>
                <c:pt idx="0">
                  <c:v>Mar - FY2024</c:v>
                </c:pt>
              </c:strCache>
            </c:strRef>
          </c:cat>
          <c:val>
            <c:numRef>
              <c:f>'MMF Workforce by Age'!$J$28</c:f>
              <c:numCache>
                <c:formatCode>General</c:formatCode>
                <c:ptCount val="1"/>
                <c:pt idx="0">
                  <c:v>29</c:v>
                </c:pt>
              </c:numCache>
            </c:numRef>
          </c:val>
          <c:extLst>
            <c:ext xmlns:c16="http://schemas.microsoft.com/office/drawing/2014/chart" uri="{C3380CC4-5D6E-409C-BE32-E72D297353CC}">
              <c16:uniqueId val="{00000005-98AC-46BC-890A-43D589CF9B0B}"/>
            </c:ext>
          </c:extLst>
        </c:ser>
        <c:ser>
          <c:idx val="6"/>
          <c:order val="6"/>
          <c:tx>
            <c:v>Under 18 Years</c:v>
          </c:tx>
          <c:spPr>
            <a:solidFill>
              <a:srgbClr val="7E2A06"/>
            </a:solidFill>
            <a:ln>
              <a:solidFill>
                <a:srgbClr val="7E2A06"/>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'MMF Workforce by Age'!$D$28</c:f>
              <c:strCache>
                <c:ptCount val="1"/>
                <c:pt idx="0">
                  <c:v>Mar - FY2024</c:v>
                </c:pt>
              </c:strCache>
            </c:strRef>
          </c:cat>
          <c:val>
            <c:numRef>
              <c:f>'MMF Workforce by Age'!$K$28</c:f>
              <c:numCache>
                <c:formatCode>General</c:formatCode>
                <c:ptCount val="1"/>
                <c:pt idx="0">
                  <c:v>3</c:v>
                </c:pt>
              </c:numCache>
            </c:numRef>
          </c:val>
          <c:extLst>
            <c:ext xmlns:c16="http://schemas.microsoft.com/office/drawing/2014/chart" uri="{C3380CC4-5D6E-409C-BE32-E72D297353CC}">
              <c16:uniqueId val="{00000006-98AC-46BC-890A-43D589CF9B0B}"/>
            </c:ext>
          </c:extLst>
        </c:ser>
        <c:dLbls>
          <c:showLegendKey val="0"/>
          <c:showVal val="0"/>
          <c:showCatName val="0"/>
          <c:showSerName val="0"/>
          <c:showPercent val="0"/>
          <c:showBubbleSize val="0"/>
        </c:dLbls>
        <c:gapWidth val="150"/>
        <c:axId val="-580087702"/>
        <c:axId val="-2072861176"/>
      </c:barChart>
      <c:catAx>
        <c:axId val="-580087702"/>
        <c:scaling>
          <c:orientation val="minMax"/>
        </c:scaling>
        <c:delete val="0"/>
        <c:axPos val="b"/>
        <c:majorGridlines>
          <c:spPr>
            <a:ln>
              <a:noFill/>
            </a:ln>
          </c:spPr>
        </c:majorGridlines>
        <c:minorGridlines>
          <c:spPr>
            <a:ln>
              <a:noFill/>
            </a:ln>
          </c:spPr>
        </c:minorGridlines>
        <c:numFmt formatCode="General" sourceLinked="1"/>
        <c:majorTickMark val="out"/>
        <c:minorTickMark val="none"/>
        <c:tickLblPos val="low"/>
        <c:spPr>
          <a:ln w="9525">
            <a:solidFill>
              <a:srgbClr val="898989"/>
            </a:solidFill>
          </a:ln>
        </c:spPr>
        <c:txPr>
          <a:bodyPr rot="-2700000" vert="horz"/>
          <a:lstStyle/>
          <a:p>
            <a:pPr>
              <a:defRPr lang="en-US" u="none" baseline="0">
                <a:latin typeface="Arial"/>
                <a:ea typeface="Arial"/>
                <a:cs typeface="Arial"/>
              </a:defRPr>
            </a:pPr>
            <a:endParaRPr lang="en-US"/>
          </a:p>
        </c:txPr>
        <c:crossAx val="-2072861176"/>
        <c:crosses val="autoZero"/>
        <c:auto val="0"/>
        <c:lblAlgn val="ctr"/>
        <c:lblOffset val="100"/>
        <c:noMultiLvlLbl val="0"/>
      </c:catAx>
      <c:valAx>
        <c:axId val="-2072861176"/>
        <c:scaling>
          <c:orientation val="minMax"/>
          <c:min val="0"/>
        </c:scaling>
        <c:delete val="0"/>
        <c:axPos val="l"/>
        <c:majorGridlines>
          <c:spPr>
            <a:ln/>
          </c:spPr>
        </c:majorGridlines>
        <c:minorGridlines>
          <c:spPr>
            <a:ln>
              <a:noFill/>
            </a:ln>
          </c:spPr>
        </c:minorGridlines>
        <c:title>
          <c:tx>
            <c:rich>
              <a:bodyPr rot="-5400000" vert="horz"/>
              <a:lstStyle/>
              <a:p>
                <a:pPr algn="ctr">
                  <a:defRPr/>
                </a:pPr>
                <a:r>
                  <a:rPr lang="en-US" u="none" baseline="0">
                    <a:latin typeface="Arial"/>
                    <a:ea typeface="Arial"/>
                    <a:cs typeface="Arial"/>
                  </a:rPr>
                  <a:t>Headcount</a:t>
                </a:r>
              </a:p>
            </c:rich>
          </c:tx>
          <c:layout>
            <c:manualLayout>
              <c:xMode val="edge"/>
              <c:yMode val="edge"/>
              <c:x val="0"/>
              <c:y val="0.23474999999999999"/>
            </c:manualLayout>
          </c:layout>
          <c:overlay val="0"/>
          <c:spPr>
            <a:noFill/>
            <a:ln>
              <a:noFill/>
            </a:ln>
          </c:spPr>
        </c:title>
        <c:numFmt formatCode="[&gt;=1000000]##,##0.00,,&quot;M&quot;;General" sourceLinked="0"/>
        <c:majorTickMark val="out"/>
        <c:minorTickMark val="none"/>
        <c:tickLblPos val="nextTo"/>
        <c:spPr>
          <a:ln w="9525">
            <a:solidFill>
              <a:srgbClr val="898989"/>
            </a:solidFill>
          </a:ln>
        </c:spPr>
        <c:crossAx val="-580087702"/>
        <c:crosses val="autoZero"/>
        <c:crossBetween val="between"/>
      </c:valAx>
      <c:spPr>
        <a:solidFill>
          <a:srgbClr val="FFFFFF"/>
        </a:solidFill>
        <a:ln w="12700">
          <a:solidFill>
            <a:srgbClr val="808080"/>
          </a:solidFill>
        </a:ln>
      </c:spPr>
    </c:plotArea>
    <c:legend>
      <c:legendPos val="b"/>
      <c:overlay val="0"/>
      <c:spPr>
        <a:noFill/>
        <a:ln>
          <a:noFill/>
        </a:ln>
      </c:spPr>
      <c:txPr>
        <a:bodyPr/>
        <a:lstStyle/>
        <a:p>
          <a:pPr>
            <a:defRPr sz="1600"/>
          </a:pPr>
          <a:endParaRPr lang="en-US"/>
        </a:p>
      </c:txPr>
    </c:legend>
    <c:plotVisOnly val="1"/>
    <c:dispBlanksAs val="gap"/>
    <c:showDLblsOverMax val="0"/>
  </c:chart>
  <c:spPr>
    <a:solidFill>
      <a:srgbClr val="FFFFFF"/>
    </a:solidFill>
    <a:ln w="9525">
      <a:solidFill>
        <a:srgbClr val="898989"/>
      </a:solidFill>
    </a:ln>
  </c:spPr>
  <c:txPr>
    <a:bodyPr rot="0" vert="horz"/>
    <a:lstStyle/>
    <a:p>
      <a:pPr>
        <a:defRPr lang="en-US" u="none" baseline="0">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25E-2"/>
          <c:y val="2.9000000000000001E-2"/>
          <c:w val="0.96174999999999999"/>
          <c:h val="0.85224999999999995"/>
        </c:manualLayout>
      </c:layout>
      <c:barChart>
        <c:barDir val="col"/>
        <c:grouping val="clustered"/>
        <c:varyColors val="0"/>
        <c:ser>
          <c:idx val="0"/>
          <c:order val="0"/>
          <c:tx>
            <c:v>Female</c:v>
          </c:tx>
          <c:spPr>
            <a:solidFill>
              <a:srgbClr val="7967AE"/>
            </a:solidFill>
            <a:ln>
              <a:solidFill>
                <a:srgbClr val="7967AE"/>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'[2]Chart Data'!$D$28</c:f>
              <c:strCache>
                <c:ptCount val="1"/>
                <c:pt idx="0">
                  <c:v>2025-03-31</c:v>
                </c:pt>
              </c:strCache>
            </c:strRef>
          </c:cat>
          <c:val>
            <c:numRef>
              <c:f>'[2]Chart Data'!$E$28</c:f>
              <c:numCache>
                <c:formatCode>General</c:formatCode>
                <c:ptCount val="1"/>
                <c:pt idx="0">
                  <c:v>25</c:v>
                </c:pt>
              </c:numCache>
            </c:numRef>
          </c:val>
          <c:extLst>
            <c:ext xmlns:c16="http://schemas.microsoft.com/office/drawing/2014/chart" uri="{C3380CC4-5D6E-409C-BE32-E72D297353CC}">
              <c16:uniqueId val="{00000000-D564-4A84-A7B5-6C2DD34BCAC2}"/>
            </c:ext>
          </c:extLst>
        </c:ser>
        <c:ser>
          <c:idx val="1"/>
          <c:order val="1"/>
          <c:tx>
            <c:v>Male</c:v>
          </c:tx>
          <c:spPr>
            <a:solidFill>
              <a:srgbClr val="2BA0C9"/>
            </a:solidFill>
            <a:ln>
              <a:solidFill>
                <a:srgbClr val="2BA0C9"/>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3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'[2]Chart Data'!$D$28</c:f>
              <c:strCache>
                <c:ptCount val="1"/>
                <c:pt idx="0">
                  <c:v>2025-03-31</c:v>
                </c:pt>
              </c:strCache>
            </c:strRef>
          </c:cat>
          <c:val>
            <c:numRef>
              <c:f>'[2]Chart Data'!$F$28</c:f>
              <c:numCache>
                <c:formatCode>General</c:formatCode>
                <c:ptCount val="1"/>
                <c:pt idx="0">
                  <c:v>23</c:v>
                </c:pt>
              </c:numCache>
            </c:numRef>
          </c:val>
          <c:extLst>
            <c:ext xmlns:c16="http://schemas.microsoft.com/office/drawing/2014/chart" uri="{C3380CC4-5D6E-409C-BE32-E72D297353CC}">
              <c16:uniqueId val="{00000001-D564-4A84-A7B5-6C2DD34BCAC2}"/>
            </c:ext>
          </c:extLst>
        </c:ser>
        <c:dLbls>
          <c:showLegendKey val="0"/>
          <c:showVal val="0"/>
          <c:showCatName val="0"/>
          <c:showSerName val="0"/>
          <c:showPercent val="0"/>
          <c:showBubbleSize val="0"/>
        </c:dLbls>
        <c:gapWidth val="150"/>
        <c:axId val="-709386759"/>
        <c:axId val="-1513240255"/>
      </c:barChart>
      <c:catAx>
        <c:axId val="-709386759"/>
        <c:scaling>
          <c:orientation val="minMax"/>
        </c:scaling>
        <c:delete val="0"/>
        <c:axPos val="b"/>
        <c:majorGridlines>
          <c:spPr>
            <a:ln>
              <a:noFill/>
            </a:ln>
          </c:spPr>
        </c:majorGridlines>
        <c:minorGridlines>
          <c:spPr>
            <a:ln>
              <a:noFill/>
            </a:ln>
          </c:spPr>
        </c:minorGridlines>
        <c:numFmt formatCode="General" sourceLinked="1"/>
        <c:majorTickMark val="out"/>
        <c:minorTickMark val="none"/>
        <c:tickLblPos val="low"/>
        <c:spPr>
          <a:ln w="9525">
            <a:solidFill>
              <a:srgbClr val="898989"/>
            </a:solidFill>
          </a:ln>
        </c:spPr>
        <c:txPr>
          <a:bodyPr rot="-2700000" vert="horz"/>
          <a:lstStyle/>
          <a:p>
            <a:pPr>
              <a:defRPr lang="en-US" u="none" baseline="0">
                <a:latin typeface="Arial"/>
                <a:ea typeface="Arial"/>
                <a:cs typeface="Arial"/>
              </a:defRPr>
            </a:pPr>
            <a:endParaRPr lang="en-US"/>
          </a:p>
        </c:txPr>
        <c:crossAx val="-1513240255"/>
        <c:crosses val="autoZero"/>
        <c:auto val="0"/>
        <c:lblAlgn val="ctr"/>
        <c:lblOffset val="100"/>
        <c:noMultiLvlLbl val="0"/>
      </c:catAx>
      <c:valAx>
        <c:axId val="-1513240255"/>
        <c:scaling>
          <c:orientation val="minMax"/>
          <c:min val="0"/>
        </c:scaling>
        <c:delete val="0"/>
        <c:axPos val="l"/>
        <c:majorGridlines>
          <c:spPr>
            <a:ln/>
          </c:spPr>
        </c:majorGridlines>
        <c:minorGridlines>
          <c:spPr>
            <a:ln>
              <a:noFill/>
            </a:ln>
          </c:spPr>
        </c:minorGridlines>
        <c:title>
          <c:tx>
            <c:rich>
              <a:bodyPr rot="-5400000" vert="horz"/>
              <a:lstStyle/>
              <a:p>
                <a:pPr algn="ctr">
                  <a:defRPr/>
                </a:pPr>
                <a:r>
                  <a:rPr lang="en-US" u="none" baseline="0">
                    <a:latin typeface="Arial"/>
                    <a:ea typeface="Arial"/>
                    <a:cs typeface="Arial"/>
                  </a:rPr>
                  <a:t>Headcount</a:t>
                </a:r>
              </a:p>
            </c:rich>
          </c:tx>
          <c:layout>
            <c:manualLayout>
              <c:xMode val="edge"/>
              <c:yMode val="edge"/>
              <c:x val="0"/>
              <c:y val="0.23774999999999999"/>
            </c:manualLayout>
          </c:layout>
          <c:overlay val="0"/>
          <c:spPr>
            <a:noFill/>
            <a:ln>
              <a:noFill/>
            </a:ln>
          </c:spPr>
        </c:title>
        <c:numFmt formatCode="[&gt;=1000000]##,##0.00,,&quot;M&quot;;General" sourceLinked="0"/>
        <c:majorTickMark val="out"/>
        <c:minorTickMark val="none"/>
        <c:tickLblPos val="nextTo"/>
        <c:spPr>
          <a:ln w="9525">
            <a:solidFill>
              <a:srgbClr val="898989"/>
            </a:solidFill>
          </a:ln>
        </c:spPr>
        <c:crossAx val="-709386759"/>
        <c:crosses val="autoZero"/>
        <c:crossBetween val="between"/>
      </c:valAx>
      <c:spPr>
        <a:solidFill>
          <a:srgbClr val="FFFFFF"/>
        </a:solidFill>
        <a:ln w="12700">
          <a:solidFill>
            <a:srgbClr val="808080"/>
          </a:solidFill>
        </a:ln>
      </c:spPr>
    </c:plotArea>
    <c:legend>
      <c:legendPos val="b"/>
      <c:layout>
        <c:manualLayout>
          <c:xMode val="edge"/>
          <c:yMode val="edge"/>
          <c:x val="0.29771284900586936"/>
          <c:y val="0.8732192666414853"/>
          <c:w val="0.38621444886708622"/>
          <c:h val="8.5267818229363398E-2"/>
        </c:manualLayout>
      </c:layout>
      <c:overlay val="0"/>
      <c:spPr>
        <a:noFill/>
        <a:ln>
          <a:noFill/>
        </a:ln>
      </c:spPr>
      <c:txPr>
        <a:bodyPr/>
        <a:lstStyle/>
        <a:p>
          <a:pPr>
            <a:defRPr sz="2800"/>
          </a:pPr>
          <a:endParaRPr lang="en-US"/>
        </a:p>
      </c:txPr>
    </c:legend>
    <c:plotVisOnly val="1"/>
    <c:dispBlanksAs val="gap"/>
    <c:showDLblsOverMax val="0"/>
  </c:chart>
  <c:spPr>
    <a:solidFill>
      <a:srgbClr val="FFFFFF"/>
    </a:solidFill>
    <a:ln w="9525">
      <a:solidFill>
        <a:srgbClr val="898989"/>
      </a:solidFill>
    </a:ln>
  </c:spPr>
  <c:txPr>
    <a:bodyPr rot="0" vert="horz"/>
    <a:lstStyle/>
    <a:p>
      <a:pPr>
        <a:defRPr lang="en-US" u="none" baseline="0">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25E-2"/>
          <c:y val="2.9000000000000001E-2"/>
          <c:w val="0.96174999999999999"/>
          <c:h val="0.85224999999999995"/>
        </c:manualLayout>
      </c:layout>
      <c:barChart>
        <c:barDir val="col"/>
        <c:grouping val="clustered"/>
        <c:varyColors val="0"/>
        <c:ser>
          <c:idx val="0"/>
          <c:order val="0"/>
          <c:tx>
            <c:v>25-34 Years</c:v>
          </c:tx>
          <c:spPr>
            <a:solidFill>
              <a:srgbClr val="7967AE"/>
            </a:solidFill>
            <a:ln>
              <a:solidFill>
                <a:srgbClr val="7967AE"/>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'[3]Chart Data'!$D$28</c:f>
              <c:strCache>
                <c:ptCount val="1"/>
                <c:pt idx="0">
                  <c:v>2025-03-31</c:v>
                </c:pt>
              </c:strCache>
            </c:strRef>
          </c:cat>
          <c:val>
            <c:numRef>
              <c:f>'[3]Chart Data'!$E$28</c:f>
              <c:numCache>
                <c:formatCode>General</c:formatCode>
                <c:ptCount val="1"/>
                <c:pt idx="0">
                  <c:v>6</c:v>
                </c:pt>
              </c:numCache>
            </c:numRef>
          </c:val>
          <c:extLst>
            <c:ext xmlns:c16="http://schemas.microsoft.com/office/drawing/2014/chart" uri="{C3380CC4-5D6E-409C-BE32-E72D297353CC}">
              <c16:uniqueId val="{00000000-4485-48AB-B839-99D2C8C7AA20}"/>
            </c:ext>
          </c:extLst>
        </c:ser>
        <c:ser>
          <c:idx val="1"/>
          <c:order val="1"/>
          <c:tx>
            <c:v>35-44 Years</c:v>
          </c:tx>
          <c:spPr>
            <a:solidFill>
              <a:srgbClr val="2BA0C9"/>
            </a:solidFill>
            <a:ln>
              <a:solidFill>
                <a:srgbClr val="2BA0C9"/>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'[3]Chart Data'!$D$28</c:f>
              <c:strCache>
                <c:ptCount val="1"/>
                <c:pt idx="0">
                  <c:v>2025-03-31</c:v>
                </c:pt>
              </c:strCache>
            </c:strRef>
          </c:cat>
          <c:val>
            <c:numRef>
              <c:f>'[3]Chart Data'!$F$28</c:f>
              <c:numCache>
                <c:formatCode>General</c:formatCode>
                <c:ptCount val="1"/>
                <c:pt idx="0">
                  <c:v>13</c:v>
                </c:pt>
              </c:numCache>
            </c:numRef>
          </c:val>
          <c:extLst>
            <c:ext xmlns:c16="http://schemas.microsoft.com/office/drawing/2014/chart" uri="{C3380CC4-5D6E-409C-BE32-E72D297353CC}">
              <c16:uniqueId val="{00000001-4485-48AB-B839-99D2C8C7AA20}"/>
            </c:ext>
          </c:extLst>
        </c:ser>
        <c:ser>
          <c:idx val="2"/>
          <c:order val="2"/>
          <c:tx>
            <c:v>45-54 Years</c:v>
          </c:tx>
          <c:spPr>
            <a:solidFill>
              <a:srgbClr val="DA7F00"/>
            </a:solidFill>
            <a:ln>
              <a:solidFill>
                <a:srgbClr val="E4A84A"/>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'[3]Chart Data'!$D$28</c:f>
              <c:strCache>
                <c:ptCount val="1"/>
                <c:pt idx="0">
                  <c:v>2025-03-31</c:v>
                </c:pt>
              </c:strCache>
            </c:strRef>
          </c:cat>
          <c:val>
            <c:numRef>
              <c:f>'[3]Chart Data'!$G$28</c:f>
              <c:numCache>
                <c:formatCode>General</c:formatCode>
                <c:ptCount val="1"/>
                <c:pt idx="0">
                  <c:v>16</c:v>
                </c:pt>
              </c:numCache>
            </c:numRef>
          </c:val>
          <c:extLst>
            <c:ext xmlns:c16="http://schemas.microsoft.com/office/drawing/2014/chart" uri="{C3380CC4-5D6E-409C-BE32-E72D297353CC}">
              <c16:uniqueId val="{00000002-4485-48AB-B839-99D2C8C7AA20}"/>
            </c:ext>
          </c:extLst>
        </c:ser>
        <c:ser>
          <c:idx val="3"/>
          <c:order val="3"/>
          <c:tx>
            <c:v>55-64 Years</c:v>
          </c:tx>
          <c:spPr>
            <a:solidFill>
              <a:srgbClr val="F25D71"/>
            </a:solidFill>
            <a:ln>
              <a:solidFill>
                <a:srgbClr val="F2635D"/>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'[3]Chart Data'!$D$28</c:f>
              <c:strCache>
                <c:ptCount val="1"/>
                <c:pt idx="0">
                  <c:v>2025-03-31</c:v>
                </c:pt>
              </c:strCache>
            </c:strRef>
          </c:cat>
          <c:val>
            <c:numRef>
              <c:f>'[3]Chart Data'!$H$28</c:f>
              <c:numCache>
                <c:formatCode>General</c:formatCode>
                <c:ptCount val="1"/>
                <c:pt idx="0">
                  <c:v>9</c:v>
                </c:pt>
              </c:numCache>
            </c:numRef>
          </c:val>
          <c:extLst>
            <c:ext xmlns:c16="http://schemas.microsoft.com/office/drawing/2014/chart" uri="{C3380CC4-5D6E-409C-BE32-E72D297353CC}">
              <c16:uniqueId val="{00000003-4485-48AB-B839-99D2C8C7AA20}"/>
            </c:ext>
          </c:extLst>
        </c:ser>
        <c:ser>
          <c:idx val="4"/>
          <c:order val="4"/>
          <c:tx>
            <c:v>Over 64 Years</c:v>
          </c:tx>
          <c:spPr>
            <a:solidFill>
              <a:srgbClr val="20337D"/>
            </a:solidFill>
            <a:ln>
              <a:solidFill>
                <a:srgbClr val="20337D"/>
              </a:solidFill>
            </a:ln>
          </c:spPr>
          <c:invertIfNegative val="0"/>
          <c:dLbls>
            <c:numFmt formatCode="[&gt;=1000000]#,##0.#,,&quot;M&quot;;[&gt;=1000]#,##0.#,&quot;K&quot;;General" sourceLinked="0"/>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'[3]Chart Data'!$D$28</c:f>
              <c:strCache>
                <c:ptCount val="1"/>
                <c:pt idx="0">
                  <c:v>2025-03-31</c:v>
                </c:pt>
              </c:strCache>
            </c:strRef>
          </c:cat>
          <c:val>
            <c:numRef>
              <c:f>'[3]Chart Data'!$I$28</c:f>
              <c:numCache>
                <c:formatCode>General</c:formatCode>
                <c:ptCount val="1"/>
                <c:pt idx="0">
                  <c:v>4</c:v>
                </c:pt>
              </c:numCache>
            </c:numRef>
          </c:val>
          <c:extLst>
            <c:ext xmlns:c16="http://schemas.microsoft.com/office/drawing/2014/chart" uri="{C3380CC4-5D6E-409C-BE32-E72D297353CC}">
              <c16:uniqueId val="{00000004-4485-48AB-B839-99D2C8C7AA20}"/>
            </c:ext>
          </c:extLst>
        </c:ser>
        <c:dLbls>
          <c:showLegendKey val="0"/>
          <c:showVal val="0"/>
          <c:showCatName val="0"/>
          <c:showSerName val="0"/>
          <c:showPercent val="0"/>
          <c:showBubbleSize val="0"/>
        </c:dLbls>
        <c:gapWidth val="150"/>
        <c:axId val="-1045410819"/>
        <c:axId val="324694086"/>
      </c:barChart>
      <c:catAx>
        <c:axId val="-1045410819"/>
        <c:scaling>
          <c:orientation val="minMax"/>
        </c:scaling>
        <c:delete val="0"/>
        <c:axPos val="b"/>
        <c:majorGridlines>
          <c:spPr>
            <a:ln>
              <a:noFill/>
            </a:ln>
          </c:spPr>
        </c:majorGridlines>
        <c:minorGridlines>
          <c:spPr>
            <a:ln>
              <a:noFill/>
            </a:ln>
          </c:spPr>
        </c:minorGridlines>
        <c:numFmt formatCode="General" sourceLinked="1"/>
        <c:majorTickMark val="out"/>
        <c:minorTickMark val="none"/>
        <c:tickLblPos val="low"/>
        <c:spPr>
          <a:ln w="9525">
            <a:solidFill>
              <a:srgbClr val="898989"/>
            </a:solidFill>
          </a:ln>
        </c:spPr>
        <c:txPr>
          <a:bodyPr rot="-2700000" vert="horz"/>
          <a:lstStyle/>
          <a:p>
            <a:pPr>
              <a:defRPr lang="en-US" u="none" baseline="0">
                <a:latin typeface="Arial"/>
                <a:ea typeface="Arial"/>
                <a:cs typeface="Arial"/>
              </a:defRPr>
            </a:pPr>
            <a:endParaRPr lang="en-US"/>
          </a:p>
        </c:txPr>
        <c:crossAx val="324694086"/>
        <c:crosses val="autoZero"/>
        <c:auto val="0"/>
        <c:lblAlgn val="ctr"/>
        <c:lblOffset val="100"/>
        <c:noMultiLvlLbl val="0"/>
      </c:catAx>
      <c:valAx>
        <c:axId val="324694086"/>
        <c:scaling>
          <c:orientation val="minMax"/>
          <c:min val="0"/>
        </c:scaling>
        <c:delete val="0"/>
        <c:axPos val="l"/>
        <c:majorGridlines>
          <c:spPr>
            <a:ln/>
          </c:spPr>
        </c:majorGridlines>
        <c:minorGridlines>
          <c:spPr>
            <a:ln>
              <a:noFill/>
            </a:ln>
          </c:spPr>
        </c:minorGridlines>
        <c:title>
          <c:tx>
            <c:rich>
              <a:bodyPr rot="-5400000" vert="horz"/>
              <a:lstStyle/>
              <a:p>
                <a:pPr algn="ctr">
                  <a:defRPr/>
                </a:pPr>
                <a:r>
                  <a:rPr lang="en-US" u="none" baseline="0">
                    <a:latin typeface="Arial"/>
                    <a:ea typeface="Arial"/>
                    <a:cs typeface="Arial"/>
                  </a:rPr>
                  <a:t>Headcount</a:t>
                </a:r>
              </a:p>
            </c:rich>
          </c:tx>
          <c:layout>
            <c:manualLayout>
              <c:xMode val="edge"/>
              <c:yMode val="edge"/>
              <c:x val="0"/>
              <c:y val="0.23774999999999999"/>
            </c:manualLayout>
          </c:layout>
          <c:overlay val="0"/>
          <c:spPr>
            <a:noFill/>
            <a:ln>
              <a:noFill/>
            </a:ln>
          </c:spPr>
        </c:title>
        <c:numFmt formatCode="[&gt;=1000000]##,##0.00,,&quot;M&quot;;General" sourceLinked="0"/>
        <c:majorTickMark val="out"/>
        <c:minorTickMark val="none"/>
        <c:tickLblPos val="nextTo"/>
        <c:spPr>
          <a:ln w="9525">
            <a:solidFill>
              <a:srgbClr val="898989"/>
            </a:solidFill>
          </a:ln>
        </c:spPr>
        <c:crossAx val="-1045410819"/>
        <c:crosses val="autoZero"/>
        <c:crossBetween val="between"/>
      </c:valAx>
      <c:spPr>
        <a:solidFill>
          <a:srgbClr val="FFFFFF"/>
        </a:solidFill>
        <a:ln w="12700">
          <a:solidFill>
            <a:srgbClr val="808080"/>
          </a:solidFill>
        </a:ln>
      </c:spPr>
    </c:plotArea>
    <c:legend>
      <c:legendPos val="b"/>
      <c:overlay val="0"/>
      <c:spPr>
        <a:noFill/>
        <a:ln>
          <a:noFill/>
        </a:ln>
      </c:spPr>
      <c:txPr>
        <a:bodyPr/>
        <a:lstStyle/>
        <a:p>
          <a:pPr>
            <a:defRPr sz="1800"/>
          </a:pPr>
          <a:endParaRPr lang="en-US"/>
        </a:p>
      </c:txPr>
    </c:legend>
    <c:plotVisOnly val="1"/>
    <c:dispBlanksAs val="gap"/>
    <c:showDLblsOverMax val="0"/>
  </c:chart>
  <c:spPr>
    <a:solidFill>
      <a:srgbClr val="FFFFFF"/>
    </a:solidFill>
    <a:ln w="9525">
      <a:solidFill>
        <a:srgbClr val="898989"/>
      </a:solidFill>
    </a:ln>
  </c:spPr>
  <c:txPr>
    <a:bodyPr rot="0" vert="horz"/>
    <a:lstStyle/>
    <a:p>
      <a:pPr>
        <a:defRPr lang="en-US" u="none" baseline="0">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CA"/>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64E7F74F-7360-46CD-B921-51CDECF13949}" type="datetimeFigureOut">
              <a:rPr lang="en-CA" smtClean="0"/>
              <a:t>2025-10-10</a:t>
            </a:fld>
            <a:endParaRPr lang="en-CA"/>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CA"/>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CA"/>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CC0BC3A4-1BFE-4004-909F-F972CE3E5AC9}" type="slidenum">
              <a:rPr lang="en-CA" smtClean="0"/>
              <a:t>‹#›</a:t>
            </a:fld>
            <a:endParaRPr lang="en-CA"/>
          </a:p>
        </p:txBody>
      </p:sp>
    </p:spTree>
    <p:extLst>
      <p:ext uri="{BB962C8B-B14F-4D97-AF65-F5344CB8AC3E}">
        <p14:creationId xmlns:p14="http://schemas.microsoft.com/office/powerpoint/2010/main" val="311163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 EVERYONE!</a:t>
            </a:r>
          </a:p>
          <a:p>
            <a:endParaRPr lang="en-US" b="1" dirty="0"/>
          </a:p>
          <a:p>
            <a:r>
              <a:rPr lang="en-US" b="1" dirty="0"/>
              <a:t>I AM ANITA CAMPBELL – MINISTER OF FINANCE, HUMAN RESOURCES AND INFORMATION TECHNOLOGY</a:t>
            </a:r>
          </a:p>
          <a:p>
            <a:endParaRPr lang="en-US" b="1" dirty="0"/>
          </a:p>
          <a:p>
            <a:r>
              <a:rPr lang="en-US" b="1" dirty="0"/>
              <a:t>I AM PROUD TO BRING YOU THIS YEARS ANNUAL HR REPORT</a:t>
            </a:r>
          </a:p>
          <a:p>
            <a:endParaRPr lang="en-US" b="1" dirty="0"/>
          </a:p>
          <a:p>
            <a:r>
              <a:rPr lang="en-US" b="1" dirty="0"/>
              <a:t>WE HAVE ACHIEVED SOME KEY MILESTONES IN OUR STRATEGIC PLAN TO CREATE A STRONG METIS GOVERNMENT WORKFORCE</a:t>
            </a:r>
            <a:endParaRPr lang="en-CA" b="1" dirty="0"/>
          </a:p>
        </p:txBody>
      </p:sp>
      <p:sp>
        <p:nvSpPr>
          <p:cNvPr id="4" name="Slide Number Placeholder 3"/>
          <p:cNvSpPr>
            <a:spLocks noGrp="1"/>
          </p:cNvSpPr>
          <p:nvPr>
            <p:ph type="sldNum" sz="quarter" idx="5"/>
          </p:nvPr>
        </p:nvSpPr>
        <p:spPr/>
        <p:txBody>
          <a:bodyPr/>
          <a:lstStyle/>
          <a:p>
            <a:fld id="{CC0BC3A4-1BFE-4004-909F-F972CE3E5AC9}" type="slidenum">
              <a:rPr lang="en-CA" smtClean="0"/>
              <a:t>1</a:t>
            </a:fld>
            <a:endParaRPr lang="en-CA"/>
          </a:p>
        </p:txBody>
      </p:sp>
    </p:spTree>
    <p:extLst>
      <p:ext uri="{BB962C8B-B14F-4D97-AF65-F5344CB8AC3E}">
        <p14:creationId xmlns:p14="http://schemas.microsoft.com/office/powerpoint/2010/main" val="250980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THE MINISTER OF HR, I WOULD LIKE TO TAKE THIS OPPORTUNITY TO SEND A MESSAGE TO ALL OUR STAFF, MANY OF WHOM ARE HERE TODAY.</a:t>
            </a:r>
          </a:p>
          <a:p>
            <a:endParaRPr lang="en-US" b="1" dirty="0"/>
          </a:p>
          <a:p>
            <a:r>
              <a:rPr lang="en-US" b="1" dirty="0"/>
              <a:t>THANK YOU FOR ALL YOU DO. WE COULD NOT PROVIDE THESES IMPORTANT SERVICES TO OUR CITIZENS WITHOUT THE TIRELESS EFFORST OF ALL OUR MMF, REGIONAL AND AFFILIATE STAFF.</a:t>
            </a:r>
          </a:p>
          <a:p>
            <a:endParaRPr lang="en-US" b="1" dirty="0"/>
          </a:p>
          <a:p>
            <a:r>
              <a:rPr lang="en-US" b="1" dirty="0"/>
              <a:t>ON BEHALF OUR PRESIEDNT CHARTRAND AND OUR CABINET WE THANK YOU.</a:t>
            </a:r>
          </a:p>
          <a:p>
            <a:endParaRPr lang="en-US" b="1" dirty="0"/>
          </a:p>
          <a:p>
            <a:r>
              <a:rPr lang="en-US" b="1" dirty="0"/>
              <a:t>FINALLY, IF YOU HAVE AN INTEREST IN WORKING FOR YOUR METIS GOVERNEMENT, PERHAPS YOUR CHILDREN OR FAMILY MEMBERS OR EVEN CITIZENS WITHIN THE COMMUNITY, I ENCOURAGE YOU TO REACH OUT TO OUR HR DEPARTMENT TO WWW.HR@MMF.MB.CA OR WWW.JOBS@MMF.MB.CA.</a:t>
            </a:r>
          </a:p>
          <a:p>
            <a:endParaRPr lang="en-US" b="1" dirty="0"/>
          </a:p>
          <a:p>
            <a:r>
              <a:rPr lang="en-US" sz="1200" b="1" kern="1200" dirty="0">
                <a:solidFill>
                  <a:schemeClr val="tx1"/>
                </a:solidFill>
                <a:effectLst/>
                <a:latin typeface="+mn-lt"/>
                <a:ea typeface="+mn-ea"/>
                <a:cs typeface="+mn-cs"/>
              </a:rPr>
              <a:t>REMINDER: PLEASE VISIT OUR HR BOOTH UPSTAIRS AT THE TRADESHOW. OUR HR STAFF CAN ANSWER ANY QUESTIONS YOU MIGHT HAVE OR MAYBE YOU ARE INTERSTED IN COMING TO WORK FOR YOUR MÉTIS GOVERNMENT. WE OFFER VERY COMPETITIVE SALARY AND EMPLOYER PAID BENEFITS AND MUCH MORE. BE SURE TO STOP BY. </a:t>
            </a:r>
            <a:endParaRPr lang="en-CA" sz="1200" kern="1200" dirty="0">
              <a:solidFill>
                <a:schemeClr val="tx1"/>
              </a:solidFill>
              <a:effectLst/>
              <a:latin typeface="+mn-lt"/>
              <a:ea typeface="+mn-ea"/>
              <a:cs typeface="+mn-cs"/>
            </a:endParaRPr>
          </a:p>
          <a:p>
            <a:endParaRPr lang="en-US" b="1" dirty="0"/>
          </a:p>
          <a:p>
            <a:r>
              <a:rPr lang="en-US" b="1" dirty="0"/>
              <a:t>MAARSII AND </a:t>
            </a:r>
            <a:r>
              <a:rPr lang="en-CA" sz="1200" b="1" i="0" kern="1200" dirty="0">
                <a:solidFill>
                  <a:schemeClr val="tx1"/>
                </a:solidFill>
                <a:effectLst/>
                <a:latin typeface="+mn-lt"/>
                <a:ea typeface="+mn-ea"/>
                <a:cs typeface="+mn-cs"/>
              </a:rPr>
              <a:t>MIIGWETCH</a:t>
            </a:r>
            <a:endParaRPr lang="en-CA" b="1" dirty="0"/>
          </a:p>
        </p:txBody>
      </p:sp>
      <p:sp>
        <p:nvSpPr>
          <p:cNvPr id="4" name="Slide Number Placeholder 3"/>
          <p:cNvSpPr>
            <a:spLocks noGrp="1"/>
          </p:cNvSpPr>
          <p:nvPr>
            <p:ph type="sldNum" sz="quarter" idx="5"/>
          </p:nvPr>
        </p:nvSpPr>
        <p:spPr/>
        <p:txBody>
          <a:bodyPr/>
          <a:lstStyle/>
          <a:p>
            <a:fld id="{CC0BC3A4-1BFE-4004-909F-F972CE3E5AC9}" type="slidenum">
              <a:rPr lang="en-CA" smtClean="0"/>
              <a:t>10</a:t>
            </a:fld>
            <a:endParaRPr lang="en-CA"/>
          </a:p>
        </p:txBody>
      </p:sp>
    </p:spTree>
    <p:extLst>
      <p:ext uri="{BB962C8B-B14F-4D97-AF65-F5344CB8AC3E}">
        <p14:creationId xmlns:p14="http://schemas.microsoft.com/office/powerpoint/2010/main" val="181172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OUR CURRENT HEADCOUNT AT THE MMF IS </a:t>
            </a:r>
            <a:r>
              <a:rPr lang="en-US" sz="2400" b="1" u="sng" dirty="0">
                <a:solidFill>
                  <a:srgbClr val="FF0000"/>
                </a:solidFill>
              </a:rPr>
              <a:t>758</a:t>
            </a:r>
          </a:p>
          <a:p>
            <a:endParaRPr lang="en-US" sz="2400" b="1" dirty="0"/>
          </a:p>
          <a:p>
            <a:r>
              <a:rPr lang="en-US" sz="2400" b="1" dirty="0"/>
              <a:t>IF I INCLUDE THE REGIONALS STAFF AND OUR AFFILIATE PARTNERS WE ARE OVER </a:t>
            </a:r>
            <a:r>
              <a:rPr lang="en-US" sz="2400" b="1" u="sng" dirty="0">
                <a:solidFill>
                  <a:srgbClr val="FF0000"/>
                </a:solidFill>
              </a:rPr>
              <a:t>1200</a:t>
            </a:r>
            <a:r>
              <a:rPr lang="en-US" sz="2400" b="1" dirty="0"/>
              <a:t> STRONG</a:t>
            </a:r>
          </a:p>
          <a:p>
            <a:endParaRPr lang="en-US" sz="2400" b="1" dirty="0"/>
          </a:p>
          <a:p>
            <a:r>
              <a:rPr lang="en-US" sz="2400" b="1" dirty="0"/>
              <a:t>AS THE INFINITY WOMEN SPOKESWOMAN I AM ESPECIALLY PROUD TO TELL YOU THAT OF THE 758 TOTAL MMF STAFF </a:t>
            </a:r>
            <a:r>
              <a:rPr lang="en-US" sz="2400" b="1" u="sng" dirty="0"/>
              <a:t>580 </a:t>
            </a:r>
            <a:r>
              <a:rPr lang="en-US" sz="2400" b="1" dirty="0"/>
              <a:t>ARE WOMEN,</a:t>
            </a:r>
            <a:r>
              <a:rPr lang="en-US" sz="2400" b="1" u="sng" dirty="0"/>
              <a:t> 166 </a:t>
            </a:r>
            <a:r>
              <a:rPr lang="en-US" sz="2400" b="1" dirty="0"/>
              <a:t>ARE MEN AND </a:t>
            </a:r>
            <a:r>
              <a:rPr lang="en-US" sz="2400" b="1" u="sng" dirty="0"/>
              <a:t>12</a:t>
            </a:r>
            <a:r>
              <a:rPr lang="en-US" sz="2400" b="1" dirty="0"/>
              <a:t> ARE UNSPECIFIED.</a:t>
            </a:r>
          </a:p>
          <a:p>
            <a:endParaRPr lang="en-US" sz="2400" b="1" dirty="0"/>
          </a:p>
          <a:p>
            <a:r>
              <a:rPr lang="en-US" sz="2400" b="1" dirty="0"/>
              <a:t>WE ARE CONTINUING TO WORK HARD TO KEEP UP WITH RAPID GROWTH AND EXPANSION</a:t>
            </a:r>
            <a:endParaRPr lang="en-CA" sz="2400" b="1" dirty="0"/>
          </a:p>
        </p:txBody>
      </p:sp>
      <p:sp>
        <p:nvSpPr>
          <p:cNvPr id="4" name="Slide Number Placeholder 3"/>
          <p:cNvSpPr>
            <a:spLocks noGrp="1"/>
          </p:cNvSpPr>
          <p:nvPr>
            <p:ph type="sldNum" sz="quarter" idx="5"/>
          </p:nvPr>
        </p:nvSpPr>
        <p:spPr/>
        <p:txBody>
          <a:bodyPr/>
          <a:lstStyle/>
          <a:p>
            <a:fld id="{CC0BC3A4-1BFE-4004-909F-F972CE3E5AC9}" type="slidenum">
              <a:rPr lang="en-CA" smtClean="0"/>
              <a:t>2</a:t>
            </a:fld>
            <a:endParaRPr lang="en-CA"/>
          </a:p>
        </p:txBody>
      </p:sp>
    </p:spTree>
    <p:extLst>
      <p:ext uri="{BB962C8B-B14F-4D97-AF65-F5344CB8AC3E}">
        <p14:creationId xmlns:p14="http://schemas.microsoft.com/office/powerpoint/2010/main" val="388119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OF THE 758 MMF STAFF – THE MAJORITY (262) ARE BETWEEN THE AGES OF 25 – 34</a:t>
            </a:r>
          </a:p>
          <a:p>
            <a:endParaRPr lang="en-US" b="1" dirty="0"/>
          </a:p>
          <a:p>
            <a:r>
              <a:rPr lang="en-US" b="1" dirty="0"/>
              <a:t>FROM 18 – 24 WE HAVE 106 STAFF</a:t>
            </a:r>
          </a:p>
          <a:p>
            <a:r>
              <a:rPr lang="en-US" b="1" dirty="0"/>
              <a:t>FROM 35 – 44 WE HAVE 149 STAFF</a:t>
            </a:r>
          </a:p>
          <a:p>
            <a:r>
              <a:rPr lang="en-US" b="1" dirty="0"/>
              <a:t>FROM 45 – 54 WE HAVE 120 STAFF</a:t>
            </a:r>
          </a:p>
          <a:p>
            <a:r>
              <a:rPr lang="en-US" b="1" dirty="0"/>
              <a:t>FROM 55 – 64 WE HAVE 89 STAFF</a:t>
            </a:r>
          </a:p>
          <a:p>
            <a:endParaRPr lang="en-US" b="1" dirty="0"/>
          </a:p>
          <a:p>
            <a:r>
              <a:rPr lang="en-US" b="1" dirty="0"/>
              <a:t>29 OF OUR STAFF ARE OVER THE AGE OF 64</a:t>
            </a:r>
            <a:endParaRPr lang="en-CA" b="1" dirty="0"/>
          </a:p>
        </p:txBody>
      </p:sp>
      <p:sp>
        <p:nvSpPr>
          <p:cNvPr id="4" name="Slide Number Placeholder 3"/>
          <p:cNvSpPr>
            <a:spLocks noGrp="1"/>
          </p:cNvSpPr>
          <p:nvPr>
            <p:ph type="sldNum" sz="quarter" idx="5"/>
          </p:nvPr>
        </p:nvSpPr>
        <p:spPr/>
        <p:txBody>
          <a:bodyPr/>
          <a:lstStyle/>
          <a:p>
            <a:fld id="{CC0BC3A4-1BFE-4004-909F-F972CE3E5AC9}" type="slidenum">
              <a:rPr lang="en-CA" smtClean="0"/>
              <a:t>3</a:t>
            </a:fld>
            <a:endParaRPr lang="en-CA"/>
          </a:p>
        </p:txBody>
      </p:sp>
    </p:spTree>
    <p:extLst>
      <p:ext uri="{BB962C8B-B14F-4D97-AF65-F5344CB8AC3E}">
        <p14:creationId xmlns:p14="http://schemas.microsoft.com/office/powerpoint/2010/main" val="415152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SENIOR LEADERSHIP TEAM INCLUDES 48 STAFF AND DIVIDED ALMOST 50/50 BETWEEN MEN AND WOMEN</a:t>
            </a:r>
            <a:endParaRPr lang="en-CA" b="1" dirty="0"/>
          </a:p>
        </p:txBody>
      </p:sp>
      <p:sp>
        <p:nvSpPr>
          <p:cNvPr id="4" name="Slide Number Placeholder 3"/>
          <p:cNvSpPr>
            <a:spLocks noGrp="1"/>
          </p:cNvSpPr>
          <p:nvPr>
            <p:ph type="sldNum" sz="quarter" idx="5"/>
          </p:nvPr>
        </p:nvSpPr>
        <p:spPr/>
        <p:txBody>
          <a:bodyPr/>
          <a:lstStyle/>
          <a:p>
            <a:fld id="{CC0BC3A4-1BFE-4004-909F-F972CE3E5AC9}" type="slidenum">
              <a:rPr lang="en-CA" smtClean="0"/>
              <a:t>4</a:t>
            </a:fld>
            <a:endParaRPr lang="en-CA"/>
          </a:p>
        </p:txBody>
      </p:sp>
    </p:spTree>
    <p:extLst>
      <p:ext uri="{BB962C8B-B14F-4D97-AF65-F5344CB8AC3E}">
        <p14:creationId xmlns:p14="http://schemas.microsoft.com/office/powerpoint/2010/main" val="132565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MAJORITY OF OUR LEADERSHIP TEAM ARE BETWEEN 45 – 54 OF AGE…TOTAL = 16</a:t>
            </a:r>
          </a:p>
          <a:p>
            <a:endParaRPr lang="en-US" b="1" dirty="0"/>
          </a:p>
          <a:p>
            <a:r>
              <a:rPr lang="en-US" b="1" dirty="0"/>
              <a:t>THE SECOND LARGEST GROUP ARE BETWEEN 35-44 TOTAL = 13</a:t>
            </a:r>
          </a:p>
          <a:p>
            <a:endParaRPr lang="en-US" b="1" dirty="0"/>
          </a:p>
          <a:p>
            <a:r>
              <a:rPr lang="en-US" b="1" dirty="0"/>
              <a:t>THE THIRD ARE BETWEEN 55-64</a:t>
            </a:r>
          </a:p>
          <a:p>
            <a:endParaRPr lang="en-US" b="1" dirty="0"/>
          </a:p>
          <a:p>
            <a:r>
              <a:rPr lang="en-US" b="1" dirty="0"/>
              <a:t>THE FOURTH ARE BETWEEN 25 – 34 </a:t>
            </a:r>
          </a:p>
          <a:p>
            <a:endParaRPr lang="en-US" b="1" dirty="0"/>
          </a:p>
          <a:p>
            <a:r>
              <a:rPr lang="en-US" b="1" dirty="0"/>
              <a:t>4 ARE OVER THE AGE OF 64</a:t>
            </a:r>
          </a:p>
          <a:p>
            <a:endParaRPr lang="en-US" dirty="0"/>
          </a:p>
          <a:p>
            <a:endParaRPr lang="en-CA" dirty="0"/>
          </a:p>
        </p:txBody>
      </p:sp>
      <p:sp>
        <p:nvSpPr>
          <p:cNvPr id="4" name="Slide Number Placeholder 3"/>
          <p:cNvSpPr>
            <a:spLocks noGrp="1"/>
          </p:cNvSpPr>
          <p:nvPr>
            <p:ph type="sldNum" sz="quarter" idx="5"/>
          </p:nvPr>
        </p:nvSpPr>
        <p:spPr/>
        <p:txBody>
          <a:bodyPr/>
          <a:lstStyle/>
          <a:p>
            <a:fld id="{CC0BC3A4-1BFE-4004-909F-F972CE3E5AC9}" type="slidenum">
              <a:rPr lang="en-CA" smtClean="0"/>
              <a:t>5</a:t>
            </a:fld>
            <a:endParaRPr lang="en-CA"/>
          </a:p>
        </p:txBody>
      </p:sp>
    </p:spTree>
    <p:extLst>
      <p:ext uri="{BB962C8B-B14F-4D97-AF65-F5344CB8AC3E}">
        <p14:creationId xmlns:p14="http://schemas.microsoft.com/office/powerpoint/2010/main" val="79240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RECRUITMENT CONTINUES TO BE THE BUSIEST AREA OF OUR HR DEPARTMENT. AS YOU WILL SEE WHY WITH THESE NUMBERS.</a:t>
            </a:r>
          </a:p>
          <a:p>
            <a:endParaRPr lang="en-US" b="1" dirty="0"/>
          </a:p>
          <a:p>
            <a:r>
              <a:rPr lang="en-US" b="1" dirty="0"/>
              <a:t>LAST YEAR WE ADVERTISED </a:t>
            </a:r>
            <a:r>
              <a:rPr lang="en-US" b="1" dirty="0">
                <a:solidFill>
                  <a:srgbClr val="FF0000"/>
                </a:solidFill>
              </a:rPr>
              <a:t>200 </a:t>
            </a:r>
            <a:r>
              <a:rPr lang="en-US" b="1" dirty="0"/>
              <a:t>POSITIONS</a:t>
            </a:r>
          </a:p>
          <a:p>
            <a:endParaRPr lang="en-US" b="1" dirty="0"/>
          </a:p>
          <a:p>
            <a:r>
              <a:rPr lang="en-US" b="1" dirty="0"/>
              <a:t>WE ACTUALLY FILLED 599 POSITIONS WHICH INCLUDES NEW HIRES, OUR SUMMER STUDENTS, INTERNAL PROMOTIONS OT TRANSFERS</a:t>
            </a:r>
          </a:p>
          <a:p>
            <a:endParaRPr lang="en-US" b="1" dirty="0"/>
          </a:p>
          <a:p>
            <a:r>
              <a:rPr lang="en-US" b="1" dirty="0"/>
              <a:t>AS OF TODAY WE HAVE APPROXIMATELY 47 POSITION REQUISITIONS THAT ARE UNFILLED WHICH MEANS THEY ARE EITHER BEING ADVERTIZED OR IN THE PROCESS OF BEING FILLED</a:t>
            </a:r>
          </a:p>
          <a:p>
            <a:endParaRPr lang="en-US" b="1" dirty="0"/>
          </a:p>
          <a:p>
            <a:r>
              <a:rPr lang="en-US" b="1" dirty="0"/>
              <a:t>ALWAYS BUSY!!</a:t>
            </a:r>
          </a:p>
          <a:p>
            <a:endParaRPr lang="en-US" b="1" dirty="0"/>
          </a:p>
          <a:p>
            <a:endParaRPr lang="en-CA" b="1" dirty="0"/>
          </a:p>
        </p:txBody>
      </p:sp>
      <p:sp>
        <p:nvSpPr>
          <p:cNvPr id="4" name="Slide Number Placeholder 3"/>
          <p:cNvSpPr>
            <a:spLocks noGrp="1"/>
          </p:cNvSpPr>
          <p:nvPr>
            <p:ph type="sldNum" sz="quarter" idx="5"/>
          </p:nvPr>
        </p:nvSpPr>
        <p:spPr/>
        <p:txBody>
          <a:bodyPr/>
          <a:lstStyle/>
          <a:p>
            <a:fld id="{CC0BC3A4-1BFE-4004-909F-F972CE3E5AC9}" type="slidenum">
              <a:rPr lang="en-CA" smtClean="0"/>
              <a:t>6</a:t>
            </a:fld>
            <a:endParaRPr lang="en-CA"/>
          </a:p>
        </p:txBody>
      </p:sp>
    </p:spTree>
    <p:extLst>
      <p:ext uri="{BB962C8B-B14F-4D97-AF65-F5344CB8AC3E}">
        <p14:creationId xmlns:p14="http://schemas.microsoft.com/office/powerpoint/2010/main" val="225018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HR DEPARTMENT HAS BEEN WORKING HARD TO COMPLETE SOME VERY IMPORTANT INITIATIVES.</a:t>
            </a:r>
          </a:p>
          <a:p>
            <a:endParaRPr lang="en-US" b="1" dirty="0"/>
          </a:p>
          <a:p>
            <a:r>
              <a:rPr lang="en-US" b="1" dirty="0"/>
              <a:t>HR SERVICES ARE BEING PROVIDED TO OUR AFFILIATES, REGIONS AND OUR ECONOMIC PARTNERS SUCH AS RAPID CITY MEMORIALS</a:t>
            </a:r>
          </a:p>
          <a:p>
            <a:endParaRPr lang="en-US" b="1" dirty="0"/>
          </a:p>
          <a:p>
            <a:r>
              <a:rPr lang="en-US" b="1" dirty="0"/>
              <a:t>I AM HAPPY TO REPORT THAT WE CHANGED OUR HRIS AND PAYROLL SYSTEMS</a:t>
            </a:r>
          </a:p>
          <a:p>
            <a:endParaRPr lang="en-US" b="1" dirty="0"/>
          </a:p>
          <a:p>
            <a:r>
              <a:rPr lang="en-US" b="1" dirty="0"/>
              <a:t>WE HAVE COMPLETED A COMPREHENSIVE REVIEW AND UPDATES TO ALL OUR POLICIES WHICH WE PLAN TO ROLL OUT FOLLOWING AGA</a:t>
            </a:r>
          </a:p>
          <a:p>
            <a:endParaRPr lang="en-US" b="1" dirty="0"/>
          </a:p>
          <a:p>
            <a:r>
              <a:rPr lang="en-US" b="1" dirty="0"/>
              <a:t>WE CREATED NEW SALARY SCALES FOR OVER 280 POSITIONS WITHIN THE MMF WHICH WILL MAKE US MUCH MORE COMPETITIVE AND HELP WITH RETAINING OUR STAFF</a:t>
            </a:r>
          </a:p>
          <a:p>
            <a:endParaRPr lang="en-US" b="1" dirty="0"/>
          </a:p>
        </p:txBody>
      </p:sp>
      <p:sp>
        <p:nvSpPr>
          <p:cNvPr id="4" name="Slide Number Placeholder 3"/>
          <p:cNvSpPr>
            <a:spLocks noGrp="1"/>
          </p:cNvSpPr>
          <p:nvPr>
            <p:ph type="sldNum" sz="quarter" idx="5"/>
          </p:nvPr>
        </p:nvSpPr>
        <p:spPr/>
        <p:txBody>
          <a:bodyPr/>
          <a:lstStyle/>
          <a:p>
            <a:fld id="{CC0BC3A4-1BFE-4004-909F-F972CE3E5AC9}" type="slidenum">
              <a:rPr lang="en-CA" smtClean="0"/>
              <a:t>7</a:t>
            </a:fld>
            <a:endParaRPr lang="en-CA"/>
          </a:p>
        </p:txBody>
      </p:sp>
    </p:spTree>
    <p:extLst>
      <p:ext uri="{BB962C8B-B14F-4D97-AF65-F5344CB8AC3E}">
        <p14:creationId xmlns:p14="http://schemas.microsoft.com/office/powerpoint/2010/main" val="149101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ACCOMPLISHMENTS DID NOT COME WITHOUT SOME CHALLENGES</a:t>
            </a:r>
          </a:p>
          <a:p>
            <a:endParaRPr lang="en-US" b="1" dirty="0"/>
          </a:p>
          <a:p>
            <a:r>
              <a:rPr lang="en-US" b="1" dirty="0"/>
              <a:t>SINCE 2019 HR HAS BEEN IN A STATE OF EVOLUTION WHERE WE HAVE HAD TO KEEP UP WITH THE RAPID GROWTH AND EXPANSION.</a:t>
            </a:r>
          </a:p>
          <a:p>
            <a:endParaRPr lang="en-US" b="1" dirty="0"/>
          </a:p>
          <a:p>
            <a:r>
              <a:rPr lang="en-US" b="1" dirty="0"/>
              <a:t>THIS HAS SOMETIMES CAUSED DELAYS IN FILLING NEW POSITIONS THAT NEVER EXISTED BEFORE</a:t>
            </a:r>
          </a:p>
          <a:p>
            <a:endParaRPr lang="en-US" b="1" dirty="0"/>
          </a:p>
          <a:p>
            <a:r>
              <a:rPr lang="en-US" b="1" dirty="0"/>
              <a:t>THIS YEAR WE ALSO SWITHCED OUR PAYROLL SYSTEMS FROM PAYWORKS TO ADP.</a:t>
            </a:r>
          </a:p>
          <a:p>
            <a:endParaRPr lang="en-US" b="1" dirty="0"/>
          </a:p>
          <a:p>
            <a:r>
              <a:rPr lang="en-US" b="1" dirty="0"/>
              <a:t>EVEN THOUGH WE WERE FACED WITH THESE CHALLENGES, HR CONTINUES TO WORK CLOSELY WITH OUR MANAGEMENT AND STAFF AND PROVIDE THEM WITH THE LEVEL OF SERVICE THEY REQUIRE AND EXPECT.</a:t>
            </a:r>
          </a:p>
          <a:p>
            <a:endParaRPr lang="en-US" dirty="0"/>
          </a:p>
          <a:p>
            <a:endParaRPr lang="en-CA" dirty="0"/>
          </a:p>
        </p:txBody>
      </p:sp>
      <p:sp>
        <p:nvSpPr>
          <p:cNvPr id="4" name="Slide Number Placeholder 3"/>
          <p:cNvSpPr>
            <a:spLocks noGrp="1"/>
          </p:cNvSpPr>
          <p:nvPr>
            <p:ph type="sldNum" sz="quarter" idx="5"/>
          </p:nvPr>
        </p:nvSpPr>
        <p:spPr/>
        <p:txBody>
          <a:bodyPr/>
          <a:lstStyle/>
          <a:p>
            <a:fld id="{CC0BC3A4-1BFE-4004-909F-F972CE3E5AC9}" type="slidenum">
              <a:rPr lang="en-CA" smtClean="0"/>
              <a:t>8</a:t>
            </a:fld>
            <a:endParaRPr lang="en-CA"/>
          </a:p>
        </p:txBody>
      </p:sp>
    </p:spTree>
    <p:extLst>
      <p:ext uri="{BB962C8B-B14F-4D97-AF65-F5344CB8AC3E}">
        <p14:creationId xmlns:p14="http://schemas.microsoft.com/office/powerpoint/2010/main" val="58139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THAT WE HAVE COMPLETED THESE KEY PROJECTS WE ARE MOVING FOR WARD WIT OUR PLANS TO:</a:t>
            </a:r>
          </a:p>
          <a:p>
            <a:endParaRPr lang="en-US" b="1" dirty="0"/>
          </a:p>
          <a:p>
            <a:pPr marL="171450" indent="-171450">
              <a:buFont typeface="Arial" panose="020B0604020202020204" pitchFamily="34" charset="0"/>
              <a:buChar char="•"/>
            </a:pPr>
            <a:r>
              <a:rPr lang="en-US" b="1" dirty="0"/>
              <a:t>BECOME AN EMPLOYER OF CHOICE</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THIS YEAR, WE PLAN TO COORDINATE AN MMF CAREER FAIR WHICH WILL ALOS TARGET METIS CANDIDATES – WATCH OUR SOCIAL MEDIA SITES FOR MORE INFORMATION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1" dirty="0"/>
          </a:p>
          <a:p>
            <a:pPr marL="171450" indent="-171450">
              <a:buFont typeface="Arial" panose="020B0604020202020204" pitchFamily="34" charset="0"/>
              <a:buChar char="•"/>
            </a:pPr>
            <a:r>
              <a:rPr lang="en-US" b="1" dirty="0"/>
              <a:t>LAUNCH A FORMAL REWARDS AND RECOGNITION PROGRAM TO BETTER REWARD EMPLOYEE CONTRIBUTIONS AND RECOHNIZE THEIR YEARS OF SERVICE</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LAUNCH OUR NEW EMPLOYEE ORIENTATION PROGRAM THAT WILL INCLUDE THE HISTORY OF OUR METIS PEOPLE SO NEW STAFF HAVE THE FOUNDATION TO BE SUCCESSFUL IN THER NEW POSITIONS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LAUNCH A REFERRAL PROGRAM FOR OUR STAFF TO HELP US FIND TALENTED CANDDIATED TO FILL OUR VACANT POSITIONS. A FOCUS WILL BE ON ATTRACTING METIS CANDIDATES</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CC0BC3A4-1BFE-4004-909F-F972CE3E5AC9}" type="slidenum">
              <a:rPr lang="en-CA" smtClean="0"/>
              <a:t>9</a:t>
            </a:fld>
            <a:endParaRPr lang="en-CA"/>
          </a:p>
        </p:txBody>
      </p:sp>
    </p:spTree>
    <p:extLst>
      <p:ext uri="{BB962C8B-B14F-4D97-AF65-F5344CB8AC3E}">
        <p14:creationId xmlns:p14="http://schemas.microsoft.com/office/powerpoint/2010/main" val="242380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C86A-34E3-C046-92D3-FE27434FD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03C7BC-6F3F-7A4C-B839-28AA28145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D7F3C-9224-BD4D-B7C4-DAA686E5AB8B}"/>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C8E75989-A6E0-3C42-AB9B-B213A4EB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D5A91-A623-2643-9377-2695040F6746}"/>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83262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0666-1518-6D4F-AF7F-B9DEF9A46C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953F8-A3DD-9743-BB3C-64696F1C56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537E3-0201-AC43-9C13-1888A480FE8A}"/>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3029FCA2-3BEF-9548-B370-C45D92B6D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2AC93-B5BD-4946-A0FE-25E914C27715}"/>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284495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2B425-DEAF-694A-8AA1-C07930DD7C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1A517-3A0D-D44E-B4B8-2945508BB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9F94F-0D63-0545-8889-DEF40D6BA306}"/>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21638463-AEB8-D245-8AE2-53332C5B9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FCCD0-0A2B-5541-8FA1-F8234A976311}"/>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4602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7A4D-1774-D543-B20F-8799207F8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7A908-6A30-F244-9F88-8934CF820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6D60D-A51A-E342-8964-39FA03194F30}"/>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462333EA-2BCB-624D-B721-07E2BA9AE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11DB3-617A-3C4A-9E7F-477F783B8752}"/>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98215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D927-925C-7D44-94DF-8E2CBC840E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12739-8515-6444-8330-7E67324C0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B18773-1E26-484F-B677-46A69ECA229C}"/>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AF222F84-D38D-0246-9B8A-811CA968C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0B00C-AEBE-624B-B3C5-33875A260B5C}"/>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42539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AF5B-920F-434F-8901-AE1000CBA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584FE-0D19-CD46-BB23-8B23934C3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AB696-1FCD-A249-9B1E-0D5F0E29E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37388-DD4A-EB46-B928-A48B08610F90}"/>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6" name="Footer Placeholder 5">
            <a:extLst>
              <a:ext uri="{FF2B5EF4-FFF2-40B4-BE49-F238E27FC236}">
                <a16:creationId xmlns:a16="http://schemas.microsoft.com/office/drawing/2014/main" id="{25F92746-236B-1240-A69A-8316518CE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77CFB-5EAA-5546-81FF-E6FD92C24F0C}"/>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25725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5051-D9A5-F04A-BB7D-5F3202366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C7455-460C-D246-822C-1C80120DD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E922E-848B-344F-A414-CD85656E9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D27BFD-09E3-8A42-9499-741DDEAB9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4617A-F5B7-444A-9D34-3FFD04169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6196BF-62C5-5144-8A3A-E04476EEBFD0}"/>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8" name="Footer Placeholder 7">
            <a:extLst>
              <a:ext uri="{FF2B5EF4-FFF2-40B4-BE49-F238E27FC236}">
                <a16:creationId xmlns:a16="http://schemas.microsoft.com/office/drawing/2014/main" id="{3823C717-91B0-0444-8B93-6ABAD77283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D04865-B5CD-F646-92EA-F82C51BA789F}"/>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66464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5D23-FECB-654A-BD98-464C52CC60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186E3-65D2-3B41-9F26-6D827A7469EF}"/>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4" name="Footer Placeholder 3">
            <a:extLst>
              <a:ext uri="{FF2B5EF4-FFF2-40B4-BE49-F238E27FC236}">
                <a16:creationId xmlns:a16="http://schemas.microsoft.com/office/drawing/2014/main" id="{76E52F59-C02E-FC4C-82AF-76C2F4003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C9475D-F9DB-3349-9111-05BA1A702A72}"/>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423257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63AF7-AF08-744B-A864-A5915133DD37}"/>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3" name="Footer Placeholder 2">
            <a:extLst>
              <a:ext uri="{FF2B5EF4-FFF2-40B4-BE49-F238E27FC236}">
                <a16:creationId xmlns:a16="http://schemas.microsoft.com/office/drawing/2014/main" id="{3B2471B1-23FD-384C-B5BD-4EF9EFCCE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E170C-CB8B-8943-9015-B54D17AEDD8B}"/>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92920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1F3-9EB8-7A46-96C0-44702375C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43568-C980-0143-8557-2C4283B60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0DB229-EFA3-7C43-89CB-8C0868160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F227B-C88F-2D47-85B9-6A89FBECEE13}"/>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6" name="Footer Placeholder 5">
            <a:extLst>
              <a:ext uri="{FF2B5EF4-FFF2-40B4-BE49-F238E27FC236}">
                <a16:creationId xmlns:a16="http://schemas.microsoft.com/office/drawing/2014/main" id="{54388260-1D06-1247-B85A-6B6C90942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0AF78-45C2-CF44-B07B-D1C835A2FB37}"/>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7481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86BF-5F5F-BE42-B291-9525F2F0C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F82CFA-3A38-F24D-9870-17D7948BD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2693B-0EEF-CB42-B49F-EA75E82F5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19E63-C25E-9D4A-8642-FFA02B0CE61F}"/>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6" name="Footer Placeholder 5">
            <a:extLst>
              <a:ext uri="{FF2B5EF4-FFF2-40B4-BE49-F238E27FC236}">
                <a16:creationId xmlns:a16="http://schemas.microsoft.com/office/drawing/2014/main" id="{38A00ABA-6137-5846-8253-0F7B7B8C4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43986-B569-2049-8FDD-C5468D1E3AB8}"/>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68987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BA40D-40E8-CD4C-85A2-AA32FB714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F1E4A-8810-704C-B7A4-CFFB6EFBE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1548D-6EE2-1049-B9F4-34F964FF8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87535A4B-BE1D-714A-AC69-01267EE1F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58D8D3-92A1-564F-8F89-376EBEA95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F60E9-EE14-C64B-B340-2A558017F605}" type="slidenum">
              <a:rPr lang="en-US" smtClean="0"/>
              <a:t>‹#›</a:t>
            </a:fld>
            <a:endParaRPr lang="en-US"/>
          </a:p>
        </p:txBody>
      </p:sp>
    </p:spTree>
    <p:extLst>
      <p:ext uri="{BB962C8B-B14F-4D97-AF65-F5344CB8AC3E}">
        <p14:creationId xmlns:p14="http://schemas.microsoft.com/office/powerpoint/2010/main" val="301118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r@mmf.mb.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jobs@mmf.mb.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22A16-CD92-F51E-F15E-4AE3005D4D7C}"/>
              </a:ext>
            </a:extLst>
          </p:cNvPr>
          <p:cNvSpPr txBox="1"/>
          <p:nvPr/>
        </p:nvSpPr>
        <p:spPr>
          <a:xfrm>
            <a:off x="176923" y="1503332"/>
            <a:ext cx="5749743" cy="3016210"/>
          </a:xfrm>
          <a:prstGeom prst="rect">
            <a:avLst/>
          </a:prstGeom>
          <a:noFill/>
        </p:spPr>
        <p:txBody>
          <a:bodyPr wrap="square" rtlCol="0">
            <a:spAutoFit/>
          </a:bodyPr>
          <a:lstStyle/>
          <a:p>
            <a:r>
              <a:rPr lang="en-US" sz="4000" dirty="0">
                <a:latin typeface="Minion Pro" panose="02040503050306020203" pitchFamily="18" charset="0"/>
              </a:rPr>
              <a:t>Human Resources Report</a:t>
            </a:r>
          </a:p>
          <a:p>
            <a:r>
              <a:rPr lang="en-US" i="1" dirty="0"/>
              <a:t>Reflecting on Our People, Performance &amp; Progress</a:t>
            </a:r>
            <a:endParaRPr lang="en-CA" i="1" dirty="0"/>
          </a:p>
          <a:p>
            <a:endParaRPr lang="en-US" sz="3200" dirty="0">
              <a:latin typeface="Minion Pro" panose="02040503050306020203" pitchFamily="18" charset="0"/>
            </a:endParaRPr>
          </a:p>
          <a:p>
            <a:endParaRPr lang="en-US" sz="2400" b="1" dirty="0">
              <a:latin typeface="Minion Pro" panose="02040503050306020203" pitchFamily="18" charset="0"/>
            </a:endParaRPr>
          </a:p>
          <a:p>
            <a:r>
              <a:rPr lang="en-US" sz="2800" b="1" dirty="0">
                <a:latin typeface="Minion Pro" panose="02040503050306020203" pitchFamily="18" charset="0"/>
              </a:rPr>
              <a:t>Anita Campbell</a:t>
            </a:r>
          </a:p>
          <a:p>
            <a:r>
              <a:rPr lang="en-US" sz="2400" dirty="0">
                <a:latin typeface="Minion Pro" panose="02040503050306020203" pitchFamily="18" charset="0"/>
              </a:rPr>
              <a:t>Minister of Finance, Human Resources and Information Technology</a:t>
            </a:r>
            <a:endParaRPr lang="en-US" sz="4400" dirty="0">
              <a:latin typeface="Minion Pro" panose="02040503050306020203" pitchFamily="18" charset="0"/>
            </a:endParaRPr>
          </a:p>
        </p:txBody>
      </p:sp>
    </p:spTree>
    <p:extLst>
      <p:ext uri="{BB962C8B-B14F-4D97-AF65-F5344CB8AC3E}">
        <p14:creationId xmlns:p14="http://schemas.microsoft.com/office/powerpoint/2010/main" val="53089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8A5389-DD6E-5121-7E05-756C18E33AA3}"/>
              </a:ext>
            </a:extLst>
          </p:cNvPr>
          <p:cNvSpPr txBox="1"/>
          <p:nvPr/>
        </p:nvSpPr>
        <p:spPr>
          <a:xfrm>
            <a:off x="141515" y="108849"/>
            <a:ext cx="10352314" cy="6001643"/>
          </a:xfrm>
          <a:prstGeom prst="rect">
            <a:avLst/>
          </a:prstGeom>
          <a:noFill/>
        </p:spPr>
        <p:txBody>
          <a:bodyPr wrap="square">
            <a:spAutoFit/>
          </a:bodyPr>
          <a:lstStyle/>
          <a:p>
            <a:pPr>
              <a:buNone/>
            </a:pPr>
            <a:br>
              <a:rPr lang="en-US" sz="3200" dirty="0"/>
            </a:br>
            <a:r>
              <a:rPr lang="en-US" sz="3200" dirty="0"/>
              <a:t>Thank you for your continued support.</a:t>
            </a:r>
          </a:p>
          <a:p>
            <a:pPr>
              <a:buNone/>
            </a:pPr>
            <a:endParaRPr lang="en-US" sz="3200" dirty="0"/>
          </a:p>
          <a:p>
            <a:pPr>
              <a:buNone/>
            </a:pPr>
            <a:r>
              <a:rPr lang="en-US" sz="3200" dirty="0"/>
              <a:t>For more information or to learn about our exciting Job Opportunities, please contact:</a:t>
            </a:r>
          </a:p>
          <a:p>
            <a:pPr>
              <a:buNone/>
            </a:pPr>
            <a:br>
              <a:rPr lang="en-US" sz="3200" dirty="0"/>
            </a:br>
            <a:r>
              <a:rPr lang="en-US" sz="3200" b="1" dirty="0"/>
              <a:t>MMF Human Resources Department</a:t>
            </a:r>
          </a:p>
          <a:p>
            <a:pPr>
              <a:buNone/>
            </a:pPr>
            <a:r>
              <a:rPr lang="en-US" sz="3200" b="1" dirty="0">
                <a:hlinkClick r:id="rId3"/>
              </a:rPr>
              <a:t>www.hr@mmf.mb.ca</a:t>
            </a:r>
            <a:endParaRPr lang="en-US" sz="3200" b="1" dirty="0"/>
          </a:p>
          <a:p>
            <a:pPr>
              <a:buNone/>
            </a:pPr>
            <a:r>
              <a:rPr lang="en-US" sz="3200" b="1" dirty="0">
                <a:hlinkClick r:id="rId4"/>
              </a:rPr>
              <a:t>www.jobs@mmf.mb.ca</a:t>
            </a:r>
            <a:br>
              <a:rPr lang="en-US" sz="3200" dirty="0"/>
            </a:br>
            <a:endParaRPr lang="en-US" sz="3200" dirty="0"/>
          </a:p>
          <a:p>
            <a:pPr>
              <a:buNone/>
            </a:pPr>
            <a:r>
              <a:rPr lang="en-US" sz="3200" i="1" dirty="0">
                <a:solidFill>
                  <a:srgbClr val="FF0000"/>
                </a:solidFill>
              </a:rPr>
              <a:t>Together, we are growing a strong, capable Métis Government workforce.</a:t>
            </a:r>
          </a:p>
        </p:txBody>
      </p:sp>
    </p:spTree>
    <p:extLst>
      <p:ext uri="{BB962C8B-B14F-4D97-AF65-F5344CB8AC3E}">
        <p14:creationId xmlns:p14="http://schemas.microsoft.com/office/powerpoint/2010/main" val="15292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8BEAD5-FBB7-5AF2-2066-3890018DD2AB}"/>
              </a:ext>
            </a:extLst>
          </p:cNvPr>
          <p:cNvSpPr txBox="1"/>
          <p:nvPr/>
        </p:nvSpPr>
        <p:spPr>
          <a:xfrm>
            <a:off x="119743" y="24475"/>
            <a:ext cx="10265228" cy="3231654"/>
          </a:xfrm>
          <a:prstGeom prst="rect">
            <a:avLst/>
          </a:prstGeom>
          <a:noFill/>
        </p:spPr>
        <p:txBody>
          <a:bodyPr wrap="square">
            <a:spAutoFit/>
          </a:bodyPr>
          <a:lstStyle/>
          <a:p>
            <a:pPr>
              <a:buNone/>
            </a:pPr>
            <a:r>
              <a:rPr lang="en-US" sz="4400" b="1" dirty="0"/>
              <a:t>Staffing Overview</a:t>
            </a:r>
          </a:p>
          <a:p>
            <a:pPr>
              <a:buNone/>
            </a:pPr>
            <a:endParaRPr lang="en-US" sz="2000" dirty="0"/>
          </a:p>
          <a:p>
            <a:r>
              <a:rPr lang="en-US" sz="2000" dirty="0"/>
              <a:t>Total MMF Staff: </a:t>
            </a:r>
            <a:r>
              <a:rPr lang="en-US" sz="2000" b="1" dirty="0"/>
              <a:t>758</a:t>
            </a:r>
          </a:p>
          <a:p>
            <a:pPr>
              <a:buFont typeface="Arial" panose="020B0604020202020204" pitchFamily="34" charset="0"/>
              <a:buChar char="•"/>
            </a:pPr>
            <a:endParaRPr lang="en-US" sz="2000" dirty="0"/>
          </a:p>
          <a:p>
            <a:r>
              <a:rPr lang="en-US" sz="2000" dirty="0"/>
              <a:t>Total Including Regional &amp; Affiliate Staff: </a:t>
            </a:r>
            <a:r>
              <a:rPr lang="en-US" sz="2000" b="1" dirty="0"/>
              <a:t>Over 1,200</a:t>
            </a:r>
          </a:p>
          <a:p>
            <a:pPr>
              <a:buFont typeface="Arial" panose="020B0604020202020204" pitchFamily="34" charset="0"/>
              <a:buChar char="•"/>
            </a:pPr>
            <a:endParaRPr lang="en-US" sz="2000" dirty="0"/>
          </a:p>
          <a:p>
            <a:r>
              <a:rPr lang="en-US" sz="2000" dirty="0"/>
              <a:t>The MMF continues to expand its reach and capacity across all areas of the Métis Government.</a:t>
            </a:r>
          </a:p>
          <a:p>
            <a:pPr>
              <a:buFont typeface="Arial" panose="020B0604020202020204" pitchFamily="34" charset="0"/>
              <a:buChar char="•"/>
            </a:pPr>
            <a:endParaRPr lang="en-US" sz="2000" dirty="0"/>
          </a:p>
          <a:p>
            <a:r>
              <a:rPr lang="en-US" sz="2000" dirty="0"/>
              <a:t>Growth is driven by increased program demand and strategic development across sectors.</a:t>
            </a:r>
          </a:p>
        </p:txBody>
      </p:sp>
      <p:graphicFrame>
        <p:nvGraphicFramePr>
          <p:cNvPr id="6" name="Chart 5" descr="Chart showing details of Headcount By Time.Distributed By Gender for Insurance Coverage.Calendar March 31, 2025 to          March 31, 2025.">
            <a:extLst>
              <a:ext uri="{FF2B5EF4-FFF2-40B4-BE49-F238E27FC236}">
                <a16:creationId xmlns:a16="http://schemas.microsoft.com/office/drawing/2014/main" id="{4072E27A-7B4C-ED44-F2F4-816BBF0234BD}"/>
              </a:ext>
            </a:extLst>
          </p:cNvPr>
          <p:cNvGraphicFramePr/>
          <p:nvPr>
            <p:extLst>
              <p:ext uri="{D42A27DB-BD31-4B8C-83A1-F6EECF244321}">
                <p14:modId xmlns:p14="http://schemas.microsoft.com/office/powerpoint/2010/main" val="1041379744"/>
              </p:ext>
            </p:extLst>
          </p:nvPr>
        </p:nvGraphicFramePr>
        <p:xfrm>
          <a:off x="609599" y="3786928"/>
          <a:ext cx="6393543" cy="24771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399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Chart showing details of Headcount By Time.Distributed By Age Band.Calendar March 31, 2025 to          March 31, 2025.">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454730190"/>
              </p:ext>
            </p:extLst>
          </p:nvPr>
        </p:nvGraphicFramePr>
        <p:xfrm>
          <a:off x="277707" y="1745340"/>
          <a:ext cx="7505337" cy="39293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B06D466-164F-2EF3-3433-1879B38AD31A}"/>
              </a:ext>
            </a:extLst>
          </p:cNvPr>
          <p:cNvSpPr txBox="1"/>
          <p:nvPr/>
        </p:nvSpPr>
        <p:spPr>
          <a:xfrm>
            <a:off x="277707" y="683792"/>
            <a:ext cx="6096000" cy="784702"/>
          </a:xfrm>
          <a:prstGeom prst="rect">
            <a:avLst/>
          </a:prstGeom>
          <a:noFill/>
        </p:spPr>
        <p:txBody>
          <a:bodyPr wrap="square">
            <a:spAutoFit/>
          </a:bodyPr>
          <a:lstStyle/>
          <a:p>
            <a:pPr>
              <a:lnSpc>
                <a:spcPct val="107000"/>
              </a:lnSpc>
              <a:spcAft>
                <a:spcPts val="800"/>
              </a:spcAft>
              <a:buNone/>
            </a:pPr>
            <a:r>
              <a:rPr lang="en-CA" sz="4400" b="1" dirty="0">
                <a:effectLst/>
                <a:latin typeface="Calibri" panose="020F0502020204030204" pitchFamily="34" charset="0"/>
                <a:ea typeface="Times New Roman" panose="02020603050405020304" pitchFamily="18" charset="0"/>
                <a:cs typeface="Calibri" panose="020F0502020204030204" pitchFamily="34" charset="0"/>
              </a:rPr>
              <a:t>MMF Workforce by Age</a:t>
            </a:r>
            <a:endParaRPr lang="en-CA"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13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2BAE9A-EEF6-C83E-F1DC-C00AB320E78D}"/>
              </a:ext>
            </a:extLst>
          </p:cNvPr>
          <p:cNvSpPr txBox="1"/>
          <p:nvPr/>
        </p:nvSpPr>
        <p:spPr>
          <a:xfrm>
            <a:off x="132079" y="248791"/>
            <a:ext cx="10176692" cy="595932"/>
          </a:xfrm>
          <a:prstGeom prst="rect">
            <a:avLst/>
          </a:prstGeom>
          <a:noFill/>
        </p:spPr>
        <p:txBody>
          <a:bodyPr wrap="square">
            <a:spAutoFit/>
          </a:bodyPr>
          <a:lstStyle/>
          <a:p>
            <a:pPr>
              <a:lnSpc>
                <a:spcPct val="107000"/>
              </a:lnSpc>
              <a:spcAft>
                <a:spcPts val="800"/>
              </a:spcAft>
              <a:buNone/>
            </a:pPr>
            <a:r>
              <a:rPr lang="en-CA" sz="3200" b="1" dirty="0">
                <a:effectLst/>
                <a:latin typeface="Calibri" panose="020F0502020204030204" pitchFamily="34" charset="0"/>
                <a:ea typeface="Times New Roman" panose="02020603050405020304" pitchFamily="18" charset="0"/>
                <a:cs typeface="Calibri" panose="020F0502020204030204" pitchFamily="34" charset="0"/>
              </a:rPr>
              <a:t>MMF Leadership by Gender</a:t>
            </a:r>
            <a:r>
              <a:rPr lang="en-CA" sz="3200" b="1" dirty="0">
                <a:latin typeface="Calibri" panose="020F0502020204030204" pitchFamily="34" charset="0"/>
                <a:ea typeface="Times New Roman" panose="02020603050405020304" pitchFamily="18" charset="0"/>
                <a:cs typeface="Calibri" panose="020F0502020204030204" pitchFamily="34" charset="0"/>
              </a:rPr>
              <a:t> </a:t>
            </a:r>
            <a:r>
              <a:rPr lang="en-CA" sz="2400" b="1" i="1" dirty="0">
                <a:latin typeface="Calibri" panose="020F0502020204030204" pitchFamily="34" charset="0"/>
                <a:ea typeface="Times New Roman" panose="02020603050405020304" pitchFamily="18" charset="0"/>
                <a:cs typeface="Calibri" panose="020F0502020204030204" pitchFamily="34" charset="0"/>
              </a:rPr>
              <a:t>(all management levels)</a:t>
            </a:r>
            <a:endParaRPr lang="en-CA" sz="320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hart 5" descr="Chart showing details of Headcount: Leadership Gender Report as MAR 31 2025 By Time.Distributed By Gender for Insurance Coverage.Calendar March 31, 2025 to          March 31, 2025.">
            <a:extLst>
              <a:ext uri="{FF2B5EF4-FFF2-40B4-BE49-F238E27FC236}">
                <a16:creationId xmlns:a16="http://schemas.microsoft.com/office/drawing/2014/main" id="{7D0D56CD-A437-4979-8619-3FBF8D58D0F9}"/>
              </a:ext>
            </a:extLst>
          </p:cNvPr>
          <p:cNvGraphicFramePr/>
          <p:nvPr>
            <p:extLst>
              <p:ext uri="{D42A27DB-BD31-4B8C-83A1-F6EECF244321}">
                <p14:modId xmlns:p14="http://schemas.microsoft.com/office/powerpoint/2010/main" val="3273335379"/>
              </p:ext>
            </p:extLst>
          </p:nvPr>
        </p:nvGraphicFramePr>
        <p:xfrm>
          <a:off x="132080" y="985520"/>
          <a:ext cx="8300720" cy="5506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24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1CCFBA9-4CC7-A622-BB44-1EA44A2E7CF5}"/>
              </a:ext>
            </a:extLst>
          </p:cNvPr>
          <p:cNvSpPr>
            <a:spLocks noChangeArrowheads="1"/>
          </p:cNvSpPr>
          <p:nvPr/>
        </p:nvSpPr>
        <p:spPr bwMode="auto">
          <a:xfrm>
            <a:off x="127000" y="73544"/>
            <a:ext cx="1023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CA" altLang="en-US" sz="3600" b="1" i="0"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MMF </a:t>
            </a:r>
            <a:r>
              <a:rPr lang="en-CA" altLang="en-US" sz="3600" b="1" dirty="0">
                <a:latin typeface="Calibri" panose="020F0502020204030204" pitchFamily="34" charset="0"/>
                <a:ea typeface="Times New Roman" panose="02020603050405020304" pitchFamily="18" charset="0"/>
                <a:cs typeface="Calibri" panose="020F0502020204030204" pitchFamily="34" charset="0"/>
              </a:rPr>
              <a:t>Leadership</a:t>
            </a:r>
            <a:r>
              <a:rPr kumimoji="0" lang="en-CA" altLang="en-US" sz="3600" b="1" i="0"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by Age </a:t>
            </a:r>
            <a:r>
              <a:rPr lang="en-CA" sz="2800" b="1" i="1" dirty="0">
                <a:latin typeface="Calibri" panose="020F0502020204030204" pitchFamily="34" charset="0"/>
                <a:ea typeface="Times New Roman" panose="02020603050405020304" pitchFamily="18" charset="0"/>
                <a:cs typeface="Calibri" panose="020F0502020204030204" pitchFamily="34" charset="0"/>
              </a:rPr>
              <a:t>(all management levels)</a:t>
            </a:r>
            <a:endParaRPr kumimoji="0" lang="en-CA" altLang="en-US" sz="28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3600" b="0" i="0" u="none" strike="noStrike" cap="none" normalizeH="0" baseline="0" dirty="0">
              <a:ln>
                <a:noFill/>
              </a:ln>
              <a:solidFill>
                <a:schemeClr val="tx1"/>
              </a:solidFill>
              <a:effectLst/>
              <a:latin typeface="Arial" panose="020B0604020202020204" pitchFamily="34" charset="0"/>
            </a:endParaRPr>
          </a:p>
        </p:txBody>
      </p:sp>
      <p:graphicFrame>
        <p:nvGraphicFramePr>
          <p:cNvPr id="5" name="Chart 4" descr="Chart showing details of Headcount: Leadership age Report By Time.Distributed By Age Band.Calendar March 31, 2025 to          March 31, 2025.">
            <a:extLst>
              <a:ext uri="{FF2B5EF4-FFF2-40B4-BE49-F238E27FC236}">
                <a16:creationId xmlns:a16="http://schemas.microsoft.com/office/drawing/2014/main" id="{E29B4E2B-42D4-4D6C-948A-051206704B0A}"/>
              </a:ext>
            </a:extLst>
          </p:cNvPr>
          <p:cNvGraphicFramePr/>
          <p:nvPr>
            <p:extLst>
              <p:ext uri="{D42A27DB-BD31-4B8C-83A1-F6EECF244321}">
                <p14:modId xmlns:p14="http://schemas.microsoft.com/office/powerpoint/2010/main" val="2212024958"/>
              </p:ext>
            </p:extLst>
          </p:nvPr>
        </p:nvGraphicFramePr>
        <p:xfrm>
          <a:off x="130631" y="702733"/>
          <a:ext cx="8415867" cy="5477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458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F358A2-3704-C155-6061-82FF199AD940}"/>
              </a:ext>
            </a:extLst>
          </p:cNvPr>
          <p:cNvSpPr txBox="1"/>
          <p:nvPr/>
        </p:nvSpPr>
        <p:spPr>
          <a:xfrm>
            <a:off x="163282" y="1066801"/>
            <a:ext cx="10210804" cy="4524315"/>
          </a:xfrm>
          <a:prstGeom prst="rect">
            <a:avLst/>
          </a:prstGeom>
          <a:noFill/>
        </p:spPr>
        <p:txBody>
          <a:bodyPr wrap="square">
            <a:spAutoFit/>
          </a:bodyPr>
          <a:lstStyle/>
          <a:p>
            <a:pPr>
              <a:buNone/>
            </a:pPr>
            <a:r>
              <a:rPr lang="en-US" sz="4800" b="1" dirty="0"/>
              <a:t>Recruitment Overview</a:t>
            </a:r>
          </a:p>
          <a:p>
            <a:endParaRPr lang="en-US" sz="2400" b="1" dirty="0"/>
          </a:p>
          <a:p>
            <a:r>
              <a:rPr lang="en-US" sz="2400" b="1" dirty="0"/>
              <a:t>200 positions advertised</a:t>
            </a:r>
            <a:r>
              <a:rPr lang="en-US" sz="2400" dirty="0"/>
              <a:t> during the fiscal year.</a:t>
            </a:r>
          </a:p>
          <a:p>
            <a:endParaRPr lang="en-US" sz="2400" b="1" dirty="0"/>
          </a:p>
          <a:p>
            <a:r>
              <a:rPr lang="en-US" sz="2400" b="1" dirty="0"/>
              <a:t>599 positions filled</a:t>
            </a:r>
            <a:r>
              <a:rPr lang="en-US" sz="2400" dirty="0"/>
              <a:t> includes new hires, internal promotions, transfers and summer students.</a:t>
            </a:r>
          </a:p>
          <a:p>
            <a:endParaRPr lang="en-US" sz="2400" b="1" dirty="0"/>
          </a:p>
          <a:p>
            <a:r>
              <a:rPr lang="en-US" sz="2400" b="1" dirty="0"/>
              <a:t> 47 positions currently being recruited.</a:t>
            </a:r>
            <a:endParaRPr lang="en-US" sz="2400" dirty="0"/>
          </a:p>
          <a:p>
            <a:pPr>
              <a:buFont typeface="Arial" panose="020B0604020202020204" pitchFamily="34" charset="0"/>
              <a:buChar char="•"/>
            </a:pPr>
            <a:endParaRPr lang="en-US" sz="2400" dirty="0"/>
          </a:p>
          <a:p>
            <a:r>
              <a:rPr lang="en-US" sz="2400" dirty="0"/>
              <a:t>Recruitment activity reflects the continued expansion and diversification of MMF operations.</a:t>
            </a:r>
          </a:p>
        </p:txBody>
      </p:sp>
    </p:spTree>
    <p:extLst>
      <p:ext uri="{BB962C8B-B14F-4D97-AF65-F5344CB8AC3E}">
        <p14:creationId xmlns:p14="http://schemas.microsoft.com/office/powerpoint/2010/main" val="325630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795B0-379F-DE9A-C2D0-DDB3258EA312}"/>
              </a:ext>
            </a:extLst>
          </p:cNvPr>
          <p:cNvSpPr txBox="1"/>
          <p:nvPr/>
        </p:nvSpPr>
        <p:spPr>
          <a:xfrm>
            <a:off x="315686" y="402495"/>
            <a:ext cx="9361714" cy="6370975"/>
          </a:xfrm>
          <a:prstGeom prst="rect">
            <a:avLst/>
          </a:prstGeom>
          <a:noFill/>
        </p:spPr>
        <p:txBody>
          <a:bodyPr wrap="square">
            <a:spAutoFit/>
          </a:bodyPr>
          <a:lstStyle/>
          <a:p>
            <a:pPr>
              <a:buNone/>
            </a:pPr>
            <a:r>
              <a:rPr lang="en-US" sz="4800" b="1" dirty="0"/>
              <a:t>Key HR Accomplishments</a:t>
            </a:r>
          </a:p>
          <a:p>
            <a:pPr>
              <a:buNone/>
            </a:pPr>
            <a:endParaRPr lang="en-US" sz="2400" dirty="0"/>
          </a:p>
          <a:p>
            <a:r>
              <a:rPr lang="en-US" sz="2400" dirty="0"/>
              <a:t>We have and are expanding our HR and Payroll Services to provide support to our Regions and Affiliates such as IWS, RRMBDC, MEDO etc.</a:t>
            </a:r>
          </a:p>
          <a:p>
            <a:endParaRPr lang="en-US" sz="2400" dirty="0"/>
          </a:p>
          <a:p>
            <a:r>
              <a:rPr lang="en-US" sz="2400" dirty="0"/>
              <a:t>We continue to work closely with our Economic Development partners to provide HR and Payroll services. Last year we successfully onboarded Rapid City Memorials as an example.</a:t>
            </a:r>
          </a:p>
          <a:p>
            <a:endParaRPr lang="en-US" sz="2400" dirty="0"/>
          </a:p>
          <a:p>
            <a:r>
              <a:rPr lang="en-US" sz="2400" dirty="0"/>
              <a:t>Successfully implemented </a:t>
            </a:r>
            <a:r>
              <a:rPr lang="en-US" sz="2400" b="1" dirty="0"/>
              <a:t>ADP HRIS and Payroll system</a:t>
            </a:r>
            <a:r>
              <a:rPr lang="en-US" sz="2400" dirty="0"/>
              <a:t>.</a:t>
            </a:r>
          </a:p>
          <a:p>
            <a:endParaRPr lang="en-US" sz="2400" dirty="0"/>
          </a:p>
          <a:p>
            <a:r>
              <a:rPr lang="en-US" sz="2400" dirty="0"/>
              <a:t>Completed comprehensive</a:t>
            </a:r>
            <a:r>
              <a:rPr lang="en-US" sz="2400" b="1" dirty="0"/>
              <a:t> policy revisions</a:t>
            </a:r>
            <a:r>
              <a:rPr lang="en-US" sz="2400" dirty="0"/>
              <a:t>.</a:t>
            </a:r>
          </a:p>
          <a:p>
            <a:endParaRPr lang="en-US" sz="2400" dirty="0"/>
          </a:p>
          <a:p>
            <a:r>
              <a:rPr lang="en-US" sz="2400" dirty="0"/>
              <a:t>Developed and implemented </a:t>
            </a:r>
            <a:r>
              <a:rPr lang="en-US" sz="2400" b="1" dirty="0">
                <a:solidFill>
                  <a:srgbClr val="FF0000"/>
                </a:solidFill>
              </a:rPr>
              <a:t>“new” </a:t>
            </a:r>
            <a:r>
              <a:rPr lang="en-US" sz="2400" b="1" dirty="0"/>
              <a:t>salary scales for 280 positions.</a:t>
            </a:r>
          </a:p>
          <a:p>
            <a:endParaRPr lang="en-US" sz="2400" dirty="0"/>
          </a:p>
          <a:p>
            <a:endParaRPr lang="en-US" dirty="0"/>
          </a:p>
        </p:txBody>
      </p:sp>
    </p:spTree>
    <p:extLst>
      <p:ext uri="{BB962C8B-B14F-4D97-AF65-F5344CB8AC3E}">
        <p14:creationId xmlns:p14="http://schemas.microsoft.com/office/powerpoint/2010/main" val="185965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14FE8B-3B85-1301-F53E-9369E472AF8E}"/>
              </a:ext>
            </a:extLst>
          </p:cNvPr>
          <p:cNvSpPr txBox="1"/>
          <p:nvPr/>
        </p:nvSpPr>
        <p:spPr>
          <a:xfrm>
            <a:off x="272143" y="721197"/>
            <a:ext cx="9372600" cy="4431983"/>
          </a:xfrm>
          <a:prstGeom prst="rect">
            <a:avLst/>
          </a:prstGeom>
          <a:noFill/>
        </p:spPr>
        <p:txBody>
          <a:bodyPr wrap="square">
            <a:spAutoFit/>
          </a:bodyPr>
          <a:lstStyle/>
          <a:p>
            <a:pPr>
              <a:buNone/>
            </a:pPr>
            <a:r>
              <a:rPr lang="en-US" sz="4800" b="1" dirty="0"/>
              <a:t>Challenges Faced</a:t>
            </a:r>
          </a:p>
          <a:p>
            <a:endParaRPr lang="en-US" b="1" dirty="0"/>
          </a:p>
          <a:p>
            <a:r>
              <a:rPr lang="en-US" sz="2400" b="1" dirty="0"/>
              <a:t>Rapid governmental growth</a:t>
            </a:r>
            <a:r>
              <a:rPr lang="en-US" sz="2400" dirty="0"/>
              <a:t> created pressure on HR staffing and recruitment timelines.</a:t>
            </a:r>
          </a:p>
          <a:p>
            <a:endParaRPr lang="en-US" sz="2400" dirty="0"/>
          </a:p>
          <a:p>
            <a:r>
              <a:rPr lang="en-US" sz="2400" dirty="0"/>
              <a:t>Difficulties in </a:t>
            </a:r>
            <a:r>
              <a:rPr lang="en-US" sz="2400" b="1" dirty="0"/>
              <a:t>filling key positions</a:t>
            </a:r>
            <a:r>
              <a:rPr lang="en-US" sz="2400" dirty="0"/>
              <a:t> quickly to meet program needs.</a:t>
            </a:r>
          </a:p>
          <a:p>
            <a:endParaRPr lang="en-US" sz="2400" dirty="0"/>
          </a:p>
          <a:p>
            <a:r>
              <a:rPr lang="en-US" sz="2400" dirty="0"/>
              <a:t>Simultaneously exchanging Payroll Systems (</a:t>
            </a:r>
            <a:r>
              <a:rPr lang="en-US" sz="2400" dirty="0" err="1"/>
              <a:t>Payworks</a:t>
            </a:r>
            <a:r>
              <a:rPr lang="en-US" sz="2400" dirty="0"/>
              <a:t> to ADP)</a:t>
            </a:r>
          </a:p>
          <a:p>
            <a:endParaRPr lang="en-US" sz="2400" dirty="0"/>
          </a:p>
          <a:p>
            <a:r>
              <a:rPr lang="en-US" sz="2400" dirty="0"/>
              <a:t>Despite these pressures, HR maintained responsiveness and adapted to deliver results.</a:t>
            </a:r>
          </a:p>
        </p:txBody>
      </p:sp>
    </p:spTree>
    <p:extLst>
      <p:ext uri="{BB962C8B-B14F-4D97-AF65-F5344CB8AC3E}">
        <p14:creationId xmlns:p14="http://schemas.microsoft.com/office/powerpoint/2010/main" val="328021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084BB7-D4D6-2EF1-75FA-51CFD7854540}"/>
              </a:ext>
            </a:extLst>
          </p:cNvPr>
          <p:cNvSpPr txBox="1"/>
          <p:nvPr/>
        </p:nvSpPr>
        <p:spPr>
          <a:xfrm>
            <a:off x="674914" y="609323"/>
            <a:ext cx="8871857" cy="6186309"/>
          </a:xfrm>
          <a:prstGeom prst="rect">
            <a:avLst/>
          </a:prstGeom>
          <a:noFill/>
        </p:spPr>
        <p:txBody>
          <a:bodyPr wrap="square">
            <a:spAutoFit/>
          </a:bodyPr>
          <a:lstStyle/>
          <a:p>
            <a:pPr>
              <a:buNone/>
            </a:pPr>
            <a:r>
              <a:rPr lang="en-US" sz="4800" b="1" dirty="0"/>
              <a:t>Looking Ahead</a:t>
            </a:r>
          </a:p>
          <a:p>
            <a:endParaRPr lang="en-US" sz="2400" dirty="0"/>
          </a:p>
          <a:p>
            <a:r>
              <a:rPr lang="en-US" sz="2400" dirty="0"/>
              <a:t>Advance toward becoming an </a:t>
            </a:r>
            <a:r>
              <a:rPr lang="en-US" sz="2400" b="1" dirty="0"/>
              <a:t>Employer of Choice</a:t>
            </a:r>
            <a:r>
              <a:rPr lang="en-US" sz="2400" dirty="0"/>
              <a:t>.</a:t>
            </a:r>
          </a:p>
          <a:p>
            <a:endParaRPr lang="en-US" sz="2400" dirty="0"/>
          </a:p>
          <a:p>
            <a:r>
              <a:rPr lang="en-US" sz="2400" dirty="0"/>
              <a:t>Host an </a:t>
            </a:r>
            <a:r>
              <a:rPr lang="en-US" sz="2400" b="1" dirty="0"/>
              <a:t>MMF Career Fair</a:t>
            </a:r>
            <a:r>
              <a:rPr lang="en-US" sz="2400" dirty="0"/>
              <a:t> to attract and engage Métis talent and youth.</a:t>
            </a:r>
          </a:p>
          <a:p>
            <a:endParaRPr lang="en-US" sz="2400" dirty="0"/>
          </a:p>
          <a:p>
            <a:r>
              <a:rPr lang="en-US" sz="2400" dirty="0"/>
              <a:t>Launch a </a:t>
            </a:r>
            <a:r>
              <a:rPr lang="en-US" sz="2400" b="1" dirty="0"/>
              <a:t>Rewards and Recognition Program</a:t>
            </a:r>
            <a:r>
              <a:rPr lang="en-US" sz="2400" dirty="0"/>
              <a:t>. </a:t>
            </a:r>
            <a:r>
              <a:rPr lang="en-US" sz="2000" i="1" dirty="0"/>
              <a:t>(To recognize and reward staff contributions and length of service)</a:t>
            </a:r>
          </a:p>
          <a:p>
            <a:pPr>
              <a:buFont typeface="Arial" panose="020B0604020202020204" pitchFamily="34" charset="0"/>
              <a:buChar char="•"/>
            </a:pPr>
            <a:endParaRPr lang="en-US" sz="2400" dirty="0"/>
          </a:p>
          <a:p>
            <a:r>
              <a:rPr lang="en-US" sz="2400" dirty="0"/>
              <a:t>Enhance </a:t>
            </a:r>
            <a:r>
              <a:rPr lang="en-US" sz="2400" b="1" dirty="0"/>
              <a:t>New Employee Orientation</a:t>
            </a:r>
            <a:r>
              <a:rPr lang="en-US" sz="2400" dirty="0"/>
              <a:t> experience </a:t>
            </a:r>
            <a:r>
              <a:rPr lang="en-US" sz="2000" i="1" dirty="0"/>
              <a:t>(all staff will start their employment with a historical foundation of the Red River Metis people.</a:t>
            </a:r>
          </a:p>
          <a:p>
            <a:endParaRPr lang="en-US" sz="2400" dirty="0"/>
          </a:p>
          <a:p>
            <a:r>
              <a:rPr lang="en-US" sz="2400" dirty="0"/>
              <a:t>Develop a structured </a:t>
            </a:r>
            <a:r>
              <a:rPr lang="en-US" sz="2400" b="1" dirty="0"/>
              <a:t>Employee Referral Program</a:t>
            </a:r>
            <a:r>
              <a:rPr lang="en-US" sz="2400" dirty="0"/>
              <a:t>. </a:t>
            </a:r>
            <a:r>
              <a:rPr lang="en-US" sz="2000" i="1" dirty="0"/>
              <a:t>(To attract Metis job candidates)</a:t>
            </a:r>
          </a:p>
          <a:p>
            <a:endParaRPr lang="en-US" sz="2400" dirty="0"/>
          </a:p>
        </p:txBody>
      </p:sp>
    </p:spTree>
    <p:extLst>
      <p:ext uri="{BB962C8B-B14F-4D97-AF65-F5344CB8AC3E}">
        <p14:creationId xmlns:p14="http://schemas.microsoft.com/office/powerpoint/2010/main" val="1863881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23011d3-ce1d-43e8-96d8-d64d12011159" xsi:nil="true"/>
    <TaxCatchAll xmlns="3a7198e0-f462-423b-97cc-9f0a4e00fbc1" xsi:nil="true"/>
    <lcf76f155ced4ddcb4097134ff3c332f xmlns="723011d3-ce1d-43e8-96d8-d64d12011159">
      <Terms xmlns="http://schemas.microsoft.com/office/infopath/2007/PartnerControls"/>
    </lcf76f155ced4ddcb4097134ff3c332f>
    <_ip_UnifiedCompliancePolicyUIAction xmlns="http://schemas.microsoft.com/sharepoint/v3" xsi:nil="true"/>
    <image xmlns="723011d3-ce1d-43e8-96d8-d64d12011159"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5BB51FCEAAA94AA4C4FDB4C128D8E5" ma:contentTypeVersion="22" ma:contentTypeDescription="Create a new document." ma:contentTypeScope="" ma:versionID="fd503f36eff88704c5f4df0724a6f2e8">
  <xsd:schema xmlns:xsd="http://www.w3.org/2001/XMLSchema" xmlns:xs="http://www.w3.org/2001/XMLSchema" xmlns:p="http://schemas.microsoft.com/office/2006/metadata/properties" xmlns:ns1="http://schemas.microsoft.com/sharepoint/v3" xmlns:ns2="723011d3-ce1d-43e8-96d8-d64d12011159" xmlns:ns3="3a7198e0-f462-423b-97cc-9f0a4e00fbc1" targetNamespace="http://schemas.microsoft.com/office/2006/metadata/properties" ma:root="true" ma:fieldsID="9501abda3d11c9bc593a8911acbe8c96" ns1:_="" ns2:_="" ns3:_="">
    <xsd:import namespace="http://schemas.microsoft.com/sharepoint/v3"/>
    <xsd:import namespace="723011d3-ce1d-43e8-96d8-d64d12011159"/>
    <xsd:import namespace="3a7198e0-f462-423b-97cc-9f0a4e00fb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image"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3011d3-ce1d-43e8-96d8-d64d12011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068fe6-f01a-45db-9dc6-c7f0851eaa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mage" ma:index="26" nillable="true" ma:displayName="image" ma:format="Thumbnail" ma:internalName="image">
      <xsd:simpleType>
        <xsd:restriction base="dms:Unknow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7198e0-f462-423b-97cc-9f0a4e00fbc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cb3e8d-40b1-42a1-8861-5c33baee33f2}" ma:internalName="TaxCatchAll" ma:showField="CatchAllData" ma:web="3a7198e0-f462-423b-97cc-9f0a4e00fb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1681C-1C5F-4071-B599-053457B08D0A}">
  <ds:schemaRefs>
    <ds:schemaRef ds:uri="http://purl.org/dc/elements/1.1/"/>
    <ds:schemaRef ds:uri="http://schemas.openxmlformats.org/package/2006/metadata/core-properties"/>
    <ds:schemaRef ds:uri="http://schemas.microsoft.com/sharepoint/v3"/>
    <ds:schemaRef ds:uri="http://schemas.microsoft.com/office/2006/documentManagement/types"/>
    <ds:schemaRef ds:uri="3a7198e0-f462-423b-97cc-9f0a4e00fbc1"/>
    <ds:schemaRef ds:uri="http://schemas.microsoft.com/office/2006/metadata/properties"/>
    <ds:schemaRef ds:uri="http://www.w3.org/XML/1998/namespace"/>
    <ds:schemaRef ds:uri="http://purl.org/dc/terms/"/>
    <ds:schemaRef ds:uri="http://schemas.microsoft.com/office/infopath/2007/PartnerControls"/>
    <ds:schemaRef ds:uri="723011d3-ce1d-43e8-96d8-d64d12011159"/>
    <ds:schemaRef ds:uri="http://purl.org/dc/dcmitype/"/>
  </ds:schemaRefs>
</ds:datastoreItem>
</file>

<file path=customXml/itemProps2.xml><?xml version="1.0" encoding="utf-8"?>
<ds:datastoreItem xmlns:ds="http://schemas.openxmlformats.org/officeDocument/2006/customXml" ds:itemID="{3C2C17DE-2E8B-4138-9303-8981B682B136}">
  <ds:schemaRefs>
    <ds:schemaRef ds:uri="http://schemas.microsoft.com/sharepoint/v3/contenttype/forms"/>
  </ds:schemaRefs>
</ds:datastoreItem>
</file>

<file path=customXml/itemProps3.xml><?xml version="1.0" encoding="utf-8"?>
<ds:datastoreItem xmlns:ds="http://schemas.openxmlformats.org/officeDocument/2006/customXml" ds:itemID="{E664C9B4-6562-4992-BAE2-D5BBDB228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23011d3-ce1d-43e8-96d8-d64d12011159"/>
    <ds:schemaRef ds:uri="3a7198e0-f462-423b-97cc-9f0a4e00f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a7e328a-dacf-4111-9c71-e611704970e2}" enabled="0" method="" siteId="{da7e328a-dacf-4111-9c71-e611704970e2}" removed="1"/>
</clbl:labelList>
</file>

<file path=docProps/app.xml><?xml version="1.0" encoding="utf-8"?>
<Properties xmlns="http://schemas.openxmlformats.org/officeDocument/2006/extended-properties" xmlns:vt="http://schemas.openxmlformats.org/officeDocument/2006/docPropsVTypes">
  <TotalTime>24022</TotalTime>
  <Words>1219</Words>
  <Application>Microsoft Office PowerPoint</Application>
  <PresentationFormat>Widescreen</PresentationFormat>
  <Paragraphs>160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Calibri Light</vt:lpstr>
      <vt:lpstr>Minion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Meixner</dc:creator>
  <cp:lastModifiedBy>John Lemire</cp:lastModifiedBy>
  <cp:revision>17</cp:revision>
  <cp:lastPrinted>2025-10-03T18:09:13Z</cp:lastPrinted>
  <dcterms:created xsi:type="dcterms:W3CDTF">2021-08-05T18:31:33Z</dcterms:created>
  <dcterms:modified xsi:type="dcterms:W3CDTF">2025-10-10T17:05:08Z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0x010100A45BB51FCEAAA94AA4C4FDB4C128D8E5</vt:lpwstr>
  </property>
  <property fmtid="{D5CDD505-2E9C-101B-9397-08002B2CF9AE}" pid="3" name="Order">
    <vt:r8>11745300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