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256" r:id="rId5"/>
    <p:sldId id="257" r:id="rId6"/>
    <p:sldId id="275" r:id="rId7"/>
    <p:sldId id="282" r:id="rId8"/>
    <p:sldId id="262" r:id="rId9"/>
    <p:sldId id="259" r:id="rId10"/>
    <p:sldId id="260" r:id="rId11"/>
    <p:sldId id="272" r:id="rId12"/>
    <p:sldId id="274" r:id="rId13"/>
    <p:sldId id="258" r:id="rId14"/>
    <p:sldId id="276" r:id="rId15"/>
    <p:sldId id="269" r:id="rId16"/>
    <p:sldId id="270" r:id="rId17"/>
    <p:sldId id="285" r:id="rId18"/>
    <p:sldId id="263" r:id="rId19"/>
    <p:sldId id="273" r:id="rId20"/>
    <p:sldId id="264" r:id="rId21"/>
    <p:sldId id="268" r:id="rId22"/>
    <p:sldId id="284" r:id="rId23"/>
    <p:sldId id="28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D7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9A2163-EE7D-1CA2-7406-AACD2BCAAF90}" v="2" dt="2021-11-03T01:55:37.7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60473-AFCE-430B-B743-4E2E18B713E4}" type="datetimeFigureOut">
              <a:rPr lang="en-CA" smtClean="0"/>
              <a:t>2025-10-14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8E6249-CCDB-4488-B67D-8B61BB38AC2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5421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E6249-CCDB-4488-B67D-8B61BB38AC27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9262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E6249-CCDB-4488-B67D-8B61BB38AC27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0010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2C86A-34E3-C046-92D3-FE27434FD1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03C7BC-6F3F-7A4C-B839-28AA28145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D7F3C-9224-BD4D-B7C4-DAA686E5A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75989-A6E0-3C42-AB9B-B213A4EB2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D5A91-A623-2643-9377-2695040F6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28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D0666-1518-6D4F-AF7F-B9DEF9A46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A953F8-A3DD-9743-BB3C-64696F1C56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537E3-0201-AC43-9C13-1888A480F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9FCA2-3BEF-9548-B370-C45D92B6D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2AC93-B5BD-4946-A0FE-25E914C2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52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E2B425-DEAF-694A-8AA1-C07930DD7C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51A517-3A0D-D44E-B4B8-2945508BBC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9F94F-0D63-0545-8889-DEF40D6BA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38463-AEB8-D245-8AE2-53332C5B9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FCCD0-0A2B-5541-8FA1-F8234A976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1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A7A4D-1774-D543-B20F-8799207F8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7A908-6A30-F244-9F88-8934CF820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6D60D-A51A-E342-8964-39FA03194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333EA-2BCB-624D-B721-07E2BA9AE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11DB3-617A-3C4A-9E7F-477F783B8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155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5D927-925C-7D44-94DF-8E2CBC840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12739-8515-6444-8330-7E67324C0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18773-1E26-484F-B677-46A69ECA2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22F84-D38D-0246-9B8A-811CA968C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0B00C-AEBE-624B-B3C5-33875A260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9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3AF5B-920F-434F-8901-AE1000CBA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584FE-0D19-CD46-BB23-8B23934C3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AB696-1FCD-A249-9B1E-0D5F0E29E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437388-DD4A-EB46-B928-A48B0861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92746-236B-1240-A69A-8316518CE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077CFB-5EAA-5546-81FF-E6FD92C24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51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5051-D9A5-F04A-BB7D-5F3202366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C7455-460C-D246-822C-1C80120DD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FE922E-848B-344F-A414-CD85656E9B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D27BFD-09E3-8A42-9499-741DDEAB99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44617A-F5B7-444A-9D34-3FFD041694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6196BF-62C5-5144-8A3A-E04476EE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23C717-91B0-0444-8B93-6ABAD772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D04865-B5CD-F646-92EA-F82C51BA7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4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75D23-FECB-654A-BD98-464C52CC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186E3-65D2-3B41-9F26-6D827A746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52F59-C02E-FC4C-82AF-76C2F4003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C9475D-F9DB-3349-9111-05BA1A702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7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963AF7-AF08-744B-A864-A5915133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2471B1-23FD-384C-B5BD-4EF9EFCC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E170C-CB8B-8943-9015-B54D17AED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02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031F3-9EB8-7A46-96C0-44702375C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43568-C980-0143-8557-2C4283B60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DB229-EFA3-7C43-89CB-8C0868160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F227B-C88F-2D47-85B9-6A89FBECE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388260-1D06-1247-B85A-6B6C90942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0AF78-45C2-CF44-B07B-D1C835A2F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3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386BF-5F5F-BE42-B291-9525F2F0C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F82CFA-3A38-F24D-9870-17D7948BD2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12693B-0EEF-CB42-B49F-EA75E82F5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19E63-C25E-9D4A-8642-FFA02B0CE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A00ABA-6137-5846-8253-0F7B7B8C4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E43986-B569-2049-8FDD-C5468D1E3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77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1BA40D-40E8-CD4C-85A2-AA32FB71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F1E4A-8810-704C-B7A4-CFFB6EFBE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1548D-6EE2-1049-B9F4-34F964FF84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745D8-FAEE-7549-A87D-D45710F48FD9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35A4B-BE1D-714A-AC69-01267EE1F0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8D8D3-92A1-564F-8F89-376EBEA95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8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674B2E0-FB64-C555-0862-EA27A130F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5799" y="685800"/>
            <a:ext cx="5053519" cy="22863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90BE74-37C0-698B-DF22-373D8AD59420}"/>
              </a:ext>
            </a:extLst>
          </p:cNvPr>
          <p:cNvSpPr txBox="1">
            <a:spLocks/>
          </p:cNvSpPr>
          <p:nvPr/>
        </p:nvSpPr>
        <p:spPr>
          <a:xfrm>
            <a:off x="685800" y="3200400"/>
            <a:ext cx="6555128" cy="6093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sz="4400" dirty="0"/>
              <a:t>Métis N4 Construction</a:t>
            </a:r>
          </a:p>
        </p:txBody>
      </p:sp>
    </p:spTree>
    <p:extLst>
      <p:ext uri="{BB962C8B-B14F-4D97-AF65-F5344CB8AC3E}">
        <p14:creationId xmlns:p14="http://schemas.microsoft.com/office/powerpoint/2010/main" val="530898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FC2E3-B6AE-A78E-A6E4-54CC6D558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69E2A-52F9-5C07-9EE5-D0EC8DFCD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6555128" cy="1052596"/>
          </a:xfrm>
        </p:spPr>
        <p:txBody>
          <a:bodyPr wrap="none" lIns="0" tIns="0" rIns="0" bIns="0" anchor="t" anchorCtr="0">
            <a:spAutoFit/>
          </a:bodyPr>
          <a:lstStyle/>
          <a:p>
            <a:r>
              <a:rPr lang="en-CA" dirty="0"/>
              <a:t>Red River Métis Tree Nursery</a:t>
            </a:r>
            <a:br>
              <a:rPr lang="en-CA" dirty="0"/>
            </a:br>
            <a:r>
              <a:rPr lang="en-CA" sz="3200" dirty="0"/>
              <a:t>RM of St. Andrews, MB</a:t>
            </a:r>
            <a:endParaRPr lang="en-CA" noProof="0" dirty="0"/>
          </a:p>
        </p:txBody>
      </p:sp>
      <p:pic>
        <p:nvPicPr>
          <p:cNvPr id="5" name="Content Placeholder 4" descr="A large white building with a green roof&#10;&#10;AI-generated content may be incorrect.">
            <a:extLst>
              <a:ext uri="{FF2B5EF4-FFF2-40B4-BE49-F238E27FC236}">
                <a16:creationId xmlns:a16="http://schemas.microsoft.com/office/drawing/2014/main" id="{1FFD1695-6D17-47A3-3816-4C0917BD0F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99" y="1825625"/>
            <a:ext cx="6857341" cy="4572000"/>
          </a:xfrm>
        </p:spPr>
      </p:pic>
    </p:spTree>
    <p:extLst>
      <p:ext uri="{BB962C8B-B14F-4D97-AF65-F5344CB8AC3E}">
        <p14:creationId xmlns:p14="http://schemas.microsoft.com/office/powerpoint/2010/main" val="1173540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0F9B8-A85D-57BB-A765-01B60DDDE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57191C-D7BA-7527-2457-F6D8A3D9F2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6758" y="4166596"/>
            <a:ext cx="3346382" cy="223113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42971B-C101-236C-2FD8-B7F2128FA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6555128" cy="1052596"/>
          </a:xfrm>
        </p:spPr>
        <p:txBody>
          <a:bodyPr wrap="none" lIns="0" tIns="0" rIns="0" bIns="0" anchor="t" anchorCtr="0">
            <a:spAutoFit/>
          </a:bodyPr>
          <a:lstStyle/>
          <a:p>
            <a:r>
              <a:rPr lang="en-CA" dirty="0"/>
              <a:t>Red River Métis Tree Nursery</a:t>
            </a:r>
            <a:br>
              <a:rPr lang="en-CA" dirty="0"/>
            </a:br>
            <a:r>
              <a:rPr lang="en-CA" sz="3200" dirty="0"/>
              <a:t>RM of St. Andrews, MB</a:t>
            </a:r>
            <a:endParaRPr lang="en-CA" noProof="0" dirty="0"/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5CC9A7D3-DABE-C9E4-698D-CC5EA260073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1" y="1825732"/>
            <a:ext cx="3346382" cy="2230921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5D6CECE-A7EE-ACA7-37A7-8B7D7F7F310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6758" y="1825732"/>
            <a:ext cx="3346382" cy="2230921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B3A34622-06A1-0AA3-301A-56B8B67AD81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1" y="4166596"/>
            <a:ext cx="3346382" cy="223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39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ADB22-788D-8355-120C-02B879A44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5FCB5-B3C2-14B2-090F-ED807AB4B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6101094" cy="1098762"/>
          </a:xfrm>
        </p:spPr>
        <p:txBody>
          <a:bodyPr wrap="none" lIns="0" tIns="0" rIns="0" anchor="t" anchorCtr="0">
            <a:spAutoFit/>
          </a:bodyPr>
          <a:lstStyle/>
          <a:p>
            <a:r>
              <a:rPr lang="en-CA" dirty="0"/>
              <a:t>Little Fox Child Care Centre</a:t>
            </a:r>
            <a:br>
              <a:rPr lang="en-CA" dirty="0"/>
            </a:br>
            <a:r>
              <a:rPr lang="en-CA" sz="3200" dirty="0"/>
              <a:t>200 Main St, Winnipeg, MB</a:t>
            </a:r>
            <a:endParaRPr lang="en-CA" sz="3200" noProof="0" dirty="0"/>
          </a:p>
        </p:txBody>
      </p:sp>
      <p:pic>
        <p:nvPicPr>
          <p:cNvPr id="5" name="Content Placeholder 4" descr="A room with a black counter and a black countertop&#10;&#10;AI-generated content may be incorrect.">
            <a:extLst>
              <a:ext uri="{FF2B5EF4-FFF2-40B4-BE49-F238E27FC236}">
                <a16:creationId xmlns:a16="http://schemas.microsoft.com/office/drawing/2014/main" id="{96C13DB6-DF3E-F63E-F710-18C48F80C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99" y="1825625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2066489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DA03B-2D16-B1C1-3706-009AA6387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82238-FBA2-A9E1-D971-A0AF9DFD9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6101094" cy="1098762"/>
          </a:xfrm>
        </p:spPr>
        <p:txBody>
          <a:bodyPr wrap="none" lIns="0" tIns="0" rIns="0" anchor="t" anchorCtr="0">
            <a:spAutoFit/>
          </a:bodyPr>
          <a:lstStyle/>
          <a:p>
            <a:r>
              <a:rPr lang="en-CA" dirty="0"/>
              <a:t>Little Fox Child Care Centre</a:t>
            </a:r>
            <a:br>
              <a:rPr lang="en-CA" dirty="0"/>
            </a:br>
            <a:r>
              <a:rPr lang="en-CA" sz="3200" dirty="0"/>
              <a:t>200 Main St, Winnipeg, MB</a:t>
            </a:r>
            <a:endParaRPr lang="en-CA" sz="3200" noProof="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42D82D-A5D2-6537-2E63-7121B2C992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1" y="1825625"/>
            <a:ext cx="3263959" cy="2176272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7B541E1B-D469-0675-DC12-78CE558E568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4221364"/>
            <a:ext cx="3263959" cy="2176249"/>
          </a:xfrm>
          <a:prstGeom prst="rect">
            <a:avLst/>
          </a:prstGeom>
        </p:spPr>
      </p:pic>
      <p:pic>
        <p:nvPicPr>
          <p:cNvPr id="7" name="Content Placeholder 4" descr="A hallway with a long hallway&#10;&#10;AI-generated content may be incorrect.">
            <a:extLst>
              <a:ext uri="{FF2B5EF4-FFF2-40B4-BE49-F238E27FC236}">
                <a16:creationId xmlns:a16="http://schemas.microsoft.com/office/drawing/2014/main" id="{CF0CE2DF-908E-0AC0-48F2-B0E81BC7133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8555" y="1825625"/>
            <a:ext cx="3263959" cy="2176272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147112B7-3C2C-F7DD-AA67-9B1C188D708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8554" y="4221358"/>
            <a:ext cx="3263959" cy="217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2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3991B-F6B5-8D77-21CD-D07DD4585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EEB1C-3A00-8CB4-B9B9-70354D1C4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4514890" cy="1098762"/>
          </a:xfrm>
        </p:spPr>
        <p:txBody>
          <a:bodyPr wrap="none" lIns="0" tIns="0" rIns="0" anchor="t" anchorCtr="0">
            <a:spAutoFit/>
          </a:bodyPr>
          <a:lstStyle/>
          <a:p>
            <a:r>
              <a:rPr lang="en-CA" dirty="0"/>
              <a:t>Louis Riel College</a:t>
            </a:r>
            <a:br>
              <a:rPr lang="en-CA" dirty="0"/>
            </a:br>
            <a:r>
              <a:rPr lang="en-CA" sz="3200" dirty="0"/>
              <a:t>200 Main St, Winnipeg, MB</a:t>
            </a:r>
            <a:endParaRPr lang="en-CA" sz="3200" noProof="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E82018-E2D7-8DDD-A689-5F03A79B17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1" y="1825625"/>
            <a:ext cx="3263959" cy="2176272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3AEC2BEB-85C5-AFEE-C313-87AD50D42C8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4221366"/>
            <a:ext cx="3263959" cy="2176244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62C6F589-50B7-D69C-66DE-D4138CBB8A6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8555" y="1825639"/>
            <a:ext cx="3263959" cy="2176244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C62CB118-47D3-F5A8-950F-D673FEC4C8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8554" y="4221503"/>
            <a:ext cx="3263959" cy="217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06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68784-2DF0-5531-76E2-963A2E170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94433-6B8D-66F5-E674-C374983BD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7097110" cy="860371"/>
          </a:xfrm>
        </p:spPr>
        <p:txBody>
          <a:bodyPr wrap="none" lIns="0" tIns="0" rIns="0" bIns="0" anchor="t" anchorCtr="0">
            <a:noAutofit/>
          </a:bodyPr>
          <a:lstStyle/>
          <a:p>
            <a:r>
              <a:rPr lang="en-CA" noProof="0" dirty="0"/>
              <a:t>Food Security Greenhouses</a:t>
            </a:r>
          </a:p>
        </p:txBody>
      </p:sp>
      <p:pic>
        <p:nvPicPr>
          <p:cNvPr id="5" name="Content Placeholder 4" descr="A group of greenhouses in a field&#10;&#10;AI-generated content may be incorrect.">
            <a:extLst>
              <a:ext uri="{FF2B5EF4-FFF2-40B4-BE49-F238E27FC236}">
                <a16:creationId xmlns:a16="http://schemas.microsoft.com/office/drawing/2014/main" id="{C822C0B9-C6D3-4F8A-EF25-3E709278B3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825625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4161106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8DF75-6E31-EF43-67E6-714A1172F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9BC77-D7EF-AB11-164B-2102689D4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7097110" cy="860371"/>
          </a:xfrm>
        </p:spPr>
        <p:txBody>
          <a:bodyPr wrap="none" lIns="0" tIns="0" rIns="0" bIns="0" anchor="t" anchorCtr="0">
            <a:noAutofit/>
          </a:bodyPr>
          <a:lstStyle/>
          <a:p>
            <a:r>
              <a:rPr lang="en-CA" noProof="0" dirty="0"/>
              <a:t>Food Security Greenhouses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CAD71B-8E28-0EA7-AA4E-13CF15729F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85800" y="1825625"/>
            <a:ext cx="3429000" cy="4572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172A2F-E3CE-0235-D821-C7D074736CAC}"/>
              </a:ext>
            </a:extLst>
          </p:cNvPr>
          <p:cNvSpPr txBox="1"/>
          <p:nvPr/>
        </p:nvSpPr>
        <p:spPr>
          <a:xfrm>
            <a:off x="5257800" y="1825625"/>
            <a:ext cx="2286000" cy="3016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CA" sz="2800" b="1" u="sng" dirty="0"/>
              <a:t>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err="1"/>
              <a:t>Metigoshe</a:t>
            </a:r>
            <a:endParaRPr lang="en-CA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St. Laurent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The Pas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Thompson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Winnipeg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/>
              <a:t>Winnipegosis</a:t>
            </a:r>
          </a:p>
        </p:txBody>
      </p:sp>
    </p:spTree>
    <p:extLst>
      <p:ext uri="{BB962C8B-B14F-4D97-AF65-F5344CB8AC3E}">
        <p14:creationId xmlns:p14="http://schemas.microsoft.com/office/powerpoint/2010/main" val="3607851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596A4-2DAF-A50B-BB74-5517A5F31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B306E-75C2-3C96-B158-B78082F81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7097110" cy="860371"/>
          </a:xfrm>
        </p:spPr>
        <p:txBody>
          <a:bodyPr wrap="none" lIns="0" tIns="0" rIns="0" bIns="0" anchor="t" anchorCtr="0">
            <a:noAutofit/>
          </a:bodyPr>
          <a:lstStyle/>
          <a:p>
            <a:r>
              <a:rPr lang="en-CA" dirty="0"/>
              <a:t>Food Security Greenhouses</a:t>
            </a:r>
            <a:endParaRPr lang="en-CA" noProof="0" dirty="0"/>
          </a:p>
        </p:txBody>
      </p:sp>
      <p:pic>
        <p:nvPicPr>
          <p:cNvPr id="5" name="Content Placeholder 4" descr="A group of men posing for a photo&#10;&#10;AI-generated content may be incorrect.">
            <a:extLst>
              <a:ext uri="{FF2B5EF4-FFF2-40B4-BE49-F238E27FC236}">
                <a16:creationId xmlns:a16="http://schemas.microsoft.com/office/drawing/2014/main" id="{82C32A39-DE4E-F171-05A4-E0D5F31B28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99" y="1825624"/>
            <a:ext cx="6857674" cy="4572000"/>
          </a:xfrm>
        </p:spPr>
      </p:pic>
    </p:spTree>
    <p:extLst>
      <p:ext uri="{BB962C8B-B14F-4D97-AF65-F5344CB8AC3E}">
        <p14:creationId xmlns:p14="http://schemas.microsoft.com/office/powerpoint/2010/main" val="2287033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AB971-C972-5AFD-811F-ECED9351E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BF339-49C9-B736-7A09-AB2F066F0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8571770" cy="1052596"/>
          </a:xfrm>
        </p:spPr>
        <p:txBody>
          <a:bodyPr wrap="none" lIns="0" tIns="0" rIns="0" bIns="0" anchor="t" anchorCtr="0">
            <a:spAutoFit/>
          </a:bodyPr>
          <a:lstStyle/>
          <a:p>
            <a:r>
              <a:rPr lang="en-CA" noProof="0" dirty="0"/>
              <a:t>Métis Equitable Participation Program</a:t>
            </a:r>
            <a:br>
              <a:rPr lang="en-CA" noProof="0" dirty="0"/>
            </a:br>
            <a:r>
              <a:rPr lang="en-CA" sz="3200" b="1" u="sng" dirty="0"/>
              <a:t>Métis-Owned</a:t>
            </a:r>
            <a:r>
              <a:rPr lang="en-CA" sz="3200" dirty="0"/>
              <a:t> Businesses Engagement</a:t>
            </a:r>
            <a:endParaRPr lang="en-CA" sz="3200" noProof="0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E678214-9658-0327-167A-AF9530D60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85800" y="1828800"/>
            <a:ext cx="6858000" cy="456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46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D88B6-B893-D7A2-165C-307340871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45BC0-6A2A-55D5-7C77-04C002EF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8571770" cy="1052596"/>
          </a:xfrm>
        </p:spPr>
        <p:txBody>
          <a:bodyPr wrap="square" lIns="0" tIns="0" rIns="0" bIns="0" anchor="t" anchorCtr="0">
            <a:spAutoFit/>
          </a:bodyPr>
          <a:lstStyle/>
          <a:p>
            <a:r>
              <a:rPr lang="en-CA" noProof="0" dirty="0"/>
              <a:t>Métis Equitable Participation Program</a:t>
            </a:r>
            <a:br>
              <a:rPr lang="en-CA" noProof="0" dirty="0"/>
            </a:br>
            <a:r>
              <a:rPr lang="en-CA" sz="3200" b="1" u="sng" noProof="0" dirty="0"/>
              <a:t>Métis Citizen</a:t>
            </a:r>
            <a:r>
              <a:rPr lang="en-CA" sz="3200" noProof="0" dirty="0"/>
              <a:t> Labour Hours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FA30F9-529C-E000-9A3C-0C3043D007E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072" y="1944949"/>
            <a:ext cx="3657600" cy="3657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5AB2EE-224D-E966-D2BD-A16D22FB98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9472" y="1947672"/>
            <a:ext cx="3657600" cy="3657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D8376F-4E12-21FB-8FB0-5B2B76CC92CE}"/>
              </a:ext>
            </a:extLst>
          </p:cNvPr>
          <p:cNvSpPr txBox="1"/>
          <p:nvPr/>
        </p:nvSpPr>
        <p:spPr>
          <a:xfrm>
            <a:off x="576072" y="3773749"/>
            <a:ext cx="365759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A" sz="2800" dirty="0"/>
              <a:t>29% of Project Labour</a:t>
            </a:r>
          </a:p>
          <a:p>
            <a:pPr algn="ctr"/>
            <a:r>
              <a:rPr lang="en-CA" sz="2800" dirty="0"/>
              <a:t>Red River Métis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3F2339-4308-1F1E-6C34-81D0867A47A7}"/>
              </a:ext>
            </a:extLst>
          </p:cNvPr>
          <p:cNvSpPr txBox="1"/>
          <p:nvPr/>
        </p:nvSpPr>
        <p:spPr>
          <a:xfrm>
            <a:off x="4919472" y="3773749"/>
            <a:ext cx="365759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CA" sz="2800" dirty="0"/>
              <a:t>8% of MB Population</a:t>
            </a:r>
          </a:p>
          <a:p>
            <a:pPr algn="ctr"/>
            <a:r>
              <a:rPr lang="en-CA" sz="2800" dirty="0"/>
              <a:t>Red River Métis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D80448-D940-DF1F-D34E-9714B64DBE29}"/>
              </a:ext>
            </a:extLst>
          </p:cNvPr>
          <p:cNvSpPr txBox="1"/>
          <p:nvPr/>
        </p:nvSpPr>
        <p:spPr>
          <a:xfrm>
            <a:off x="4366996" y="3527059"/>
            <a:ext cx="41915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CA" sz="3200" dirty="0"/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4118724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31132-3362-2A48-89CE-1DB6ADF91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6555128" cy="1052596"/>
          </a:xfrm>
        </p:spPr>
        <p:txBody>
          <a:bodyPr wrap="square" lIns="0" tIns="0" rIns="0" bIns="0" anchor="t" anchorCtr="0">
            <a:spAutoFit/>
          </a:bodyPr>
          <a:lstStyle/>
          <a:p>
            <a:r>
              <a:rPr lang="en-CA" noProof="0" dirty="0"/>
              <a:t>Métis N4 Construction Inc</a:t>
            </a:r>
            <a:br>
              <a:rPr lang="en-CA" noProof="0" dirty="0"/>
            </a:br>
            <a:r>
              <a:rPr lang="en-CA" sz="3200" noProof="0" dirty="0"/>
              <a:t>Capital Project Development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CF6B7C-ECC3-1939-86A9-58304A0118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1" y="1825625"/>
            <a:ext cx="2962891" cy="4572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DB55B6-78B2-42A6-1AEC-4AC83E841056}"/>
              </a:ext>
            </a:extLst>
          </p:cNvPr>
          <p:cNvSpPr txBox="1"/>
          <p:nvPr/>
        </p:nvSpPr>
        <p:spPr>
          <a:xfrm>
            <a:off x="4572000" y="2954654"/>
            <a:ext cx="2701060" cy="34470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CA" sz="2800" dirty="0"/>
              <a:t>Thompson</a:t>
            </a:r>
          </a:p>
          <a:p>
            <a:r>
              <a:rPr lang="en-CA" sz="2800" dirty="0"/>
              <a:t>The Pas</a:t>
            </a:r>
          </a:p>
          <a:p>
            <a:r>
              <a:rPr lang="en-CA" sz="2800" dirty="0"/>
              <a:t>Winnipegosis</a:t>
            </a:r>
          </a:p>
          <a:p>
            <a:r>
              <a:rPr lang="en-CA" sz="2800" dirty="0"/>
              <a:t>St. Laurent</a:t>
            </a:r>
          </a:p>
          <a:p>
            <a:r>
              <a:rPr lang="en-CA" sz="2800" dirty="0"/>
              <a:t>RM of St. Andrews</a:t>
            </a:r>
          </a:p>
          <a:p>
            <a:r>
              <a:rPr lang="en-CA" sz="2800" dirty="0"/>
              <a:t>Selkirk</a:t>
            </a:r>
          </a:p>
          <a:p>
            <a:r>
              <a:rPr lang="en-CA" sz="2800" dirty="0"/>
              <a:t>Winnipeg</a:t>
            </a:r>
          </a:p>
          <a:p>
            <a:r>
              <a:rPr lang="en-CA" sz="2800" dirty="0" err="1"/>
              <a:t>Metigoshe</a:t>
            </a:r>
            <a:endParaRPr lang="en-CA" sz="28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4778B2-E118-C56A-F61B-118448E8C270}"/>
              </a:ext>
            </a:extLst>
          </p:cNvPr>
          <p:cNvCxnSpPr>
            <a:cxnSpLocks/>
          </p:cNvCxnSpPr>
          <p:nvPr/>
        </p:nvCxnSpPr>
        <p:spPr>
          <a:xfrm flipV="1">
            <a:off x="1714500" y="3202623"/>
            <a:ext cx="2720340" cy="343852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D31AC8C-3A98-D127-6EB7-3F0AC40B0834}"/>
              </a:ext>
            </a:extLst>
          </p:cNvPr>
          <p:cNvCxnSpPr>
            <a:cxnSpLocks/>
          </p:cNvCxnSpPr>
          <p:nvPr/>
        </p:nvCxnSpPr>
        <p:spPr>
          <a:xfrm flipV="1">
            <a:off x="906780" y="3617278"/>
            <a:ext cx="3528060" cy="733742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91C658F-8E0F-69AB-C410-9EE6E9C0B26E}"/>
              </a:ext>
            </a:extLst>
          </p:cNvPr>
          <p:cNvCxnSpPr>
            <a:cxnSpLocks/>
          </p:cNvCxnSpPr>
          <p:nvPr/>
        </p:nvCxnSpPr>
        <p:spPr>
          <a:xfrm flipV="1">
            <a:off x="1203960" y="4023360"/>
            <a:ext cx="3230880" cy="1269365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79390EA-1149-2904-6C26-8021912E8F10}"/>
              </a:ext>
            </a:extLst>
          </p:cNvPr>
          <p:cNvCxnSpPr>
            <a:cxnSpLocks/>
          </p:cNvCxnSpPr>
          <p:nvPr/>
        </p:nvCxnSpPr>
        <p:spPr>
          <a:xfrm flipV="1">
            <a:off x="1762125" y="4450080"/>
            <a:ext cx="2672715" cy="129032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38509FE-124E-6B26-62A2-B42F8AA82572}"/>
              </a:ext>
            </a:extLst>
          </p:cNvPr>
          <p:cNvCxnSpPr>
            <a:cxnSpLocks/>
          </p:cNvCxnSpPr>
          <p:nvPr/>
        </p:nvCxnSpPr>
        <p:spPr>
          <a:xfrm flipV="1">
            <a:off x="2042160" y="4884420"/>
            <a:ext cx="2392680" cy="95250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01EC35F-F124-362B-B12E-DD74727318F2}"/>
              </a:ext>
            </a:extLst>
          </p:cNvPr>
          <p:cNvCxnSpPr>
            <a:cxnSpLocks/>
          </p:cNvCxnSpPr>
          <p:nvPr/>
        </p:nvCxnSpPr>
        <p:spPr>
          <a:xfrm flipV="1">
            <a:off x="2042160" y="5334000"/>
            <a:ext cx="2392680" cy="54610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F09AFBC-EAEC-3DAF-5279-0539B85E32B3}"/>
              </a:ext>
            </a:extLst>
          </p:cNvPr>
          <p:cNvCxnSpPr>
            <a:cxnSpLocks/>
          </p:cNvCxnSpPr>
          <p:nvPr/>
        </p:nvCxnSpPr>
        <p:spPr>
          <a:xfrm flipV="1">
            <a:off x="1958975" y="5707380"/>
            <a:ext cx="2475865" cy="28067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6404662-5E3C-9A0C-857F-9C6D0339CD67}"/>
              </a:ext>
            </a:extLst>
          </p:cNvPr>
          <p:cNvCxnSpPr>
            <a:cxnSpLocks/>
          </p:cNvCxnSpPr>
          <p:nvPr/>
        </p:nvCxnSpPr>
        <p:spPr>
          <a:xfrm flipV="1">
            <a:off x="1097280" y="6172200"/>
            <a:ext cx="3337560" cy="16510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3E404B51-2407-4D14-B09F-74EA8BB6256D}"/>
              </a:ext>
            </a:extLst>
          </p:cNvPr>
          <p:cNvSpPr txBox="1"/>
          <p:nvPr/>
        </p:nvSpPr>
        <p:spPr>
          <a:xfrm>
            <a:off x="4572000" y="2286000"/>
            <a:ext cx="470212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CA" sz="2800" u="sng" dirty="0"/>
              <a:t>Projects (Completed/Underway)</a:t>
            </a:r>
          </a:p>
        </p:txBody>
      </p:sp>
    </p:spTree>
    <p:extLst>
      <p:ext uri="{BB962C8B-B14F-4D97-AF65-F5344CB8AC3E}">
        <p14:creationId xmlns:p14="http://schemas.microsoft.com/office/powerpoint/2010/main" val="3256309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EF3BD-DB68-7EEC-9C73-BDED2B73B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E6F68-E4C5-0881-F121-C6156AE56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8651" y="3015672"/>
            <a:ext cx="2885342" cy="830997"/>
          </a:xfrm>
        </p:spPr>
        <p:txBody>
          <a:bodyPr wrap="none" lIns="0" tIns="0" rIns="0" bIns="0" anchor="t" anchorCtr="0">
            <a:spAutoFit/>
          </a:bodyPr>
          <a:lstStyle/>
          <a:p>
            <a:pPr algn="ctr"/>
            <a:r>
              <a:rPr lang="en-CA" sz="6000" noProof="0" dirty="0" err="1"/>
              <a:t>MAARSII</a:t>
            </a:r>
            <a:r>
              <a:rPr lang="en-CA" sz="6000" noProof="0" dirty="0"/>
              <a:t>!</a:t>
            </a:r>
          </a:p>
        </p:txBody>
      </p:sp>
      <p:pic>
        <p:nvPicPr>
          <p:cNvPr id="4" name="Picture 3" descr="A group of men posing for a photo&#10;&#10;AI-generated content may be incorrect.">
            <a:extLst>
              <a:ext uri="{FF2B5EF4-FFF2-40B4-BE49-F238E27FC236}">
                <a16:creationId xmlns:a16="http://schemas.microsoft.com/office/drawing/2014/main" id="{BA678138-D4F5-16EE-1E78-3C8FFE9B50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685800"/>
            <a:ext cx="2057304" cy="137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5C7745-F20B-3E69-7C78-E0078E2885F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5025203"/>
            <a:ext cx="2057304" cy="13715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E1984A-25F1-850B-D3ED-1C908C8AEB2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889259"/>
            <a:ext cx="2057304" cy="13712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6F83D0-DFEC-2DF6-0657-43B140A4B35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9959" y="2728431"/>
            <a:ext cx="137160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EB42E4-1A5D-2710-6BA9-60C60E4A5D3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0947" y="4339329"/>
            <a:ext cx="2057304" cy="13715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0087B4-ACB2-FB56-DB4F-FD1F4A72B28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4573" y="5025203"/>
            <a:ext cx="2056986" cy="13713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2A1DAB-D0A1-368D-EA9C-1714682B02F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0947" y="860377"/>
            <a:ext cx="2056754" cy="13713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9EEAE8-3017-BE76-F9A3-FD966B24A5B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5822" y="707784"/>
            <a:ext cx="1371600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E33829-2114-19C8-F35C-C46D0CA4CEF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5822" y="3128887"/>
            <a:ext cx="13716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AA9B89-175D-2964-45B0-42D95C62327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652" y="2626901"/>
            <a:ext cx="13716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98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BBCA2-AB94-18E2-5327-CFF06E799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678FA-AE29-4753-A917-245EA8A55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6555128" cy="1052596"/>
          </a:xfrm>
        </p:spPr>
        <p:txBody>
          <a:bodyPr wrap="square" lIns="0" tIns="0" rIns="0" bIns="0" anchor="t" anchorCtr="0">
            <a:spAutoFit/>
          </a:bodyPr>
          <a:lstStyle/>
          <a:p>
            <a:r>
              <a:rPr lang="en-CA" noProof="0" dirty="0"/>
              <a:t>Métis N4 Construction Inc</a:t>
            </a:r>
            <a:br>
              <a:rPr lang="en-CA" noProof="0" dirty="0"/>
            </a:br>
            <a:r>
              <a:rPr lang="en-CA" sz="3200" noProof="0" dirty="0"/>
              <a:t>Capital Project Development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8BADF8-C770-1200-0554-17936CDF79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1" y="1825625"/>
            <a:ext cx="2962891" cy="4572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CF01EE-256F-D247-8253-C55F5EE0287F}"/>
              </a:ext>
            </a:extLst>
          </p:cNvPr>
          <p:cNvSpPr txBox="1"/>
          <p:nvPr/>
        </p:nvSpPr>
        <p:spPr>
          <a:xfrm>
            <a:off x="4572000" y="4674076"/>
            <a:ext cx="1729769" cy="17235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CA" sz="2800" dirty="0"/>
              <a:t>Swan River</a:t>
            </a:r>
          </a:p>
          <a:p>
            <a:r>
              <a:rPr lang="en-CA" sz="2800" dirty="0" err="1"/>
              <a:t>Camperville</a:t>
            </a:r>
            <a:endParaRPr lang="en-CA" sz="2800" dirty="0"/>
          </a:p>
          <a:p>
            <a:r>
              <a:rPr lang="en-CA" sz="2800" dirty="0"/>
              <a:t>Dauphin</a:t>
            </a:r>
          </a:p>
          <a:p>
            <a:r>
              <a:rPr lang="en-CA" sz="2800" dirty="0"/>
              <a:t>Brandon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7B5C5C1-BD37-80C9-6503-2C2031092AC8}"/>
              </a:ext>
            </a:extLst>
          </p:cNvPr>
          <p:cNvCxnSpPr>
            <a:cxnSpLocks/>
          </p:cNvCxnSpPr>
          <p:nvPr/>
        </p:nvCxnSpPr>
        <p:spPr>
          <a:xfrm flipV="1">
            <a:off x="876300" y="4884420"/>
            <a:ext cx="3558540" cy="197168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F38A410-7537-397F-75E1-9C048CACBBFB}"/>
              </a:ext>
            </a:extLst>
          </p:cNvPr>
          <p:cNvCxnSpPr>
            <a:cxnSpLocks/>
          </p:cNvCxnSpPr>
          <p:nvPr/>
        </p:nvCxnSpPr>
        <p:spPr>
          <a:xfrm>
            <a:off x="1138238" y="5219700"/>
            <a:ext cx="3296602" cy="11430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7B8EE30-7B26-4707-4035-7F28A9B666E7}"/>
              </a:ext>
            </a:extLst>
          </p:cNvPr>
          <p:cNvCxnSpPr>
            <a:cxnSpLocks/>
          </p:cNvCxnSpPr>
          <p:nvPr/>
        </p:nvCxnSpPr>
        <p:spPr>
          <a:xfrm>
            <a:off x="1183481" y="5519738"/>
            <a:ext cx="3251359" cy="187642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2172200-C42D-C137-FEDC-BF95CD29B6AC}"/>
              </a:ext>
            </a:extLst>
          </p:cNvPr>
          <p:cNvCxnSpPr>
            <a:cxnSpLocks/>
          </p:cNvCxnSpPr>
          <p:nvPr/>
        </p:nvCxnSpPr>
        <p:spPr>
          <a:xfrm>
            <a:off x="1203960" y="6051550"/>
            <a:ext cx="3230880" cy="12065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865A30F-9BA3-A2AB-4DD6-BF4DE2CED6B7}"/>
              </a:ext>
            </a:extLst>
          </p:cNvPr>
          <p:cNvSpPr txBox="1"/>
          <p:nvPr/>
        </p:nvSpPr>
        <p:spPr>
          <a:xfrm>
            <a:off x="4572000" y="2286000"/>
            <a:ext cx="295683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CA" sz="2800" u="sng" dirty="0"/>
              <a:t>Projects (Upcoming)</a:t>
            </a:r>
          </a:p>
        </p:txBody>
      </p:sp>
    </p:spTree>
    <p:extLst>
      <p:ext uri="{BB962C8B-B14F-4D97-AF65-F5344CB8AC3E}">
        <p14:creationId xmlns:p14="http://schemas.microsoft.com/office/powerpoint/2010/main" val="4125327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CE4A6-2828-4A60-1C5E-BF68CCEBE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49E74-232B-8FB8-EE9C-8CD8608C9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6755439" cy="1052596"/>
          </a:xfrm>
        </p:spPr>
        <p:txBody>
          <a:bodyPr wrap="none" lIns="0" tIns="0" rIns="0" bIns="0" anchor="t" anchorCtr="0">
            <a:spAutoFit/>
          </a:bodyPr>
          <a:lstStyle/>
          <a:p>
            <a:r>
              <a:rPr lang="en-CA" noProof="0" dirty="0"/>
              <a:t>Eveline Housing Development</a:t>
            </a:r>
            <a:br>
              <a:rPr lang="en-CA" noProof="0" dirty="0"/>
            </a:br>
            <a:r>
              <a:rPr lang="en-CA" sz="3200" noProof="0" dirty="0"/>
              <a:t>355 Eveline, Selkirk, MB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B283BF-3F0C-E663-A5C4-E7B4349D6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1" y="1828800"/>
            <a:ext cx="6860363" cy="4572000"/>
          </a:xfrm>
        </p:spPr>
      </p:pic>
    </p:spTree>
    <p:extLst>
      <p:ext uri="{BB962C8B-B14F-4D97-AF65-F5344CB8AC3E}">
        <p14:creationId xmlns:p14="http://schemas.microsoft.com/office/powerpoint/2010/main" val="1302319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9B8A1-7A39-8E1D-E747-C3BC7B58E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4806E-DA97-5757-4356-614BF6DAA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6755439" cy="1098762"/>
          </a:xfrm>
        </p:spPr>
        <p:txBody>
          <a:bodyPr wrap="none" lIns="0" tIns="0" rIns="0" anchor="t" anchorCtr="0">
            <a:spAutoFit/>
          </a:bodyPr>
          <a:lstStyle/>
          <a:p>
            <a:r>
              <a:rPr lang="en-CA" dirty="0"/>
              <a:t>Eveline Housing Development</a:t>
            </a:r>
            <a:br>
              <a:rPr lang="en-CA" dirty="0"/>
            </a:br>
            <a:r>
              <a:rPr lang="en-CA" sz="3200" dirty="0"/>
              <a:t>355 Eveline, Selkirk, MB</a:t>
            </a:r>
            <a:endParaRPr lang="en-CA" noProof="0" dirty="0"/>
          </a:p>
        </p:txBody>
      </p:sp>
      <p:pic>
        <p:nvPicPr>
          <p:cNvPr id="5" name="Content Placeholder 4" descr="A multicolored building with windows&#10;&#10;AI-generated content may be incorrect.">
            <a:extLst>
              <a:ext uri="{FF2B5EF4-FFF2-40B4-BE49-F238E27FC236}">
                <a16:creationId xmlns:a16="http://schemas.microsoft.com/office/drawing/2014/main" id="{C3EC7DFD-34ED-F0EE-F300-2718BAEFC6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" y="2400302"/>
            <a:ext cx="4572002" cy="3429000"/>
          </a:xfr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3728566-29CA-EBF4-ECF6-108CA7CF16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8308" y="1828800"/>
            <a:ext cx="3347856" cy="2231136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B121E1F-0BC8-45C6-AE4D-631E3CF4F8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198884" y="4169664"/>
            <a:ext cx="3346704" cy="223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93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23FED-E724-F5DB-577B-2C16A2B66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D49CC-60A9-246E-B23F-71C80D0FB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9287671" cy="1052596"/>
          </a:xfrm>
        </p:spPr>
        <p:txBody>
          <a:bodyPr wrap="none" lIns="0" tIns="0" rIns="0" bIns="0" anchor="t" anchorCtr="0">
            <a:spAutoFit/>
          </a:bodyPr>
          <a:lstStyle/>
          <a:p>
            <a:r>
              <a:rPr lang="en-CA" noProof="0" dirty="0"/>
              <a:t>Red River Métis National Heritage Centre</a:t>
            </a:r>
            <a:br>
              <a:rPr lang="en-CA" noProof="0" dirty="0"/>
            </a:br>
            <a:r>
              <a:rPr lang="en-CA" sz="3200" i="1" noProof="0" dirty="0"/>
              <a:t>La Plas </a:t>
            </a:r>
            <a:r>
              <a:rPr lang="en-CA" sz="3200" i="1" noProof="0" dirty="0" err="1"/>
              <a:t>Taanshi</a:t>
            </a:r>
            <a:r>
              <a:rPr lang="en-CA" sz="3200" i="1" noProof="0" dirty="0"/>
              <a:t> </a:t>
            </a:r>
            <a:r>
              <a:rPr lang="en-CA" sz="3200" i="1" noProof="0" dirty="0" err="1"/>
              <a:t>kaa-Ishipamachihoyaahk</a:t>
            </a:r>
            <a:endParaRPr lang="en-CA" sz="3200" i="1" noProof="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982240-ECC6-81E7-D3FD-9EED13E729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1" y="1825625"/>
            <a:ext cx="6857999" cy="4572000"/>
          </a:xfrm>
        </p:spPr>
      </p:pic>
    </p:spTree>
    <p:extLst>
      <p:ext uri="{BB962C8B-B14F-4D97-AF65-F5344CB8AC3E}">
        <p14:creationId xmlns:p14="http://schemas.microsoft.com/office/powerpoint/2010/main" val="2864541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A6D30-40F2-3F68-9C0A-5493DEE88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6D3D8-1BBD-7A97-B079-E158F54ED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9287671" cy="1052596"/>
          </a:xfrm>
        </p:spPr>
        <p:txBody>
          <a:bodyPr wrap="none" lIns="0" tIns="0" rIns="0" bIns="0" anchor="t" anchorCtr="0">
            <a:spAutoFit/>
          </a:bodyPr>
          <a:lstStyle/>
          <a:p>
            <a:r>
              <a:rPr lang="en-CA" dirty="0"/>
              <a:t>Red River Métis National Heritage Centre</a:t>
            </a:r>
            <a:br>
              <a:rPr lang="en-CA" dirty="0"/>
            </a:br>
            <a:r>
              <a:rPr lang="en-CA" sz="3200" i="1" dirty="0"/>
              <a:t>La Plas </a:t>
            </a:r>
            <a:r>
              <a:rPr lang="en-CA" sz="3200" i="1" dirty="0" err="1"/>
              <a:t>Taanshi</a:t>
            </a:r>
            <a:r>
              <a:rPr lang="en-CA" sz="3200" i="1" dirty="0"/>
              <a:t> </a:t>
            </a:r>
            <a:r>
              <a:rPr lang="en-CA" sz="3200" i="1" dirty="0" err="1"/>
              <a:t>kaa-Ishipamachihoyaahk</a:t>
            </a:r>
            <a:endParaRPr lang="en-CA" noProof="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B551A0D-4352-9DF9-8E31-43ECFB080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800" y="1825625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1068703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9F9AA-90F6-351A-16A9-4C0EA652E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142FF-B5CC-B193-FB0F-30171BD46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9287671" cy="1052596"/>
          </a:xfrm>
        </p:spPr>
        <p:txBody>
          <a:bodyPr wrap="none" lIns="0" tIns="0" rIns="0" bIns="0" anchor="t" anchorCtr="0">
            <a:spAutoFit/>
          </a:bodyPr>
          <a:lstStyle/>
          <a:p>
            <a:r>
              <a:rPr lang="en-CA" dirty="0"/>
              <a:t>Red River Métis National Heritage Centre</a:t>
            </a:r>
            <a:br>
              <a:rPr lang="en-CA" dirty="0"/>
            </a:br>
            <a:r>
              <a:rPr lang="en-CA" sz="3200" i="1" dirty="0"/>
              <a:t>La Plas </a:t>
            </a:r>
            <a:r>
              <a:rPr lang="en-CA" sz="3200" i="1" dirty="0" err="1"/>
              <a:t>Taanshi</a:t>
            </a:r>
            <a:r>
              <a:rPr lang="en-CA" sz="3200" i="1" dirty="0"/>
              <a:t> </a:t>
            </a:r>
            <a:r>
              <a:rPr lang="en-CA" sz="3200" i="1" dirty="0" err="1"/>
              <a:t>kaa-Ishipamachihoyaahk</a:t>
            </a:r>
            <a:endParaRPr lang="en-CA" noProof="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1D69C9-7EB8-110C-B5D9-F330A34EDE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1825625"/>
            <a:ext cx="3346704" cy="2231136"/>
          </a:xfr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EAEC21C6-B969-F02D-E164-8D74EF4E9DA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4166489"/>
            <a:ext cx="3346704" cy="2231136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1DB3BCB-268C-FC22-F5BB-63554D8D4A6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7591" y="1825625"/>
            <a:ext cx="3346209" cy="2231136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579FBD08-D982-145A-309B-6B2B18F4BF9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7096" y="4166489"/>
            <a:ext cx="3346704" cy="223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18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8E70B-302B-50B4-FB08-454F00B8D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EBD41-B32C-0CEB-6001-A5CF9553C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6555128" cy="1052596"/>
          </a:xfrm>
        </p:spPr>
        <p:txBody>
          <a:bodyPr wrap="none" lIns="0" tIns="0" rIns="0" bIns="0" anchor="t" anchorCtr="0">
            <a:spAutoFit/>
          </a:bodyPr>
          <a:lstStyle/>
          <a:p>
            <a:r>
              <a:rPr lang="en-CA" noProof="0" dirty="0"/>
              <a:t>Red River Métis Tree Nursery</a:t>
            </a:r>
            <a:br>
              <a:rPr lang="en-CA" noProof="0" dirty="0"/>
            </a:br>
            <a:r>
              <a:rPr lang="en-CA" sz="3200" noProof="0" dirty="0"/>
              <a:t>RM of St. Andrews, MB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DB4384-A4DD-FAA8-F26B-38C3239A3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1825625"/>
            <a:ext cx="6858000" cy="4572000"/>
          </a:xfrm>
        </p:spPr>
      </p:pic>
    </p:spTree>
    <p:extLst>
      <p:ext uri="{BB962C8B-B14F-4D97-AF65-F5344CB8AC3E}">
        <p14:creationId xmlns:p14="http://schemas.microsoft.com/office/powerpoint/2010/main" val="35739895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723011d3-ce1d-43e8-96d8-d64d12011159" xsi:nil="true"/>
    <TaxCatchAll xmlns="3a7198e0-f462-423b-97cc-9f0a4e00fbc1" xsi:nil="true"/>
    <lcf76f155ced4ddcb4097134ff3c332f xmlns="723011d3-ce1d-43e8-96d8-d64d12011159">
      <Terms xmlns="http://schemas.microsoft.com/office/infopath/2007/PartnerControls"/>
    </lcf76f155ced4ddcb4097134ff3c332f>
    <_ip_UnifiedCompliancePolicyUIAction xmlns="http://schemas.microsoft.com/sharepoint/v3" xsi:nil="true"/>
    <image xmlns="723011d3-ce1d-43e8-96d8-d64d12011159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5BB51FCEAAA94AA4C4FDB4C128D8E5" ma:contentTypeVersion="22" ma:contentTypeDescription="Create a new document." ma:contentTypeScope="" ma:versionID="fd503f36eff88704c5f4df0724a6f2e8">
  <xsd:schema xmlns:xsd="http://www.w3.org/2001/XMLSchema" xmlns:xs="http://www.w3.org/2001/XMLSchema" xmlns:p="http://schemas.microsoft.com/office/2006/metadata/properties" xmlns:ns1="http://schemas.microsoft.com/sharepoint/v3" xmlns:ns2="723011d3-ce1d-43e8-96d8-d64d12011159" xmlns:ns3="3a7198e0-f462-423b-97cc-9f0a4e00fbc1" targetNamespace="http://schemas.microsoft.com/office/2006/metadata/properties" ma:root="true" ma:fieldsID="9501abda3d11c9bc593a8911acbe8c96" ns1:_="" ns2:_="" ns3:_="">
    <xsd:import namespace="http://schemas.microsoft.com/sharepoint/v3"/>
    <xsd:import namespace="723011d3-ce1d-43e8-96d8-d64d12011159"/>
    <xsd:import namespace="3a7198e0-f462-423b-97cc-9f0a4e00fb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image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3011d3-ce1d-43e8-96d8-d64d120111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a068fe6-f01a-45db-9dc6-c7f0851eaa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image" ma:index="26" nillable="true" ma:displayName="image" ma:format="Thumbnail" ma:internalName="image">
      <xsd:simpleType>
        <xsd:restriction base="dms:Unknown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198e0-f462-423b-97cc-9f0a4e00fbc1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bcb3e8d-40b1-42a1-8861-5c33baee33f2}" ma:internalName="TaxCatchAll" ma:showField="CatchAllData" ma:web="3a7198e0-f462-423b-97cc-9f0a4e00fb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A01681C-1C5F-4071-B599-053457B08D0A}">
  <ds:schemaRefs>
    <ds:schemaRef ds:uri="http://schemas.microsoft.com/office/2006/documentManagement/types"/>
    <ds:schemaRef ds:uri="3a7198e0-f462-423b-97cc-9f0a4e00fbc1"/>
    <ds:schemaRef ds:uri="http://www.w3.org/XML/1998/namespace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723011d3-ce1d-43e8-96d8-d64d12011159"/>
    <ds:schemaRef ds:uri="http://schemas.microsoft.com/sharepoint/v3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C2C17DE-2E8B-4138-9303-8981B682B13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64C9B4-6562-4992-BAE2-D5BBDB228F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23011d3-ce1d-43e8-96d8-d64d12011159"/>
    <ds:schemaRef ds:uri="3a7198e0-f462-423b-97cc-9f0a4e00fb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1910</TotalTime>
  <Words>235</Words>
  <Application>Microsoft Office PowerPoint</Application>
  <PresentationFormat>Widescreen</PresentationFormat>
  <Paragraphs>48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Aptos</vt:lpstr>
      <vt:lpstr>Arial</vt:lpstr>
      <vt:lpstr>Calibri</vt:lpstr>
      <vt:lpstr>Calibri Light</vt:lpstr>
      <vt:lpstr>Office Theme</vt:lpstr>
      <vt:lpstr>PowerPoint Presentation</vt:lpstr>
      <vt:lpstr>Métis N4 Construction Inc Capital Project Development</vt:lpstr>
      <vt:lpstr>Métis N4 Construction Inc Capital Project Development</vt:lpstr>
      <vt:lpstr>Eveline Housing Development 355 Eveline, Selkirk, MB</vt:lpstr>
      <vt:lpstr>Eveline Housing Development 355 Eveline, Selkirk, MB</vt:lpstr>
      <vt:lpstr>Red River Métis National Heritage Centre La Plas Taanshi kaa-Ishipamachihoyaahk</vt:lpstr>
      <vt:lpstr>Red River Métis National Heritage Centre La Plas Taanshi kaa-Ishipamachihoyaahk</vt:lpstr>
      <vt:lpstr>Red River Métis National Heritage Centre La Plas Taanshi kaa-Ishipamachihoyaahk</vt:lpstr>
      <vt:lpstr>Red River Métis Tree Nursery RM of St. Andrews, MB</vt:lpstr>
      <vt:lpstr>Red River Métis Tree Nursery RM of St. Andrews, MB</vt:lpstr>
      <vt:lpstr>Red River Métis Tree Nursery RM of St. Andrews, MB</vt:lpstr>
      <vt:lpstr>Little Fox Child Care Centre 200 Main St, Winnipeg, MB</vt:lpstr>
      <vt:lpstr>Little Fox Child Care Centre 200 Main St, Winnipeg, MB</vt:lpstr>
      <vt:lpstr>Louis Riel College 200 Main St, Winnipeg, MB</vt:lpstr>
      <vt:lpstr>Food Security Greenhouses</vt:lpstr>
      <vt:lpstr>Food Security Greenhouses</vt:lpstr>
      <vt:lpstr>Food Security Greenhouses</vt:lpstr>
      <vt:lpstr>Métis Equitable Participation Program Métis-Owned Businesses Engagement</vt:lpstr>
      <vt:lpstr>Métis Equitable Participation Program Métis Citizen Labour Hours</vt:lpstr>
      <vt:lpstr>MAARSII!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Meixner</dc:creator>
  <cp:lastModifiedBy>Dan Dufault</cp:lastModifiedBy>
  <cp:revision>40</cp:revision>
  <dcterms:created xsi:type="dcterms:W3CDTF">2021-08-05T18:31:33Z</dcterms:created>
  <dcterms:modified xsi:type="dcterms:W3CDTF">2025-10-14T21:55:57Z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0x010100A45BB51FCEAAA94AA4C4FDB4C128D8E5</vt:lpwstr>
  </property>
  <property fmtid="{D5CDD505-2E9C-101B-9397-08002B2CF9AE}" pid="3" name="Order">
    <vt:r8>11745300</vt:r8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MediaServiceImageTags">
    <vt:lpwstr/>
  </property>
</Properties>
</file>