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75" r:id="rId7"/>
    <p:sldId id="282" r:id="rId8"/>
    <p:sldId id="262" r:id="rId9"/>
    <p:sldId id="259" r:id="rId10"/>
    <p:sldId id="260" r:id="rId11"/>
    <p:sldId id="272" r:id="rId12"/>
    <p:sldId id="274" r:id="rId13"/>
    <p:sldId id="258" r:id="rId14"/>
    <p:sldId id="276" r:id="rId15"/>
    <p:sldId id="269" r:id="rId16"/>
    <p:sldId id="270" r:id="rId17"/>
    <p:sldId id="285" r:id="rId18"/>
    <p:sldId id="263" r:id="rId19"/>
    <p:sldId id="273" r:id="rId20"/>
    <p:sldId id="264" r:id="rId21"/>
    <p:sldId id="268" r:id="rId22"/>
    <p:sldId id="284" r:id="rId23"/>
    <p:sldId id="28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D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9A2163-EE7D-1CA2-7406-AACD2BCAAF90}" v="2" dt="2021-11-03T01:55:37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60473-AFCE-430B-B743-4E2E18B713E4}" type="datetimeFigureOut">
              <a:rPr lang="en-CA" smtClean="0"/>
              <a:t>2025-10-14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E6249-CCDB-4488-B67D-8B61BB38AC2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5421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E6249-CCDB-4488-B67D-8B61BB38AC27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9262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E6249-CCDB-4488-B67D-8B61BB38AC27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001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674B2E0-FB64-C555-0862-EA27A130F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799" y="685800"/>
            <a:ext cx="5053519" cy="22863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90BE74-37C0-698B-DF22-373D8AD59420}"/>
              </a:ext>
            </a:extLst>
          </p:cNvPr>
          <p:cNvSpPr txBox="1">
            <a:spLocks/>
          </p:cNvSpPr>
          <p:nvPr/>
        </p:nvSpPr>
        <p:spPr>
          <a:xfrm>
            <a:off x="685800" y="3200400"/>
            <a:ext cx="6555128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4400" dirty="0"/>
              <a:t>Métis N4 Construction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FC2E3-B6AE-A78E-A6E4-54CC6D558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69E2A-52F9-5C07-9EE5-D0EC8DFC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555128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dirty="0"/>
              <a:t>Red River Métis Tree Nursery</a:t>
            </a:r>
            <a:br>
              <a:rPr lang="en-CA" dirty="0"/>
            </a:br>
            <a:r>
              <a:rPr lang="en-CA" sz="3200" dirty="0"/>
              <a:t>RM of St. Andrews, MB</a:t>
            </a:r>
            <a:endParaRPr lang="en-CA" noProof="0" dirty="0"/>
          </a:p>
        </p:txBody>
      </p:sp>
      <p:pic>
        <p:nvPicPr>
          <p:cNvPr id="5" name="Content Placeholder 4" descr="A large white building with a green roof&#10;&#10;AI-generated content may be incorrect.">
            <a:extLst>
              <a:ext uri="{FF2B5EF4-FFF2-40B4-BE49-F238E27FC236}">
                <a16:creationId xmlns:a16="http://schemas.microsoft.com/office/drawing/2014/main" id="{1FFD1695-6D17-47A3-3816-4C0917BD0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1825625"/>
            <a:ext cx="6857341" cy="4572000"/>
          </a:xfrm>
        </p:spPr>
      </p:pic>
    </p:spTree>
    <p:extLst>
      <p:ext uri="{BB962C8B-B14F-4D97-AF65-F5344CB8AC3E}">
        <p14:creationId xmlns:p14="http://schemas.microsoft.com/office/powerpoint/2010/main" val="1173540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0F9B8-A85D-57BB-A765-01B60DDDE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57191C-D7BA-7527-2457-F6D8A3D9F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6758" y="4166596"/>
            <a:ext cx="3346382" cy="223113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42971B-C101-236C-2FD8-B7F2128F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555128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dirty="0"/>
              <a:t>Red River Métis Tree Nursery</a:t>
            </a:r>
            <a:br>
              <a:rPr lang="en-CA" dirty="0"/>
            </a:br>
            <a:r>
              <a:rPr lang="en-CA" sz="3200" dirty="0"/>
              <a:t>RM of St. Andrews, MB</a:t>
            </a:r>
            <a:endParaRPr lang="en-CA" noProof="0" dirty="0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5CC9A7D3-DABE-C9E4-698D-CC5EA260073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5732"/>
            <a:ext cx="3346382" cy="2230921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5D6CECE-A7EE-ACA7-37A7-8B7D7F7F31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6758" y="1825732"/>
            <a:ext cx="3346382" cy="2230921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3A34622-06A1-0AA3-301A-56B8B67AD81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4166596"/>
            <a:ext cx="3346382" cy="22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39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ADB22-788D-8355-120C-02B879A44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5FCB5-B3C2-14B2-090F-ED807AB4B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101094" cy="1098762"/>
          </a:xfrm>
        </p:spPr>
        <p:txBody>
          <a:bodyPr wrap="none" lIns="0" tIns="0" rIns="0" anchor="t" anchorCtr="0">
            <a:spAutoFit/>
          </a:bodyPr>
          <a:lstStyle/>
          <a:p>
            <a:r>
              <a:rPr lang="en-CA" dirty="0"/>
              <a:t>Little Fox Child Care Centre</a:t>
            </a:r>
            <a:br>
              <a:rPr lang="en-CA" dirty="0"/>
            </a:br>
            <a:r>
              <a:rPr lang="en-CA" sz="3200" dirty="0"/>
              <a:t>200 Main St, Winnipeg, MB</a:t>
            </a:r>
            <a:endParaRPr lang="en-CA" sz="3200" noProof="0" dirty="0"/>
          </a:p>
        </p:txBody>
      </p:sp>
      <p:pic>
        <p:nvPicPr>
          <p:cNvPr id="5" name="Content Placeholder 4" descr="A room with a black counter and a black countertop&#10;&#10;AI-generated content may be incorrect.">
            <a:extLst>
              <a:ext uri="{FF2B5EF4-FFF2-40B4-BE49-F238E27FC236}">
                <a16:creationId xmlns:a16="http://schemas.microsoft.com/office/drawing/2014/main" id="{96C13DB6-DF3E-F63E-F710-18C48F80C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1825625"/>
            <a:ext cx="6858000" cy="4572000"/>
          </a:xfrm>
        </p:spPr>
      </p:pic>
    </p:spTree>
    <p:extLst>
      <p:ext uri="{BB962C8B-B14F-4D97-AF65-F5344CB8AC3E}">
        <p14:creationId xmlns:p14="http://schemas.microsoft.com/office/powerpoint/2010/main" val="2066489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DA03B-2D16-B1C1-3706-009AA6387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82238-FBA2-A9E1-D971-A0AF9DFD9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101094" cy="1098762"/>
          </a:xfrm>
        </p:spPr>
        <p:txBody>
          <a:bodyPr wrap="none" lIns="0" tIns="0" rIns="0" anchor="t" anchorCtr="0">
            <a:spAutoFit/>
          </a:bodyPr>
          <a:lstStyle/>
          <a:p>
            <a:r>
              <a:rPr lang="en-CA" dirty="0"/>
              <a:t>Little Fox Child Care Centre</a:t>
            </a:r>
            <a:br>
              <a:rPr lang="en-CA" dirty="0"/>
            </a:br>
            <a:r>
              <a:rPr lang="en-CA" sz="3200" dirty="0"/>
              <a:t>200 Main St, Winnipeg, MB</a:t>
            </a:r>
            <a:endParaRPr lang="en-CA" sz="3200" noProof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42D82D-A5D2-6537-2E63-7121B2C99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5625"/>
            <a:ext cx="3263959" cy="2176272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B541E1B-D469-0675-DC12-78CE558E56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4221364"/>
            <a:ext cx="3263959" cy="2176249"/>
          </a:xfrm>
          <a:prstGeom prst="rect">
            <a:avLst/>
          </a:prstGeom>
        </p:spPr>
      </p:pic>
      <p:pic>
        <p:nvPicPr>
          <p:cNvPr id="7" name="Content Placeholder 4" descr="A hallway with a long hallway&#10;&#10;AI-generated content may be incorrect.">
            <a:extLst>
              <a:ext uri="{FF2B5EF4-FFF2-40B4-BE49-F238E27FC236}">
                <a16:creationId xmlns:a16="http://schemas.microsoft.com/office/drawing/2014/main" id="{CF0CE2DF-908E-0AC0-48F2-B0E81BC7133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555" y="1825625"/>
            <a:ext cx="3263959" cy="21762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147112B7-3C2C-F7DD-AA67-9B1C188D708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8554" y="4221358"/>
            <a:ext cx="3263959" cy="217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2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3991B-F6B5-8D77-21CD-D07DD4585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EEB1C-3A00-8CB4-B9B9-70354D1C4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4514890" cy="1098762"/>
          </a:xfrm>
        </p:spPr>
        <p:txBody>
          <a:bodyPr wrap="none" lIns="0" tIns="0" rIns="0" anchor="t" anchorCtr="0">
            <a:spAutoFit/>
          </a:bodyPr>
          <a:lstStyle/>
          <a:p>
            <a:r>
              <a:rPr lang="en-CA" dirty="0"/>
              <a:t>Louis Riel College</a:t>
            </a:r>
            <a:br>
              <a:rPr lang="en-CA" dirty="0"/>
            </a:br>
            <a:r>
              <a:rPr lang="en-CA" sz="3200" dirty="0"/>
              <a:t>200 Main St, Winnipeg, MB</a:t>
            </a:r>
            <a:endParaRPr lang="en-CA" sz="3200" noProof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E82018-E2D7-8DDD-A689-5F03A79B17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5625"/>
            <a:ext cx="3263959" cy="2176272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AEC2BEB-85C5-AFEE-C313-87AD50D42C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4221366"/>
            <a:ext cx="3263959" cy="2176244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62C6F589-50B7-D69C-66DE-D4138CBB8A6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8555" y="1825639"/>
            <a:ext cx="3263959" cy="2176244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62CB118-47D3-F5A8-950F-D673FEC4C88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8554" y="4221503"/>
            <a:ext cx="3263959" cy="217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06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68784-2DF0-5531-76E2-963A2E170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94433-6B8D-66F5-E674-C374983B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7097110" cy="860371"/>
          </a:xfrm>
        </p:spPr>
        <p:txBody>
          <a:bodyPr wrap="none" lIns="0" tIns="0" rIns="0" bIns="0" anchor="t" anchorCtr="0">
            <a:noAutofit/>
          </a:bodyPr>
          <a:lstStyle/>
          <a:p>
            <a:r>
              <a:rPr lang="en-CA" noProof="0" dirty="0"/>
              <a:t>Food Security Greenhouses</a:t>
            </a:r>
          </a:p>
        </p:txBody>
      </p:sp>
      <p:pic>
        <p:nvPicPr>
          <p:cNvPr id="5" name="Content Placeholder 4" descr="A group of greenhouses in a field&#10;&#10;AI-generated content may be incorrect.">
            <a:extLst>
              <a:ext uri="{FF2B5EF4-FFF2-40B4-BE49-F238E27FC236}">
                <a16:creationId xmlns:a16="http://schemas.microsoft.com/office/drawing/2014/main" id="{C822C0B9-C6D3-4F8A-EF25-3E709278B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825625"/>
            <a:ext cx="6858000" cy="4572000"/>
          </a:xfrm>
        </p:spPr>
      </p:pic>
    </p:spTree>
    <p:extLst>
      <p:ext uri="{BB962C8B-B14F-4D97-AF65-F5344CB8AC3E}">
        <p14:creationId xmlns:p14="http://schemas.microsoft.com/office/powerpoint/2010/main" val="4161106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DF75-6E31-EF43-67E6-714A1172F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9BC77-D7EF-AB11-164B-2102689D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7097110" cy="860371"/>
          </a:xfrm>
        </p:spPr>
        <p:txBody>
          <a:bodyPr wrap="none" lIns="0" tIns="0" rIns="0" bIns="0" anchor="t" anchorCtr="0">
            <a:noAutofit/>
          </a:bodyPr>
          <a:lstStyle/>
          <a:p>
            <a:r>
              <a:rPr lang="en-CA" noProof="0" dirty="0"/>
              <a:t>Food Security Greenhouses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CAD71B-8E28-0EA7-AA4E-13CF15729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5800" y="1825625"/>
            <a:ext cx="3429000" cy="4572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172A2F-E3CE-0235-D821-C7D074736CAC}"/>
              </a:ext>
            </a:extLst>
          </p:cNvPr>
          <p:cNvSpPr txBox="1"/>
          <p:nvPr/>
        </p:nvSpPr>
        <p:spPr>
          <a:xfrm>
            <a:off x="5257800" y="1825625"/>
            <a:ext cx="2286000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800" b="1" u="sng" dirty="0"/>
              <a:t>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 err="1"/>
              <a:t>Metigoshe</a:t>
            </a:r>
            <a:endParaRPr lang="en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St. Laurent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The 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Thompson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Winnipeg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Winnipegosis</a:t>
            </a:r>
          </a:p>
        </p:txBody>
      </p:sp>
    </p:spTree>
    <p:extLst>
      <p:ext uri="{BB962C8B-B14F-4D97-AF65-F5344CB8AC3E}">
        <p14:creationId xmlns:p14="http://schemas.microsoft.com/office/powerpoint/2010/main" val="3607851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596A4-2DAF-A50B-BB74-5517A5F3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B306E-75C2-3C96-B158-B78082F81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7097110" cy="860371"/>
          </a:xfrm>
        </p:spPr>
        <p:txBody>
          <a:bodyPr wrap="none" lIns="0" tIns="0" rIns="0" bIns="0" anchor="t" anchorCtr="0">
            <a:noAutofit/>
          </a:bodyPr>
          <a:lstStyle/>
          <a:p>
            <a:r>
              <a:rPr lang="en-CA" dirty="0"/>
              <a:t>Food Security Greenhouses</a:t>
            </a:r>
            <a:endParaRPr lang="en-CA" noProof="0" dirty="0"/>
          </a:p>
        </p:txBody>
      </p:sp>
      <p:pic>
        <p:nvPicPr>
          <p:cNvPr id="5" name="Content Placeholder 4" descr="A group of men posing for a photo&#10;&#10;AI-generated content may be incorrect.">
            <a:extLst>
              <a:ext uri="{FF2B5EF4-FFF2-40B4-BE49-F238E27FC236}">
                <a16:creationId xmlns:a16="http://schemas.microsoft.com/office/drawing/2014/main" id="{82C32A39-DE4E-F171-05A4-E0D5F31B28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1825624"/>
            <a:ext cx="6857674" cy="4572000"/>
          </a:xfrm>
        </p:spPr>
      </p:pic>
    </p:spTree>
    <p:extLst>
      <p:ext uri="{BB962C8B-B14F-4D97-AF65-F5344CB8AC3E}">
        <p14:creationId xmlns:p14="http://schemas.microsoft.com/office/powerpoint/2010/main" val="228703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AB971-C972-5AFD-811F-ECED9351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F339-49C9-B736-7A09-AB2F066F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8571770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noProof="0" dirty="0"/>
              <a:t>Métis Equitable Participation Program</a:t>
            </a:r>
            <a:br>
              <a:rPr lang="en-CA" noProof="0" dirty="0"/>
            </a:br>
            <a:r>
              <a:rPr lang="en-CA" sz="3200" b="1" u="sng" dirty="0"/>
              <a:t>Métis-Owned</a:t>
            </a:r>
            <a:r>
              <a:rPr lang="en-CA" sz="3200" dirty="0"/>
              <a:t> Businesses Engagement</a:t>
            </a:r>
            <a:endParaRPr lang="en-CA" sz="3200" noProof="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1E678214-9658-0327-167A-AF9530D60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85800" y="1828800"/>
            <a:ext cx="6858000" cy="456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346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D88B6-B893-D7A2-165C-307340871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45BC0-6A2A-55D5-7C77-04C002EF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8571770" cy="1052596"/>
          </a:xfrm>
        </p:spPr>
        <p:txBody>
          <a:bodyPr wrap="square" lIns="0" tIns="0" rIns="0" bIns="0" anchor="t" anchorCtr="0">
            <a:spAutoFit/>
          </a:bodyPr>
          <a:lstStyle/>
          <a:p>
            <a:r>
              <a:rPr lang="en-CA" noProof="0" dirty="0"/>
              <a:t>Métis Equitable Participation Program</a:t>
            </a:r>
            <a:br>
              <a:rPr lang="en-CA" noProof="0" dirty="0"/>
            </a:br>
            <a:r>
              <a:rPr lang="en-CA" sz="3200" b="1" u="sng" noProof="0" dirty="0"/>
              <a:t>Métis Citizen</a:t>
            </a:r>
            <a:r>
              <a:rPr lang="en-CA" sz="3200" noProof="0" dirty="0"/>
              <a:t> Labour Hours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FA30F9-529C-E000-9A3C-0C3043D007E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72" y="1944949"/>
            <a:ext cx="3657600" cy="3657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5AB2EE-224D-E966-D2BD-A16D22FB984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9472" y="1947672"/>
            <a:ext cx="3657600" cy="365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D8376F-4E12-21FB-8FB0-5B2B76CC92CE}"/>
              </a:ext>
            </a:extLst>
          </p:cNvPr>
          <p:cNvSpPr txBox="1"/>
          <p:nvPr/>
        </p:nvSpPr>
        <p:spPr>
          <a:xfrm>
            <a:off x="576072" y="3773749"/>
            <a:ext cx="3657599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800" dirty="0"/>
              <a:t>29% of Project Labour</a:t>
            </a:r>
          </a:p>
          <a:p>
            <a:pPr algn="ctr"/>
            <a:r>
              <a:rPr lang="en-CA" sz="2800" dirty="0"/>
              <a:t>Red River Métis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3F2339-4308-1F1E-6C34-81D0867A47A7}"/>
              </a:ext>
            </a:extLst>
          </p:cNvPr>
          <p:cNvSpPr txBox="1"/>
          <p:nvPr/>
        </p:nvSpPr>
        <p:spPr>
          <a:xfrm>
            <a:off x="4919472" y="3773749"/>
            <a:ext cx="3657599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800" dirty="0"/>
              <a:t>8% of MB Population</a:t>
            </a:r>
          </a:p>
          <a:p>
            <a:pPr algn="ctr"/>
            <a:r>
              <a:rPr lang="en-CA" sz="2800" dirty="0"/>
              <a:t>Red River Métis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D80448-D940-DF1F-D34E-9714B64DBE29}"/>
              </a:ext>
            </a:extLst>
          </p:cNvPr>
          <p:cNvSpPr txBox="1"/>
          <p:nvPr/>
        </p:nvSpPr>
        <p:spPr>
          <a:xfrm>
            <a:off x="4366996" y="3527059"/>
            <a:ext cx="419153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CA" sz="32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11872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555128" cy="1052596"/>
          </a:xfrm>
        </p:spPr>
        <p:txBody>
          <a:bodyPr wrap="square" lIns="0" tIns="0" rIns="0" bIns="0" anchor="t" anchorCtr="0">
            <a:spAutoFit/>
          </a:bodyPr>
          <a:lstStyle/>
          <a:p>
            <a:r>
              <a:rPr lang="en-CA" noProof="0" dirty="0"/>
              <a:t>Métis N4 Construction Inc</a:t>
            </a:r>
            <a:br>
              <a:rPr lang="en-CA" noProof="0" dirty="0"/>
            </a:br>
            <a:r>
              <a:rPr lang="en-CA" sz="3200" noProof="0" dirty="0"/>
              <a:t>Capital Project Development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CF6B7C-ECC3-1939-86A9-58304A011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5625"/>
            <a:ext cx="2962891" cy="4572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DB55B6-78B2-42A6-1AEC-4AC83E841056}"/>
              </a:ext>
            </a:extLst>
          </p:cNvPr>
          <p:cNvSpPr txBox="1"/>
          <p:nvPr/>
        </p:nvSpPr>
        <p:spPr>
          <a:xfrm>
            <a:off x="4572000" y="2954654"/>
            <a:ext cx="2701060" cy="34470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CA" sz="2800" dirty="0"/>
              <a:t>Thompson</a:t>
            </a:r>
          </a:p>
          <a:p>
            <a:r>
              <a:rPr lang="en-CA" sz="2800" dirty="0"/>
              <a:t>The Pas</a:t>
            </a:r>
          </a:p>
          <a:p>
            <a:r>
              <a:rPr lang="en-CA" sz="2800" dirty="0"/>
              <a:t>Winnipegosis</a:t>
            </a:r>
          </a:p>
          <a:p>
            <a:r>
              <a:rPr lang="en-CA" sz="2800" dirty="0"/>
              <a:t>St. Laurent</a:t>
            </a:r>
          </a:p>
          <a:p>
            <a:r>
              <a:rPr lang="en-CA" sz="2800" dirty="0"/>
              <a:t>RM of St. Andrews</a:t>
            </a:r>
          </a:p>
          <a:p>
            <a:r>
              <a:rPr lang="en-CA" sz="2800" dirty="0"/>
              <a:t>Selkirk</a:t>
            </a:r>
          </a:p>
          <a:p>
            <a:r>
              <a:rPr lang="en-CA" sz="2800" dirty="0"/>
              <a:t>Winnipeg</a:t>
            </a:r>
          </a:p>
          <a:p>
            <a:r>
              <a:rPr lang="en-CA" sz="2800" dirty="0" err="1"/>
              <a:t>Metigoshe</a:t>
            </a:r>
            <a:endParaRPr lang="en-CA" sz="28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4778B2-E118-C56A-F61B-118448E8C270}"/>
              </a:ext>
            </a:extLst>
          </p:cNvPr>
          <p:cNvCxnSpPr>
            <a:cxnSpLocks/>
          </p:cNvCxnSpPr>
          <p:nvPr/>
        </p:nvCxnSpPr>
        <p:spPr>
          <a:xfrm flipV="1">
            <a:off x="1714500" y="3202623"/>
            <a:ext cx="2720340" cy="343852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D31AC8C-3A98-D127-6EB7-3F0AC40B0834}"/>
              </a:ext>
            </a:extLst>
          </p:cNvPr>
          <p:cNvCxnSpPr>
            <a:cxnSpLocks/>
          </p:cNvCxnSpPr>
          <p:nvPr/>
        </p:nvCxnSpPr>
        <p:spPr>
          <a:xfrm flipV="1">
            <a:off x="906780" y="3617278"/>
            <a:ext cx="3528060" cy="733742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1C658F-8E0F-69AB-C410-9EE6E9C0B26E}"/>
              </a:ext>
            </a:extLst>
          </p:cNvPr>
          <p:cNvCxnSpPr>
            <a:cxnSpLocks/>
          </p:cNvCxnSpPr>
          <p:nvPr/>
        </p:nvCxnSpPr>
        <p:spPr>
          <a:xfrm flipV="1">
            <a:off x="1203960" y="4023360"/>
            <a:ext cx="3230880" cy="1269365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9390EA-1149-2904-6C26-8021912E8F10}"/>
              </a:ext>
            </a:extLst>
          </p:cNvPr>
          <p:cNvCxnSpPr>
            <a:cxnSpLocks/>
          </p:cNvCxnSpPr>
          <p:nvPr/>
        </p:nvCxnSpPr>
        <p:spPr>
          <a:xfrm flipV="1">
            <a:off x="1762125" y="4450080"/>
            <a:ext cx="2672715" cy="129032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38509FE-124E-6B26-62A2-B42F8AA82572}"/>
              </a:ext>
            </a:extLst>
          </p:cNvPr>
          <p:cNvCxnSpPr>
            <a:cxnSpLocks/>
          </p:cNvCxnSpPr>
          <p:nvPr/>
        </p:nvCxnSpPr>
        <p:spPr>
          <a:xfrm flipV="1">
            <a:off x="2042160" y="4884420"/>
            <a:ext cx="2392680" cy="95250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01EC35F-F124-362B-B12E-DD74727318F2}"/>
              </a:ext>
            </a:extLst>
          </p:cNvPr>
          <p:cNvCxnSpPr>
            <a:cxnSpLocks/>
          </p:cNvCxnSpPr>
          <p:nvPr/>
        </p:nvCxnSpPr>
        <p:spPr>
          <a:xfrm flipV="1">
            <a:off x="2042160" y="5334000"/>
            <a:ext cx="2392680" cy="54610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F09AFBC-EAEC-3DAF-5279-0539B85E32B3}"/>
              </a:ext>
            </a:extLst>
          </p:cNvPr>
          <p:cNvCxnSpPr>
            <a:cxnSpLocks/>
          </p:cNvCxnSpPr>
          <p:nvPr/>
        </p:nvCxnSpPr>
        <p:spPr>
          <a:xfrm flipV="1">
            <a:off x="1958975" y="5707380"/>
            <a:ext cx="2475865" cy="28067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6404662-5E3C-9A0C-857F-9C6D0339CD67}"/>
              </a:ext>
            </a:extLst>
          </p:cNvPr>
          <p:cNvCxnSpPr>
            <a:cxnSpLocks/>
          </p:cNvCxnSpPr>
          <p:nvPr/>
        </p:nvCxnSpPr>
        <p:spPr>
          <a:xfrm flipV="1">
            <a:off x="1097280" y="6172200"/>
            <a:ext cx="3337560" cy="16510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E404B51-2407-4D14-B09F-74EA8BB6256D}"/>
              </a:ext>
            </a:extLst>
          </p:cNvPr>
          <p:cNvSpPr txBox="1"/>
          <p:nvPr/>
        </p:nvSpPr>
        <p:spPr>
          <a:xfrm>
            <a:off x="4572000" y="2286000"/>
            <a:ext cx="470212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CA" sz="2800" u="sng" dirty="0"/>
              <a:t>Projects (Completed/Underway)</a:t>
            </a:r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EF3BD-DB68-7EEC-9C73-BDED2B73B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6F68-E4C5-0881-F121-C6156AE56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651" y="3015672"/>
            <a:ext cx="2885342" cy="830997"/>
          </a:xfrm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en-CA" sz="6000" noProof="0" dirty="0" err="1"/>
              <a:t>MAARSII</a:t>
            </a:r>
            <a:r>
              <a:rPr lang="en-CA" sz="6000" noProof="0" dirty="0"/>
              <a:t>!</a:t>
            </a:r>
          </a:p>
        </p:txBody>
      </p:sp>
      <p:pic>
        <p:nvPicPr>
          <p:cNvPr id="4" name="Picture 3" descr="A group of men posing for a photo&#10;&#10;AI-generated content may be incorrect.">
            <a:extLst>
              <a:ext uri="{FF2B5EF4-FFF2-40B4-BE49-F238E27FC236}">
                <a16:creationId xmlns:a16="http://schemas.microsoft.com/office/drawing/2014/main" id="{BA678138-D4F5-16EE-1E78-3C8FFE9B50D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685800"/>
            <a:ext cx="2057304" cy="1371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5C7745-F20B-3E69-7C78-E0078E2885F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5025203"/>
            <a:ext cx="2057304" cy="13715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E1984A-25F1-850B-D3ED-1C908C8AEB2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9259"/>
            <a:ext cx="2057304" cy="13712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6F83D0-DFEC-2DF6-0657-43B140A4B35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9959" y="2728431"/>
            <a:ext cx="13716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EB42E4-1A5D-2710-6BA9-60C60E4A5D3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0947" y="4339329"/>
            <a:ext cx="2057304" cy="13715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0087B4-ACB2-FB56-DB4F-FD1F4A72B28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4573" y="5025203"/>
            <a:ext cx="2056986" cy="13713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2A1DAB-D0A1-368D-EA9C-1714682B02F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0947" y="860377"/>
            <a:ext cx="2056754" cy="13713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9EEAE8-3017-BE76-F9A3-FD966B24A5B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5822" y="707784"/>
            <a:ext cx="1371600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E33829-2114-19C8-F35C-C46D0CA4CEF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5822" y="3128887"/>
            <a:ext cx="1371600" cy="1828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AA9B89-175D-2964-45B0-42D95C62327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8652" y="2626901"/>
            <a:ext cx="1371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98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BBCA2-AB94-18E2-5327-CFF06E799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78FA-AE29-4753-A917-245EA8A55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555128" cy="1052596"/>
          </a:xfrm>
        </p:spPr>
        <p:txBody>
          <a:bodyPr wrap="square" lIns="0" tIns="0" rIns="0" bIns="0" anchor="t" anchorCtr="0">
            <a:spAutoFit/>
          </a:bodyPr>
          <a:lstStyle/>
          <a:p>
            <a:r>
              <a:rPr lang="en-CA" noProof="0" dirty="0"/>
              <a:t>Métis N4 Construction Inc</a:t>
            </a:r>
            <a:br>
              <a:rPr lang="en-CA" noProof="0" dirty="0"/>
            </a:br>
            <a:r>
              <a:rPr lang="en-CA" sz="3200" noProof="0" dirty="0"/>
              <a:t>Capital Project Development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8BADF8-C770-1200-0554-17936CDF7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5625"/>
            <a:ext cx="2962891" cy="4572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CF01EE-256F-D247-8253-C55F5EE0287F}"/>
              </a:ext>
            </a:extLst>
          </p:cNvPr>
          <p:cNvSpPr txBox="1"/>
          <p:nvPr/>
        </p:nvSpPr>
        <p:spPr>
          <a:xfrm>
            <a:off x="4572000" y="4674076"/>
            <a:ext cx="1729769" cy="17235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CA" sz="2800" dirty="0"/>
              <a:t>Swan River</a:t>
            </a:r>
          </a:p>
          <a:p>
            <a:r>
              <a:rPr lang="en-CA" sz="2800" dirty="0" err="1"/>
              <a:t>Camperville</a:t>
            </a:r>
            <a:endParaRPr lang="en-CA" sz="2800" dirty="0"/>
          </a:p>
          <a:p>
            <a:r>
              <a:rPr lang="en-CA" sz="2800" dirty="0"/>
              <a:t>Dauphin</a:t>
            </a:r>
          </a:p>
          <a:p>
            <a:r>
              <a:rPr lang="en-CA" sz="2800" dirty="0"/>
              <a:t>Brandon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7B5C5C1-BD37-80C9-6503-2C2031092AC8}"/>
              </a:ext>
            </a:extLst>
          </p:cNvPr>
          <p:cNvCxnSpPr>
            <a:cxnSpLocks/>
          </p:cNvCxnSpPr>
          <p:nvPr/>
        </p:nvCxnSpPr>
        <p:spPr>
          <a:xfrm flipV="1">
            <a:off x="876300" y="4884420"/>
            <a:ext cx="3558540" cy="19716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F38A410-7537-397F-75E1-9C048CACBBFB}"/>
              </a:ext>
            </a:extLst>
          </p:cNvPr>
          <p:cNvCxnSpPr>
            <a:cxnSpLocks/>
          </p:cNvCxnSpPr>
          <p:nvPr/>
        </p:nvCxnSpPr>
        <p:spPr>
          <a:xfrm>
            <a:off x="1138238" y="5219700"/>
            <a:ext cx="3296602" cy="11430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7B8EE30-7B26-4707-4035-7F28A9B666E7}"/>
              </a:ext>
            </a:extLst>
          </p:cNvPr>
          <p:cNvCxnSpPr>
            <a:cxnSpLocks/>
          </p:cNvCxnSpPr>
          <p:nvPr/>
        </p:nvCxnSpPr>
        <p:spPr>
          <a:xfrm>
            <a:off x="1183481" y="5519738"/>
            <a:ext cx="3251359" cy="187642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2172200-C42D-C137-FEDC-BF95CD29B6AC}"/>
              </a:ext>
            </a:extLst>
          </p:cNvPr>
          <p:cNvCxnSpPr>
            <a:cxnSpLocks/>
          </p:cNvCxnSpPr>
          <p:nvPr/>
        </p:nvCxnSpPr>
        <p:spPr>
          <a:xfrm>
            <a:off x="1203960" y="6051550"/>
            <a:ext cx="3230880" cy="12065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865A30F-9BA3-A2AB-4DD6-BF4DE2CED6B7}"/>
              </a:ext>
            </a:extLst>
          </p:cNvPr>
          <p:cNvSpPr txBox="1"/>
          <p:nvPr/>
        </p:nvSpPr>
        <p:spPr>
          <a:xfrm>
            <a:off x="4572000" y="2286000"/>
            <a:ext cx="2956835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CA" sz="2800" u="sng" dirty="0"/>
              <a:t>Projects (Upcoming)</a:t>
            </a:r>
          </a:p>
        </p:txBody>
      </p:sp>
    </p:spTree>
    <p:extLst>
      <p:ext uri="{BB962C8B-B14F-4D97-AF65-F5344CB8AC3E}">
        <p14:creationId xmlns:p14="http://schemas.microsoft.com/office/powerpoint/2010/main" val="4125327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CE4A6-2828-4A60-1C5E-BF68CCEB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49E74-232B-8FB8-EE9C-8CD8608C9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755439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noProof="0" dirty="0"/>
              <a:t>Eveline Housing Development</a:t>
            </a:r>
            <a:br>
              <a:rPr lang="en-CA" noProof="0" dirty="0"/>
            </a:br>
            <a:r>
              <a:rPr lang="en-CA" sz="3200" noProof="0" dirty="0"/>
              <a:t>355 Eveline, Selkirk, MB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B283BF-3F0C-E663-A5C4-E7B4349D6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8800"/>
            <a:ext cx="6860363" cy="4572000"/>
          </a:xfrm>
        </p:spPr>
      </p:pic>
    </p:spTree>
    <p:extLst>
      <p:ext uri="{BB962C8B-B14F-4D97-AF65-F5344CB8AC3E}">
        <p14:creationId xmlns:p14="http://schemas.microsoft.com/office/powerpoint/2010/main" val="130231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9B8A1-7A39-8E1D-E747-C3BC7B58E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4806E-DA97-5757-4356-614BF6DAA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755439" cy="1098762"/>
          </a:xfrm>
        </p:spPr>
        <p:txBody>
          <a:bodyPr wrap="none" lIns="0" tIns="0" rIns="0" anchor="t" anchorCtr="0">
            <a:spAutoFit/>
          </a:bodyPr>
          <a:lstStyle/>
          <a:p>
            <a:r>
              <a:rPr lang="en-CA" dirty="0"/>
              <a:t>Eveline Housing Development</a:t>
            </a:r>
            <a:br>
              <a:rPr lang="en-CA" dirty="0"/>
            </a:br>
            <a:r>
              <a:rPr lang="en-CA" sz="3200" dirty="0"/>
              <a:t>355 Eveline, Selkirk, MB</a:t>
            </a:r>
            <a:endParaRPr lang="en-CA" noProof="0" dirty="0"/>
          </a:p>
        </p:txBody>
      </p:sp>
      <p:pic>
        <p:nvPicPr>
          <p:cNvPr id="5" name="Content Placeholder 4" descr="A multicolored building with windows&#10;&#10;AI-generated content may be incorrect.">
            <a:extLst>
              <a:ext uri="{FF2B5EF4-FFF2-40B4-BE49-F238E27FC236}">
                <a16:creationId xmlns:a16="http://schemas.microsoft.com/office/drawing/2014/main" id="{C3EC7DFD-34ED-F0EE-F300-2718BAEFC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" y="2400302"/>
            <a:ext cx="4572002" cy="3429000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3728566-29CA-EBF4-ECF6-108CA7CF16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8308" y="1828800"/>
            <a:ext cx="3347856" cy="2231136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2B121E1F-0BC8-45C6-AE4D-631E3CF4F8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198884" y="4169664"/>
            <a:ext cx="3346704" cy="223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93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23FED-E724-F5DB-577B-2C16A2B66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49CC-60A9-246E-B23F-71C80D0FB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9287671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noProof="0" dirty="0"/>
              <a:t>Red River Métis National Heritage Centre</a:t>
            </a:r>
            <a:br>
              <a:rPr lang="en-CA" noProof="0" dirty="0"/>
            </a:br>
            <a:r>
              <a:rPr lang="en-CA" sz="3200" i="1" noProof="0" dirty="0"/>
              <a:t>La Plas </a:t>
            </a:r>
            <a:r>
              <a:rPr lang="en-CA" sz="3200" i="1" noProof="0" dirty="0" err="1"/>
              <a:t>Taanshi</a:t>
            </a:r>
            <a:r>
              <a:rPr lang="en-CA" sz="3200" i="1" noProof="0" dirty="0"/>
              <a:t> </a:t>
            </a:r>
            <a:r>
              <a:rPr lang="en-CA" sz="3200" i="1" noProof="0" dirty="0" err="1"/>
              <a:t>kaa-Ishipamachihoyaahk</a:t>
            </a:r>
            <a:endParaRPr lang="en-CA" sz="3200" i="1" noProof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982240-ECC6-81E7-D3FD-9EED13E72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1" y="1825625"/>
            <a:ext cx="6857999" cy="4572000"/>
          </a:xfrm>
        </p:spPr>
      </p:pic>
    </p:spTree>
    <p:extLst>
      <p:ext uri="{BB962C8B-B14F-4D97-AF65-F5344CB8AC3E}">
        <p14:creationId xmlns:p14="http://schemas.microsoft.com/office/powerpoint/2010/main" val="2864541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A6D30-40F2-3F68-9C0A-5493DEE8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D3D8-1BBD-7A97-B079-E158F54ED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9287671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dirty="0"/>
              <a:t>Red River Métis National Heritage Centre</a:t>
            </a:r>
            <a:br>
              <a:rPr lang="en-CA" dirty="0"/>
            </a:br>
            <a:r>
              <a:rPr lang="en-CA" sz="3200" i="1" dirty="0"/>
              <a:t>La Plas </a:t>
            </a:r>
            <a:r>
              <a:rPr lang="en-CA" sz="3200" i="1" dirty="0" err="1"/>
              <a:t>Taanshi</a:t>
            </a:r>
            <a:r>
              <a:rPr lang="en-CA" sz="3200" i="1" dirty="0"/>
              <a:t> </a:t>
            </a:r>
            <a:r>
              <a:rPr lang="en-CA" sz="3200" i="1" dirty="0" err="1"/>
              <a:t>kaa-Ishipamachihoyaahk</a:t>
            </a:r>
            <a:endParaRPr lang="en-CA" noProof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551A0D-4352-9DF9-8E31-43ECFB080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1825625"/>
            <a:ext cx="6858000" cy="4572000"/>
          </a:xfrm>
        </p:spPr>
      </p:pic>
    </p:spTree>
    <p:extLst>
      <p:ext uri="{BB962C8B-B14F-4D97-AF65-F5344CB8AC3E}">
        <p14:creationId xmlns:p14="http://schemas.microsoft.com/office/powerpoint/2010/main" val="1068703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9F9AA-90F6-351A-16A9-4C0EA652E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142FF-B5CC-B193-FB0F-30171BD4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9287671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dirty="0"/>
              <a:t>Red River Métis National Heritage Centre</a:t>
            </a:r>
            <a:br>
              <a:rPr lang="en-CA" dirty="0"/>
            </a:br>
            <a:r>
              <a:rPr lang="en-CA" sz="3200" i="1" dirty="0"/>
              <a:t>La Plas </a:t>
            </a:r>
            <a:r>
              <a:rPr lang="en-CA" sz="3200" i="1" dirty="0" err="1"/>
              <a:t>Taanshi</a:t>
            </a:r>
            <a:r>
              <a:rPr lang="en-CA" sz="3200" i="1" dirty="0"/>
              <a:t> </a:t>
            </a:r>
            <a:r>
              <a:rPr lang="en-CA" sz="3200" i="1" dirty="0" err="1"/>
              <a:t>kaa-Ishipamachihoyaahk</a:t>
            </a:r>
            <a:endParaRPr lang="en-CA" noProof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1D69C9-7EB8-110C-B5D9-F330A34ED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825625"/>
            <a:ext cx="3346704" cy="2231136"/>
          </a:xfr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EAEC21C6-B969-F02D-E164-8D74EF4E9DA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4166489"/>
            <a:ext cx="3346704" cy="2231136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1DB3BCB-268C-FC22-F5BB-63554D8D4A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7591" y="1825625"/>
            <a:ext cx="3346209" cy="2231136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79FBD08-D982-145A-309B-6B2B18F4BF9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7096" y="4166489"/>
            <a:ext cx="3346704" cy="223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1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8E70B-302B-50B4-FB08-454F00B8D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EBD41-B32C-0CEB-6001-A5CF9553C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6555128" cy="1052596"/>
          </a:xfrm>
        </p:spPr>
        <p:txBody>
          <a:bodyPr wrap="none" lIns="0" tIns="0" rIns="0" bIns="0" anchor="t" anchorCtr="0">
            <a:spAutoFit/>
          </a:bodyPr>
          <a:lstStyle/>
          <a:p>
            <a:r>
              <a:rPr lang="en-CA" noProof="0" dirty="0"/>
              <a:t>Red River Métis Tree Nursery</a:t>
            </a:r>
            <a:br>
              <a:rPr lang="en-CA" noProof="0" dirty="0"/>
            </a:br>
            <a:r>
              <a:rPr lang="en-CA" sz="3200" noProof="0" dirty="0"/>
              <a:t>RM of St. Andrews, MB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DB4384-A4DD-FAA8-F26B-38C3239A3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825625"/>
            <a:ext cx="6858000" cy="4572000"/>
          </a:xfrm>
        </p:spPr>
      </p:pic>
    </p:spTree>
    <p:extLst>
      <p:ext uri="{BB962C8B-B14F-4D97-AF65-F5344CB8AC3E}">
        <p14:creationId xmlns:p14="http://schemas.microsoft.com/office/powerpoint/2010/main" val="357398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01681C-1C5F-4071-B599-053457B08D0A}">
  <ds:schemaRefs>
    <ds:schemaRef ds:uri="http://schemas.microsoft.com/office/2006/documentManagement/types"/>
    <ds:schemaRef ds:uri="3a7198e0-f462-423b-97cc-9f0a4e00fbc1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723011d3-ce1d-43e8-96d8-d64d12011159"/>
    <ds:schemaRef ds:uri="http://schemas.microsoft.com/sharepoint/v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</TotalTime>
  <Words>235</Words>
  <Application>Microsoft Office PowerPoint</Application>
  <PresentationFormat>Widescreen</PresentationFormat>
  <Paragraphs>48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Office Theme</vt:lpstr>
      <vt:lpstr>PowerPoint Presentation</vt:lpstr>
      <vt:lpstr>Métis N4 Construction Inc Capital Project Development</vt:lpstr>
      <vt:lpstr>Métis N4 Construction Inc Capital Project Development</vt:lpstr>
      <vt:lpstr>Eveline Housing Development 355 Eveline, Selkirk, MB</vt:lpstr>
      <vt:lpstr>Eveline Housing Development 355 Eveline, Selkirk, MB</vt:lpstr>
      <vt:lpstr>Red River Métis National Heritage Centre La Plas Taanshi kaa-Ishipamachihoyaahk</vt:lpstr>
      <vt:lpstr>Red River Métis National Heritage Centre La Plas Taanshi kaa-Ishipamachihoyaahk</vt:lpstr>
      <vt:lpstr>Red River Métis National Heritage Centre La Plas Taanshi kaa-Ishipamachihoyaahk</vt:lpstr>
      <vt:lpstr>Red River Métis Tree Nursery RM of St. Andrews, MB</vt:lpstr>
      <vt:lpstr>Red River Métis Tree Nursery RM of St. Andrews, MB</vt:lpstr>
      <vt:lpstr>Red River Métis Tree Nursery RM of St. Andrews, MB</vt:lpstr>
      <vt:lpstr>Little Fox Child Care Centre 200 Main St, Winnipeg, MB</vt:lpstr>
      <vt:lpstr>Little Fox Child Care Centre 200 Main St, Winnipeg, MB</vt:lpstr>
      <vt:lpstr>Louis Riel College 200 Main St, Winnipeg, MB</vt:lpstr>
      <vt:lpstr>Food Security Greenhouses</vt:lpstr>
      <vt:lpstr>Food Security Greenhouses</vt:lpstr>
      <vt:lpstr>Food Security Greenhouses</vt:lpstr>
      <vt:lpstr>Métis Equitable Participation Program Métis-Owned Businesses Engagement</vt:lpstr>
      <vt:lpstr>Métis Equitable Participation Program Métis Citizen Labour Hours</vt:lpstr>
      <vt:lpstr>MAARSII!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Dan Dufault</cp:lastModifiedBy>
  <cp:revision>40</cp:revision>
  <dcterms:created xsi:type="dcterms:W3CDTF">2021-08-05T18:31:33Z</dcterms:created>
  <dcterms:modified xsi:type="dcterms:W3CDTF">2025-10-14T21:55:57Z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