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Souque" userId="2e82c7ae-cc0f-4d08-8645-d369ff06a656" providerId="ADAL" clId="{A57C2648-8C3C-4752-8FCC-5F204A3C6644}"/>
    <pc:docChg chg="delSld">
      <pc:chgData name="Carly Souque" userId="2e82c7ae-cc0f-4d08-8645-d369ff06a656" providerId="ADAL" clId="{A57C2648-8C3C-4752-8FCC-5F204A3C6644}" dt="2025-09-17T18:31:28.560" v="0" actId="2696"/>
      <pc:docMkLst>
        <pc:docMk/>
      </pc:docMkLst>
      <pc:sldChg chg="del">
        <pc:chgData name="Carly Souque" userId="2e82c7ae-cc0f-4d08-8645-d369ff06a656" providerId="ADAL" clId="{A57C2648-8C3C-4752-8FCC-5F204A3C6644}" dt="2025-09-17T18:31:28.560" v="0" actId="2696"/>
        <pc:sldMkLst>
          <pc:docMk/>
          <pc:sldMk cId="1023836339"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C86A-34E3-C046-92D3-FE27434FD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03C7BC-6F3F-7A4C-B839-28AA28145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D7F3C-9224-BD4D-B7C4-DAA686E5AB8B}"/>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5" name="Footer Placeholder 4">
            <a:extLst>
              <a:ext uri="{FF2B5EF4-FFF2-40B4-BE49-F238E27FC236}">
                <a16:creationId xmlns:a16="http://schemas.microsoft.com/office/drawing/2014/main" id="{C8E75989-A6E0-3C42-AB9B-B213A4EB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D5A91-A623-2643-9377-2695040F6746}"/>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83262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0666-1518-6D4F-AF7F-B9DEF9A46C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953F8-A3DD-9743-BB3C-64696F1C56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537E3-0201-AC43-9C13-1888A480FE8A}"/>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5" name="Footer Placeholder 4">
            <a:extLst>
              <a:ext uri="{FF2B5EF4-FFF2-40B4-BE49-F238E27FC236}">
                <a16:creationId xmlns:a16="http://schemas.microsoft.com/office/drawing/2014/main" id="{3029FCA2-3BEF-9548-B370-C45D92B6D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2AC93-B5BD-4946-A0FE-25E914C27715}"/>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284495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2B425-DEAF-694A-8AA1-C07930DD7C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1A517-3A0D-D44E-B4B8-2945508BB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9F94F-0D63-0545-8889-DEF40D6BA306}"/>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5" name="Footer Placeholder 4">
            <a:extLst>
              <a:ext uri="{FF2B5EF4-FFF2-40B4-BE49-F238E27FC236}">
                <a16:creationId xmlns:a16="http://schemas.microsoft.com/office/drawing/2014/main" id="{21638463-AEB8-D245-8AE2-53332C5B9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FCCD0-0A2B-5541-8FA1-F8234A976311}"/>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4602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7A4D-1774-D543-B20F-8799207F8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7A908-6A30-F244-9F88-8934CF820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6D60D-A51A-E342-8964-39FA03194F30}"/>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5" name="Footer Placeholder 4">
            <a:extLst>
              <a:ext uri="{FF2B5EF4-FFF2-40B4-BE49-F238E27FC236}">
                <a16:creationId xmlns:a16="http://schemas.microsoft.com/office/drawing/2014/main" id="{462333EA-2BCB-624D-B721-07E2BA9AE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11DB3-617A-3C4A-9E7F-477F783B8752}"/>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98215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D927-925C-7D44-94DF-8E2CBC840E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12739-8515-6444-8330-7E67324C0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B18773-1E26-484F-B677-46A69ECA229C}"/>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5" name="Footer Placeholder 4">
            <a:extLst>
              <a:ext uri="{FF2B5EF4-FFF2-40B4-BE49-F238E27FC236}">
                <a16:creationId xmlns:a16="http://schemas.microsoft.com/office/drawing/2014/main" id="{AF222F84-D38D-0246-9B8A-811CA968C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0B00C-AEBE-624B-B3C5-33875A260B5C}"/>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42539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AF5B-920F-434F-8901-AE1000CBA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584FE-0D19-CD46-BB23-8B23934C3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AB696-1FCD-A249-9B1E-0D5F0E29E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37388-DD4A-EB46-B928-A48B08610F90}"/>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6" name="Footer Placeholder 5">
            <a:extLst>
              <a:ext uri="{FF2B5EF4-FFF2-40B4-BE49-F238E27FC236}">
                <a16:creationId xmlns:a16="http://schemas.microsoft.com/office/drawing/2014/main" id="{25F92746-236B-1240-A69A-8316518CE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77CFB-5EAA-5546-81FF-E6FD92C24F0C}"/>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25725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5051-D9A5-F04A-BB7D-5F3202366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C7455-460C-D246-822C-1C80120DD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E922E-848B-344F-A414-CD85656E9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D27BFD-09E3-8A42-9499-741DDEAB9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4617A-F5B7-444A-9D34-3FFD04169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6196BF-62C5-5144-8A3A-E04476EEBFD0}"/>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8" name="Footer Placeholder 7">
            <a:extLst>
              <a:ext uri="{FF2B5EF4-FFF2-40B4-BE49-F238E27FC236}">
                <a16:creationId xmlns:a16="http://schemas.microsoft.com/office/drawing/2014/main" id="{3823C717-91B0-0444-8B93-6ABAD77283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D04865-B5CD-F646-92EA-F82C51BA789F}"/>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66464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5D23-FECB-654A-BD98-464C52CC60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186E3-65D2-3B41-9F26-6D827A7469EF}"/>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4" name="Footer Placeholder 3">
            <a:extLst>
              <a:ext uri="{FF2B5EF4-FFF2-40B4-BE49-F238E27FC236}">
                <a16:creationId xmlns:a16="http://schemas.microsoft.com/office/drawing/2014/main" id="{76E52F59-C02E-FC4C-82AF-76C2F4003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C9475D-F9DB-3349-9111-05BA1A702A72}"/>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423257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63AF7-AF08-744B-A864-A5915133DD37}"/>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3" name="Footer Placeholder 2">
            <a:extLst>
              <a:ext uri="{FF2B5EF4-FFF2-40B4-BE49-F238E27FC236}">
                <a16:creationId xmlns:a16="http://schemas.microsoft.com/office/drawing/2014/main" id="{3B2471B1-23FD-384C-B5BD-4EF9EFCCE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E170C-CB8B-8943-9015-B54D17AEDD8B}"/>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92920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1F3-9EB8-7A46-96C0-44702375C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43568-C980-0143-8557-2C4283B60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0DB229-EFA3-7C43-89CB-8C0868160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F227B-C88F-2D47-85B9-6A89FBECEE13}"/>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6" name="Footer Placeholder 5">
            <a:extLst>
              <a:ext uri="{FF2B5EF4-FFF2-40B4-BE49-F238E27FC236}">
                <a16:creationId xmlns:a16="http://schemas.microsoft.com/office/drawing/2014/main" id="{54388260-1D06-1247-B85A-6B6C90942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0AF78-45C2-CF44-B07B-D1C835A2FB37}"/>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7481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86BF-5F5F-BE42-B291-9525F2F0C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F82CFA-3A38-F24D-9870-17D7948BD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2693B-0EEF-CB42-B49F-EA75E82F5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19E63-C25E-9D4A-8642-FFA02B0CE61F}"/>
              </a:ext>
            </a:extLst>
          </p:cNvPr>
          <p:cNvSpPr>
            <a:spLocks noGrp="1"/>
          </p:cNvSpPr>
          <p:nvPr>
            <p:ph type="dt" sz="half" idx="10"/>
          </p:nvPr>
        </p:nvSpPr>
        <p:spPr/>
        <p:txBody>
          <a:bodyPr/>
          <a:lstStyle/>
          <a:p>
            <a:fld id="{94C745D8-FAEE-7549-A87D-D45710F48FD9}" type="datetimeFigureOut">
              <a:rPr lang="en-US" smtClean="0"/>
              <a:t>9/17/2025</a:t>
            </a:fld>
            <a:endParaRPr lang="en-US"/>
          </a:p>
        </p:txBody>
      </p:sp>
      <p:sp>
        <p:nvSpPr>
          <p:cNvPr id="6" name="Footer Placeholder 5">
            <a:extLst>
              <a:ext uri="{FF2B5EF4-FFF2-40B4-BE49-F238E27FC236}">
                <a16:creationId xmlns:a16="http://schemas.microsoft.com/office/drawing/2014/main" id="{38A00ABA-6137-5846-8253-0F7B7B8C4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43986-B569-2049-8FDD-C5468D1E3AB8}"/>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68987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BA40D-40E8-CD4C-85A2-AA32FB714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F1E4A-8810-704C-B7A4-CFFB6EFBE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1548D-6EE2-1049-B9F4-34F964FF8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745D8-FAEE-7549-A87D-D45710F48FD9}" type="datetimeFigureOut">
              <a:rPr lang="en-US" smtClean="0"/>
              <a:t>9/17/2025</a:t>
            </a:fld>
            <a:endParaRPr lang="en-US"/>
          </a:p>
        </p:txBody>
      </p:sp>
      <p:sp>
        <p:nvSpPr>
          <p:cNvPr id="5" name="Footer Placeholder 4">
            <a:extLst>
              <a:ext uri="{FF2B5EF4-FFF2-40B4-BE49-F238E27FC236}">
                <a16:creationId xmlns:a16="http://schemas.microsoft.com/office/drawing/2014/main" id="{87535A4B-BE1D-714A-AC69-01267EE1F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58D8D3-92A1-564F-8F89-376EBEA95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F60E9-EE14-C64B-B340-2A558017F605}" type="slidenum">
              <a:rPr lang="en-US" smtClean="0"/>
              <a:t>‹#›</a:t>
            </a:fld>
            <a:endParaRPr lang="en-US"/>
          </a:p>
        </p:txBody>
      </p:sp>
    </p:spTree>
    <p:extLst>
      <p:ext uri="{BB962C8B-B14F-4D97-AF65-F5344CB8AC3E}">
        <p14:creationId xmlns:p14="http://schemas.microsoft.com/office/powerpoint/2010/main" val="301118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lrcc.mb.ca/" TargetMode="External"/><Relationship Id="rId2" Type="http://schemas.openxmlformats.org/officeDocument/2006/relationships/hyperlink" Target="mailto:info@lrcc.mb.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22A16-CD92-F51E-F15E-4AE3005D4D7C}"/>
              </a:ext>
            </a:extLst>
          </p:cNvPr>
          <p:cNvSpPr txBox="1"/>
          <p:nvPr/>
        </p:nvSpPr>
        <p:spPr>
          <a:xfrm>
            <a:off x="558940" y="2467981"/>
            <a:ext cx="5444359" cy="1446550"/>
          </a:xfrm>
          <a:prstGeom prst="rect">
            <a:avLst/>
          </a:prstGeom>
          <a:noFill/>
        </p:spPr>
        <p:txBody>
          <a:bodyPr wrap="square" rtlCol="0">
            <a:spAutoFit/>
          </a:bodyPr>
          <a:lstStyle/>
          <a:p>
            <a:r>
              <a:rPr lang="en-US" sz="4400">
                <a:latin typeface="Minion Pro" panose="02040503050306020203" pitchFamily="18" charset="0"/>
              </a:rPr>
              <a:t>Louis Riel Capital Corporation</a:t>
            </a:r>
          </a:p>
        </p:txBody>
      </p:sp>
    </p:spTree>
    <p:extLst>
      <p:ext uri="{BB962C8B-B14F-4D97-AF65-F5344CB8AC3E}">
        <p14:creationId xmlns:p14="http://schemas.microsoft.com/office/powerpoint/2010/main" val="53089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E940C-D6F8-950D-1CD7-E463EF31A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AB36D-526F-8B0B-A0D1-567D71C4EA54}"/>
              </a:ext>
            </a:extLst>
          </p:cNvPr>
          <p:cNvSpPr>
            <a:spLocks noGrp="1"/>
          </p:cNvSpPr>
          <p:nvPr>
            <p:ph type="title"/>
          </p:nvPr>
        </p:nvSpPr>
        <p:spPr>
          <a:xfrm>
            <a:off x="838200" y="365125"/>
            <a:ext cx="9791700" cy="1325563"/>
          </a:xfrm>
        </p:spPr>
        <p:txBody>
          <a:bodyPr>
            <a:normAutofit/>
          </a:bodyPr>
          <a:lstStyle/>
          <a:p>
            <a:r>
              <a:rPr lang="en-US" sz="4000">
                <a:latin typeface="Minion Pro" panose="02040503050306020203"/>
              </a:rPr>
              <a:t>Louis Riel Capital Corporation</a:t>
            </a:r>
            <a:br>
              <a:rPr lang="en-US" sz="4000">
                <a:latin typeface="Minion Pro" panose="02040503050306020203"/>
              </a:rPr>
            </a:br>
            <a:r>
              <a:rPr lang="en-US" sz="4000">
                <a:latin typeface="Minion Pro" panose="02040503050306020203"/>
              </a:rPr>
              <a:t>Red River Métis Business Directory</a:t>
            </a:r>
          </a:p>
        </p:txBody>
      </p:sp>
      <p:sp>
        <p:nvSpPr>
          <p:cNvPr id="3" name="Content Placeholder 2">
            <a:extLst>
              <a:ext uri="{FF2B5EF4-FFF2-40B4-BE49-F238E27FC236}">
                <a16:creationId xmlns:a16="http://schemas.microsoft.com/office/drawing/2014/main" id="{EBDB40BA-05FE-79D6-D15F-661056C86C2C}"/>
              </a:ext>
            </a:extLst>
          </p:cNvPr>
          <p:cNvSpPr>
            <a:spLocks noGrp="1"/>
          </p:cNvSpPr>
          <p:nvPr>
            <p:ph idx="1"/>
          </p:nvPr>
        </p:nvSpPr>
        <p:spPr>
          <a:xfrm>
            <a:off x="838200" y="1825625"/>
            <a:ext cx="9247632" cy="4351338"/>
          </a:xfrm>
        </p:spPr>
        <p:txBody>
          <a:bodyPr>
            <a:normAutofit fontScale="62500" lnSpcReduction="20000"/>
          </a:bodyPr>
          <a:lstStyle/>
          <a:p>
            <a:pPr marL="0" indent="0">
              <a:lnSpc>
                <a:spcPct val="120000"/>
              </a:lnSpc>
              <a:buNone/>
            </a:pPr>
            <a:r>
              <a:rPr lang="en-US"/>
              <a:t>The Manitoba Métis Federation (MMF), has an established Red River Métis Business Registry and online Red River Métis Business Directory, which is administered and maintained by the Louis Riel Capital Corporation (LRCC). The directory is a trusted resource for identifying Red River Métis businesses.</a:t>
            </a:r>
          </a:p>
          <a:p>
            <a:pPr marL="0" indent="0">
              <a:lnSpc>
                <a:spcPct val="120000"/>
              </a:lnSpc>
              <a:buNone/>
            </a:pPr>
            <a:r>
              <a:rPr lang="en-US"/>
              <a:t>Designed to promote economic growth and showcase the diversity of Red River Métis businesses, the directory highlights businesses across various industries, making it easier to find and partner with Red River Métis-owned companies. It is a trusted resource for fostering opportunities and advancing the success of Red River Métis entrepreneurs.</a:t>
            </a:r>
          </a:p>
          <a:p>
            <a:pPr marL="0" indent="0">
              <a:buNone/>
            </a:pPr>
            <a:r>
              <a:rPr lang="en-US">
                <a:ea typeface="Roboto Light" panose="02000000000000000000" pitchFamily="2" charset="0"/>
              </a:rPr>
              <a:t>Benefits to Red River M</a:t>
            </a:r>
            <a:r>
              <a:rPr lang="en-US"/>
              <a:t>é</a:t>
            </a:r>
            <a:r>
              <a:rPr lang="en-US">
                <a:ea typeface="Roboto Light" panose="02000000000000000000" pitchFamily="2" charset="0"/>
              </a:rPr>
              <a:t>tis businesses include:</a:t>
            </a:r>
          </a:p>
          <a:p>
            <a:pPr marL="800100" lvl="1" indent="-342900">
              <a:lnSpc>
                <a:spcPct val="120000"/>
              </a:lnSpc>
            </a:pPr>
            <a:r>
              <a:rPr lang="en-US">
                <a:ea typeface="Roboto Light" panose="02000000000000000000" pitchFamily="2" charset="0"/>
              </a:rPr>
              <a:t>Allows for increased procurement opportunities within the MMF.</a:t>
            </a:r>
          </a:p>
          <a:p>
            <a:pPr marL="800100" lvl="1" indent="-342900">
              <a:lnSpc>
                <a:spcPct val="120000"/>
              </a:lnSpc>
            </a:pPr>
            <a:r>
              <a:rPr lang="en-US">
                <a:ea typeface="Roboto Light" panose="02000000000000000000" pitchFamily="2" charset="0"/>
              </a:rPr>
              <a:t>Provides an increased web presence.</a:t>
            </a:r>
          </a:p>
          <a:p>
            <a:pPr marL="800100" lvl="1" indent="-342900">
              <a:lnSpc>
                <a:spcPct val="120000"/>
              </a:lnSpc>
            </a:pPr>
            <a:r>
              <a:rPr lang="en-US">
                <a:ea typeface="Roboto Light" panose="02000000000000000000" pitchFamily="2" charset="0"/>
              </a:rPr>
              <a:t>Certifies a business as being Red River Métis owned for the purpose of government or private sector Indigenous Procurement initiatives.</a:t>
            </a:r>
          </a:p>
          <a:p>
            <a:pPr marL="800100" lvl="1" indent="-342900">
              <a:lnSpc>
                <a:spcPct val="120000"/>
              </a:lnSpc>
              <a:spcBef>
                <a:spcPts val="0"/>
              </a:spcBef>
            </a:pPr>
            <a:r>
              <a:rPr lang="en-US">
                <a:ea typeface="Roboto Light" panose="02000000000000000000" pitchFamily="2" charset="0"/>
              </a:rPr>
              <a:t>Assists LRCC in staying in contact with Red River Métis businesses when new programs                                are created, or new events are being held.</a:t>
            </a:r>
          </a:p>
          <a:p>
            <a:pPr marL="0" indent="0">
              <a:buNone/>
            </a:pPr>
            <a:endParaRPr lang="en-US"/>
          </a:p>
        </p:txBody>
      </p:sp>
    </p:spTree>
    <p:extLst>
      <p:ext uri="{BB962C8B-B14F-4D97-AF65-F5344CB8AC3E}">
        <p14:creationId xmlns:p14="http://schemas.microsoft.com/office/powerpoint/2010/main" val="356609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8D2B-3B2E-24E8-ED0D-23C2EBEF2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FABC8-AB33-DE11-59E1-FE50104E0D62}"/>
              </a:ext>
            </a:extLst>
          </p:cNvPr>
          <p:cNvSpPr>
            <a:spLocks noGrp="1"/>
          </p:cNvSpPr>
          <p:nvPr>
            <p:ph type="title"/>
          </p:nvPr>
        </p:nvSpPr>
        <p:spPr>
          <a:xfrm>
            <a:off x="838200" y="365125"/>
            <a:ext cx="9791700" cy="1325563"/>
          </a:xfrm>
        </p:spPr>
        <p:txBody>
          <a:bodyPr>
            <a:normAutofit/>
          </a:bodyPr>
          <a:lstStyle/>
          <a:p>
            <a:r>
              <a:rPr lang="en-US" sz="4000">
                <a:latin typeface="Minion Pro" panose="02040503050306020203"/>
              </a:rPr>
              <a:t>Louis Riel Capital Corporation</a:t>
            </a:r>
            <a:br>
              <a:rPr lang="en-US" sz="4000">
                <a:latin typeface="Minion Pro" panose="02040503050306020203"/>
              </a:rPr>
            </a:br>
            <a:r>
              <a:rPr lang="en-US" sz="4000">
                <a:latin typeface="Minion Pro" panose="02040503050306020203"/>
              </a:rPr>
              <a:t>Contact Information</a:t>
            </a:r>
          </a:p>
        </p:txBody>
      </p:sp>
      <p:sp>
        <p:nvSpPr>
          <p:cNvPr id="3" name="Content Placeholder 2">
            <a:extLst>
              <a:ext uri="{FF2B5EF4-FFF2-40B4-BE49-F238E27FC236}">
                <a16:creationId xmlns:a16="http://schemas.microsoft.com/office/drawing/2014/main" id="{D37494C0-C432-9EA2-318B-5ED6E2FA75E2}"/>
              </a:ext>
            </a:extLst>
          </p:cNvPr>
          <p:cNvSpPr>
            <a:spLocks noGrp="1"/>
          </p:cNvSpPr>
          <p:nvPr>
            <p:ph idx="1"/>
          </p:nvPr>
        </p:nvSpPr>
        <p:spPr>
          <a:xfrm>
            <a:off x="838200" y="1825625"/>
            <a:ext cx="9247632" cy="4351338"/>
          </a:xfrm>
        </p:spPr>
        <p:txBody>
          <a:bodyPr>
            <a:normAutofit/>
          </a:bodyPr>
          <a:lstStyle/>
          <a:p>
            <a:pPr marL="0" indent="0">
              <a:buNone/>
            </a:pPr>
            <a:r>
              <a:rPr lang="en-US"/>
              <a:t>2100-333 Main Street, Winnipeg MB R3C 4E2</a:t>
            </a:r>
          </a:p>
          <a:p>
            <a:pPr marL="0" indent="0">
              <a:buNone/>
            </a:pPr>
            <a:endParaRPr lang="en-US"/>
          </a:p>
          <a:p>
            <a:pPr marL="0" indent="0">
              <a:buNone/>
            </a:pPr>
            <a:r>
              <a:rPr lang="en-US"/>
              <a:t>Phone: (204) 589-0772</a:t>
            </a:r>
          </a:p>
          <a:p>
            <a:pPr marL="0" indent="0">
              <a:buNone/>
            </a:pPr>
            <a:r>
              <a:rPr lang="en-US"/>
              <a:t>Toll Free: 1-800-387-6004</a:t>
            </a:r>
          </a:p>
          <a:p>
            <a:pPr marL="0" indent="0">
              <a:buNone/>
            </a:pPr>
            <a:endParaRPr lang="en-US"/>
          </a:p>
          <a:p>
            <a:pPr marL="0" indent="0">
              <a:buNone/>
            </a:pPr>
            <a:r>
              <a:rPr lang="en-US"/>
              <a:t>Email: </a:t>
            </a:r>
            <a:r>
              <a:rPr lang="en-US">
                <a:hlinkClick r:id="rId2"/>
              </a:rPr>
              <a:t>info@lrcc.mb.ca</a:t>
            </a:r>
            <a:endParaRPr lang="en-US"/>
          </a:p>
          <a:p>
            <a:pPr marL="0" indent="0">
              <a:buNone/>
            </a:pPr>
            <a:endParaRPr lang="en-US"/>
          </a:p>
          <a:p>
            <a:pPr marL="0" indent="0">
              <a:buNone/>
            </a:pPr>
            <a:r>
              <a:rPr lang="en-US"/>
              <a:t>Website: </a:t>
            </a:r>
            <a:r>
              <a:rPr lang="en-US">
                <a:hlinkClick r:id="rId3"/>
              </a:rPr>
              <a:t>www.lrcc.mb.ca</a:t>
            </a:r>
            <a:r>
              <a:rPr lang="en-US"/>
              <a:t>  </a:t>
            </a:r>
          </a:p>
        </p:txBody>
      </p:sp>
    </p:spTree>
    <p:extLst>
      <p:ext uri="{BB962C8B-B14F-4D97-AF65-F5344CB8AC3E}">
        <p14:creationId xmlns:p14="http://schemas.microsoft.com/office/powerpoint/2010/main" val="407656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1132-3362-2A48-89CE-1DB6ADF91919}"/>
              </a:ext>
            </a:extLst>
          </p:cNvPr>
          <p:cNvSpPr>
            <a:spLocks noGrp="1"/>
          </p:cNvSpPr>
          <p:nvPr>
            <p:ph type="title"/>
          </p:nvPr>
        </p:nvSpPr>
        <p:spPr>
          <a:xfrm>
            <a:off x="716693" y="228601"/>
            <a:ext cx="7097110" cy="1104899"/>
          </a:xfrm>
        </p:spPr>
        <p:txBody>
          <a:bodyPr>
            <a:normAutofit fontScale="90000"/>
          </a:bodyPr>
          <a:lstStyle/>
          <a:p>
            <a:r>
              <a:rPr lang="en-US">
                <a:latin typeface="Minion Pro"/>
              </a:rPr>
              <a:t>Louis Riel Capital Corporation</a:t>
            </a:r>
            <a:br>
              <a:rPr lang="en-US">
                <a:latin typeface="Minion Pro"/>
              </a:rPr>
            </a:br>
            <a:r>
              <a:rPr lang="en-US">
                <a:latin typeface="Minion Pro"/>
              </a:rPr>
              <a:t>History</a:t>
            </a:r>
          </a:p>
        </p:txBody>
      </p:sp>
      <p:sp>
        <p:nvSpPr>
          <p:cNvPr id="4" name="Content Placeholder 3">
            <a:extLst>
              <a:ext uri="{FF2B5EF4-FFF2-40B4-BE49-F238E27FC236}">
                <a16:creationId xmlns:a16="http://schemas.microsoft.com/office/drawing/2014/main" id="{B8F1CEC1-C679-A2E0-CE08-582E011487B3}"/>
              </a:ext>
            </a:extLst>
          </p:cNvPr>
          <p:cNvSpPr>
            <a:spLocks noGrp="1"/>
          </p:cNvSpPr>
          <p:nvPr>
            <p:ph idx="1"/>
          </p:nvPr>
        </p:nvSpPr>
        <p:spPr>
          <a:xfrm>
            <a:off x="716693" y="1587500"/>
            <a:ext cx="8408257" cy="4351338"/>
          </a:xfrm>
        </p:spPr>
        <p:txBody>
          <a:bodyPr>
            <a:normAutofit fontScale="92500" lnSpcReduction="10000"/>
          </a:bodyPr>
          <a:lstStyle/>
          <a:p>
            <a:pPr marL="0" indent="0">
              <a:buNone/>
            </a:pPr>
            <a:r>
              <a:rPr lang="en-US"/>
              <a:t>Founded in 1992 by the economic development initiatives of the Manitoba Métis Federation (MMF), Louis Riel Capital Corporation (LRCC) offers funding programs to empower Red River Métis individuals and businesses by providing accessible, innovative, and sustainable financial solutions, fostering economic growth, self-sufficiency, and long-term prosperity within the Red River Métis community. </a:t>
            </a:r>
          </a:p>
          <a:p>
            <a:pPr marL="0" indent="0">
              <a:buNone/>
            </a:pPr>
            <a:r>
              <a:rPr lang="en-US"/>
              <a:t>Through commercial loans, personal loans, and targeted grant programs, we strive to strengthen the entrepreneurial spirit, support community development, and create opportunities for Red River Métis people to thrive in all aspects of life.</a:t>
            </a:r>
          </a:p>
        </p:txBody>
      </p:sp>
    </p:spTree>
    <p:extLst>
      <p:ext uri="{BB962C8B-B14F-4D97-AF65-F5344CB8AC3E}">
        <p14:creationId xmlns:p14="http://schemas.microsoft.com/office/powerpoint/2010/main" val="325630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2322-D91E-08EF-BB5F-07662D398BD5}"/>
              </a:ext>
            </a:extLst>
          </p:cNvPr>
          <p:cNvSpPr>
            <a:spLocks noGrp="1"/>
          </p:cNvSpPr>
          <p:nvPr>
            <p:ph type="title"/>
          </p:nvPr>
        </p:nvSpPr>
        <p:spPr>
          <a:xfrm>
            <a:off x="838200" y="365126"/>
            <a:ext cx="10515600" cy="882650"/>
          </a:xfrm>
        </p:spPr>
        <p:txBody>
          <a:bodyPr>
            <a:normAutofit fontScale="90000"/>
          </a:bodyPr>
          <a:lstStyle/>
          <a:p>
            <a:r>
              <a:rPr lang="en-US">
                <a:latin typeface="Minion Pro"/>
              </a:rPr>
              <a:t>Louis Riel Capital Corporation</a:t>
            </a:r>
            <a:br>
              <a:rPr lang="en-US">
                <a:latin typeface="Minion Pro"/>
              </a:rPr>
            </a:br>
            <a:r>
              <a:rPr lang="en-US">
                <a:latin typeface="Minion Pro"/>
              </a:rPr>
              <a:t>Grant &amp; Loan Program</a:t>
            </a:r>
          </a:p>
        </p:txBody>
      </p:sp>
      <p:sp>
        <p:nvSpPr>
          <p:cNvPr id="3" name="Content Placeholder 2">
            <a:extLst>
              <a:ext uri="{FF2B5EF4-FFF2-40B4-BE49-F238E27FC236}">
                <a16:creationId xmlns:a16="http://schemas.microsoft.com/office/drawing/2014/main" id="{2250E5DC-A1CC-21AD-051E-4E7BA48A4ABE}"/>
              </a:ext>
            </a:extLst>
          </p:cNvPr>
          <p:cNvSpPr>
            <a:spLocks noGrp="1"/>
          </p:cNvSpPr>
          <p:nvPr>
            <p:ph idx="1"/>
          </p:nvPr>
        </p:nvSpPr>
        <p:spPr>
          <a:xfrm>
            <a:off x="771525" y="1640078"/>
            <a:ext cx="9247632" cy="4351338"/>
          </a:xfrm>
        </p:spPr>
        <p:txBody>
          <a:bodyPr>
            <a:normAutofit fontScale="92500"/>
          </a:bodyPr>
          <a:lstStyle/>
          <a:p>
            <a:pPr marL="0" indent="0">
              <a:buNone/>
            </a:pPr>
            <a:r>
              <a:rPr lang="en-US"/>
              <a:t>Louis Riel Capital Corporation provides financing support to Red River Métis entrepreneurs. Our business grant and loan program is designed to finance start-up, expansions or acquisitions.</a:t>
            </a:r>
          </a:p>
          <a:p>
            <a:r>
              <a:rPr lang="en-US"/>
              <a:t>Entrepreneurs must contribute a minimum of 10% of the total project costs.</a:t>
            </a:r>
          </a:p>
          <a:p>
            <a:r>
              <a:rPr lang="en-US"/>
              <a:t>LRCC grants cover up to 30% of eligible project costs.</a:t>
            </a:r>
          </a:p>
          <a:p>
            <a:r>
              <a:rPr lang="en-US"/>
              <a:t>A minimum loan must account for 40% of the total project costs. </a:t>
            </a:r>
          </a:p>
          <a:p>
            <a:pPr marL="0" indent="0">
              <a:buNone/>
            </a:pPr>
            <a:r>
              <a:rPr lang="en-US"/>
              <a:t>This program offers a comprehensive financial solution to help Red River Métis entrepreneurs build and grow successful businesses. </a:t>
            </a:r>
          </a:p>
        </p:txBody>
      </p:sp>
    </p:spTree>
    <p:extLst>
      <p:ext uri="{BB962C8B-B14F-4D97-AF65-F5344CB8AC3E}">
        <p14:creationId xmlns:p14="http://schemas.microsoft.com/office/powerpoint/2010/main" val="132399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B8943-A876-7C79-76ED-1FA8C2125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4FF84-7F29-83D2-980B-CB1867337520}"/>
              </a:ext>
            </a:extLst>
          </p:cNvPr>
          <p:cNvSpPr>
            <a:spLocks noGrp="1"/>
          </p:cNvSpPr>
          <p:nvPr>
            <p:ph type="title"/>
          </p:nvPr>
        </p:nvSpPr>
        <p:spPr/>
        <p:txBody>
          <a:bodyPr>
            <a:normAutofit/>
          </a:bodyPr>
          <a:lstStyle/>
          <a:p>
            <a:r>
              <a:rPr lang="en-US" sz="4000">
                <a:latin typeface="Minion Pro"/>
              </a:rPr>
              <a:t>Louis Riel Capital Corporation</a:t>
            </a:r>
            <a:br>
              <a:rPr lang="en-US" sz="4000">
                <a:latin typeface="Minion Pro"/>
              </a:rPr>
            </a:br>
            <a:r>
              <a:rPr lang="en-US" sz="4000">
                <a:latin typeface="Minion Pro"/>
              </a:rPr>
              <a:t>Grant &amp; Loan Program</a:t>
            </a:r>
          </a:p>
        </p:txBody>
      </p:sp>
      <p:sp>
        <p:nvSpPr>
          <p:cNvPr id="3" name="Content Placeholder 2">
            <a:extLst>
              <a:ext uri="{FF2B5EF4-FFF2-40B4-BE49-F238E27FC236}">
                <a16:creationId xmlns:a16="http://schemas.microsoft.com/office/drawing/2014/main" id="{57B8A22A-536E-11FD-F6B1-D7ABB7B11DA2}"/>
              </a:ext>
            </a:extLst>
          </p:cNvPr>
          <p:cNvSpPr>
            <a:spLocks noGrp="1"/>
          </p:cNvSpPr>
          <p:nvPr>
            <p:ph idx="1"/>
          </p:nvPr>
        </p:nvSpPr>
        <p:spPr>
          <a:xfrm>
            <a:off x="838200" y="1825625"/>
            <a:ext cx="9247632" cy="4351338"/>
          </a:xfrm>
        </p:spPr>
        <p:txBody>
          <a:bodyPr>
            <a:normAutofit fontScale="92500"/>
          </a:bodyPr>
          <a:lstStyle/>
          <a:p>
            <a:r>
              <a:rPr lang="en-US"/>
              <a:t>Through this program, we funded a total of $5,990,919 in commercial loans which supported 57 businesses and created and maintained 289 jobs in fiscal 2024-25.</a:t>
            </a:r>
          </a:p>
          <a:p>
            <a:r>
              <a:rPr lang="en-US"/>
              <a:t>For the grant program we approved $2,682,871 in grant funds to 63 Metis owned businesses which created and maintained 191 jobs. Total funds leveraged for the fiscal year was $7,044,766.00.</a:t>
            </a:r>
          </a:p>
          <a:p>
            <a:r>
              <a:rPr lang="en-US"/>
              <a:t>Governments often fund projects to stimulate economic growth, job creation, or community development. Leveraged funding shows that the grant has a multiplying effect — bringing more money into the local economy than the grant alone.</a:t>
            </a:r>
          </a:p>
          <a:p>
            <a:endParaRPr lang="en-US"/>
          </a:p>
        </p:txBody>
      </p:sp>
    </p:spTree>
    <p:extLst>
      <p:ext uri="{BB962C8B-B14F-4D97-AF65-F5344CB8AC3E}">
        <p14:creationId xmlns:p14="http://schemas.microsoft.com/office/powerpoint/2010/main" val="280787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FBC1A-CA6C-C3A4-34C8-0856EC5C5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5E426-62D8-923E-7D4B-03CAA745CB6B}"/>
              </a:ext>
            </a:extLst>
          </p:cNvPr>
          <p:cNvSpPr>
            <a:spLocks noGrp="1"/>
          </p:cNvSpPr>
          <p:nvPr>
            <p:ph type="title"/>
          </p:nvPr>
        </p:nvSpPr>
        <p:spPr/>
        <p:txBody>
          <a:bodyPr>
            <a:normAutofit/>
          </a:bodyPr>
          <a:lstStyle/>
          <a:p>
            <a:r>
              <a:rPr lang="en-US" sz="4000">
                <a:latin typeface="Minion Pro" panose="02040503050306020203"/>
              </a:rPr>
              <a:t>Louis Riel Capital Corporation</a:t>
            </a:r>
            <a:br>
              <a:rPr lang="en-US" sz="4000">
                <a:latin typeface="Minion Pro" panose="02040503050306020203"/>
              </a:rPr>
            </a:br>
            <a:r>
              <a:rPr lang="en-US" sz="4000">
                <a:latin typeface="Minion Pro" panose="02040503050306020203"/>
              </a:rPr>
              <a:t>Métis Women Entrepreneurship (MWE)</a:t>
            </a:r>
          </a:p>
        </p:txBody>
      </p:sp>
      <p:sp>
        <p:nvSpPr>
          <p:cNvPr id="3" name="Content Placeholder 2">
            <a:extLst>
              <a:ext uri="{FF2B5EF4-FFF2-40B4-BE49-F238E27FC236}">
                <a16:creationId xmlns:a16="http://schemas.microsoft.com/office/drawing/2014/main" id="{516204EB-FCC9-A00C-5148-2BC105F2533F}"/>
              </a:ext>
            </a:extLst>
          </p:cNvPr>
          <p:cNvSpPr>
            <a:spLocks noGrp="1"/>
          </p:cNvSpPr>
          <p:nvPr>
            <p:ph idx="1"/>
          </p:nvPr>
        </p:nvSpPr>
        <p:spPr>
          <a:xfrm>
            <a:off x="838200" y="1825625"/>
            <a:ext cx="9247632" cy="4351338"/>
          </a:xfrm>
        </p:spPr>
        <p:txBody>
          <a:bodyPr>
            <a:normAutofit fontScale="92500" lnSpcReduction="10000"/>
          </a:bodyPr>
          <a:lstStyle/>
          <a:p>
            <a:pPr marL="0" indent="0">
              <a:buNone/>
            </a:pPr>
            <a:r>
              <a:rPr lang="en-US"/>
              <a:t>Métis Women Entrepreneurship (MWE) offers a holistic program uniquely tailored to support and empower Red River Métis women entrepreneurs.</a:t>
            </a:r>
          </a:p>
          <a:p>
            <a:r>
              <a:rPr lang="en-US"/>
              <a:t>MWE provides commercial financing to help Red River Métis women start or expand a business up to $40,000.00.</a:t>
            </a:r>
          </a:p>
          <a:p>
            <a:r>
              <a:rPr lang="en-US"/>
              <a:t>MWE Mentorship Program offers guidance and expertise of experienced mentors and industry professions over a six-month period. </a:t>
            </a:r>
          </a:p>
          <a:p>
            <a:r>
              <a:rPr lang="en-US"/>
              <a:t>Gain valuable insights and connections through the MWE workshops and networking events dedicated to Red River Métis women in business.</a:t>
            </a:r>
          </a:p>
          <a:p>
            <a:endParaRPr lang="en-US"/>
          </a:p>
        </p:txBody>
      </p:sp>
    </p:spTree>
    <p:extLst>
      <p:ext uri="{BB962C8B-B14F-4D97-AF65-F5344CB8AC3E}">
        <p14:creationId xmlns:p14="http://schemas.microsoft.com/office/powerpoint/2010/main" val="413381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C161-182D-9E4F-D250-69DAF849D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322AA-BD47-0DC6-F1D7-CD67DBD6C1C5}"/>
              </a:ext>
            </a:extLst>
          </p:cNvPr>
          <p:cNvSpPr>
            <a:spLocks noGrp="1"/>
          </p:cNvSpPr>
          <p:nvPr>
            <p:ph type="title"/>
          </p:nvPr>
        </p:nvSpPr>
        <p:spPr>
          <a:xfrm>
            <a:off x="838200" y="222250"/>
            <a:ext cx="10515600" cy="1325563"/>
          </a:xfrm>
        </p:spPr>
        <p:txBody>
          <a:bodyPr>
            <a:normAutofit/>
          </a:bodyPr>
          <a:lstStyle/>
          <a:p>
            <a:r>
              <a:rPr lang="en-US" sz="4000">
                <a:latin typeface="Minion Pro"/>
              </a:rPr>
              <a:t>Louis Riel Capital Corporation</a:t>
            </a:r>
            <a:br>
              <a:rPr lang="en-US" sz="4000">
                <a:latin typeface="Minion Pro"/>
              </a:rPr>
            </a:br>
            <a:r>
              <a:rPr lang="en-US" sz="4000">
                <a:latin typeface="Minion Pro"/>
              </a:rPr>
              <a:t>Small Business Loan</a:t>
            </a:r>
          </a:p>
        </p:txBody>
      </p:sp>
      <p:sp>
        <p:nvSpPr>
          <p:cNvPr id="3" name="Content Placeholder 2">
            <a:extLst>
              <a:ext uri="{FF2B5EF4-FFF2-40B4-BE49-F238E27FC236}">
                <a16:creationId xmlns:a16="http://schemas.microsoft.com/office/drawing/2014/main" id="{C617BFF5-0986-28FA-64B7-E118EDCE8516}"/>
              </a:ext>
            </a:extLst>
          </p:cNvPr>
          <p:cNvSpPr>
            <a:spLocks noGrp="1"/>
          </p:cNvSpPr>
          <p:nvPr>
            <p:ph idx="1"/>
          </p:nvPr>
        </p:nvSpPr>
        <p:spPr>
          <a:xfrm>
            <a:off x="742950" y="1692275"/>
            <a:ext cx="9247632" cy="4351338"/>
          </a:xfrm>
        </p:spPr>
        <p:txBody>
          <a:bodyPr>
            <a:normAutofit fontScale="92500" lnSpcReduction="20000"/>
          </a:bodyPr>
          <a:lstStyle/>
          <a:p>
            <a:pPr marL="0" indent="0">
              <a:buNone/>
            </a:pPr>
            <a:r>
              <a:rPr lang="en-US"/>
              <a:t>Small Business Grant &amp; Loan Program (SBP) provides commercial financing to help Red River Métis Citizens start or expand businesses. This program offers up to $40,000.00 in financing composed of a grant and loan.</a:t>
            </a:r>
          </a:p>
          <a:p>
            <a:pPr marL="0" indent="0">
              <a:buNone/>
            </a:pPr>
            <a:r>
              <a:rPr lang="en-US"/>
              <a:t>Program Eligibility</a:t>
            </a:r>
          </a:p>
          <a:p>
            <a:r>
              <a:rPr lang="en-US"/>
              <a:t>Businesses must be minimum 51% Red River Métis owned and controlled, with valid MMF Red River Métis Citizenship Card(s).</a:t>
            </a:r>
          </a:p>
          <a:p>
            <a:r>
              <a:rPr lang="en-US"/>
              <a:t>The principal Red River Métis owner must be actively involved in the business on a day-to-day basis and have the specific skills, training, and knowledge to carry out the business.</a:t>
            </a:r>
          </a:p>
          <a:p>
            <a:r>
              <a:rPr lang="en-US"/>
              <a:t>Applicant(s) must have a minimum of 10% of total project                 costs in non-borrowed cash equity.</a:t>
            </a:r>
          </a:p>
          <a:p>
            <a:endParaRPr lang="en-US"/>
          </a:p>
        </p:txBody>
      </p:sp>
    </p:spTree>
    <p:extLst>
      <p:ext uri="{BB962C8B-B14F-4D97-AF65-F5344CB8AC3E}">
        <p14:creationId xmlns:p14="http://schemas.microsoft.com/office/powerpoint/2010/main" val="258900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20832-B931-3A77-69FE-528B4E43D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E1BC9-B704-CE1C-0F26-1AAA8EF0C392}"/>
              </a:ext>
            </a:extLst>
          </p:cNvPr>
          <p:cNvSpPr>
            <a:spLocks noGrp="1"/>
          </p:cNvSpPr>
          <p:nvPr>
            <p:ph type="title"/>
          </p:nvPr>
        </p:nvSpPr>
        <p:spPr/>
        <p:txBody>
          <a:bodyPr>
            <a:normAutofit/>
          </a:bodyPr>
          <a:lstStyle/>
          <a:p>
            <a:r>
              <a:rPr lang="en-US" sz="4000">
                <a:latin typeface="Minion Pro" panose="02040503050306020203"/>
              </a:rPr>
              <a:t>Louis Riel Capital Corporation</a:t>
            </a:r>
            <a:br>
              <a:rPr lang="en-US" sz="4000">
                <a:latin typeface="Minion Pro" panose="02040503050306020203"/>
              </a:rPr>
            </a:br>
            <a:r>
              <a:rPr lang="en-US" sz="4000">
                <a:latin typeface="Minion Pro" panose="02040503050306020203"/>
              </a:rPr>
              <a:t>Youth Entrepreneurship Program</a:t>
            </a:r>
          </a:p>
        </p:txBody>
      </p:sp>
      <p:sp>
        <p:nvSpPr>
          <p:cNvPr id="3" name="Content Placeholder 2">
            <a:extLst>
              <a:ext uri="{FF2B5EF4-FFF2-40B4-BE49-F238E27FC236}">
                <a16:creationId xmlns:a16="http://schemas.microsoft.com/office/drawing/2014/main" id="{FCBE783B-24FC-E18A-A4FD-165DAD8C05DE}"/>
              </a:ext>
            </a:extLst>
          </p:cNvPr>
          <p:cNvSpPr>
            <a:spLocks noGrp="1"/>
          </p:cNvSpPr>
          <p:nvPr>
            <p:ph idx="1"/>
          </p:nvPr>
        </p:nvSpPr>
        <p:spPr>
          <a:xfrm>
            <a:off x="838200" y="1825625"/>
            <a:ext cx="9247632" cy="4351338"/>
          </a:xfrm>
        </p:spPr>
        <p:txBody>
          <a:bodyPr>
            <a:normAutofit fontScale="85000" lnSpcReduction="20000"/>
          </a:bodyPr>
          <a:lstStyle/>
          <a:p>
            <a:pPr marL="0" indent="0">
              <a:buNone/>
            </a:pPr>
            <a:r>
              <a:rPr lang="en-US"/>
              <a:t>Youth Entrepreneurship (YEP) Grant &amp; Loan Program provides commercial financing to help Red River Métis Youth start or expand businesses. This program offers up to $40,000.00 in financing composed of a grant and loan.</a:t>
            </a:r>
          </a:p>
          <a:p>
            <a:pPr marL="0" indent="0">
              <a:buNone/>
            </a:pPr>
            <a:r>
              <a:rPr lang="en-US"/>
              <a:t>Program Eligibility</a:t>
            </a:r>
          </a:p>
          <a:p>
            <a:r>
              <a:rPr lang="en-US"/>
              <a:t>Businesses must be minimum 51% Red River Métis owned and controlled, with valid MMF Red River Métis Citizenship Card(s).</a:t>
            </a:r>
          </a:p>
          <a:p>
            <a:r>
              <a:rPr lang="en-US"/>
              <a:t>Program for Métis youth - ages 18 - 29</a:t>
            </a:r>
          </a:p>
          <a:p>
            <a:r>
              <a:rPr lang="en-US"/>
              <a:t>The principal Red River Métis owner must be actively involved in the business on a day-to-day basis and have the specific skills, training, and knowledge to carry out the business.</a:t>
            </a:r>
          </a:p>
          <a:p>
            <a:r>
              <a:rPr lang="en-US"/>
              <a:t>Applicant(s) must have a minimum of 5% of total project costs in </a:t>
            </a:r>
          </a:p>
          <a:p>
            <a:pPr marL="0" indent="0">
              <a:lnSpc>
                <a:spcPct val="120000"/>
              </a:lnSpc>
              <a:spcBef>
                <a:spcPts val="0"/>
              </a:spcBef>
              <a:buNone/>
            </a:pPr>
            <a:r>
              <a:rPr lang="en-US"/>
              <a:t>   non-borrowed cash equity.</a:t>
            </a:r>
          </a:p>
          <a:p>
            <a:endParaRPr lang="en-US"/>
          </a:p>
        </p:txBody>
      </p:sp>
    </p:spTree>
    <p:extLst>
      <p:ext uri="{BB962C8B-B14F-4D97-AF65-F5344CB8AC3E}">
        <p14:creationId xmlns:p14="http://schemas.microsoft.com/office/powerpoint/2010/main" val="46164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11795-6969-51F9-F341-ABB568FC2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52C3F-3E5C-3BC9-0826-3FC03532466C}"/>
              </a:ext>
            </a:extLst>
          </p:cNvPr>
          <p:cNvSpPr>
            <a:spLocks noGrp="1"/>
          </p:cNvSpPr>
          <p:nvPr>
            <p:ph type="title"/>
          </p:nvPr>
        </p:nvSpPr>
        <p:spPr>
          <a:xfrm>
            <a:off x="838200" y="365125"/>
            <a:ext cx="9791700" cy="1325563"/>
          </a:xfrm>
        </p:spPr>
        <p:txBody>
          <a:bodyPr>
            <a:normAutofit fontScale="90000"/>
          </a:bodyPr>
          <a:lstStyle/>
          <a:p>
            <a:r>
              <a:rPr lang="en-US" sz="4000">
                <a:latin typeface="Minion Pro" panose="02040503050306020203"/>
              </a:rPr>
              <a:t>Louis Riel Capital Corporation</a:t>
            </a:r>
            <a:br>
              <a:rPr lang="en-US" sz="4000">
                <a:latin typeface="Minion Pro" panose="02040503050306020203"/>
              </a:rPr>
            </a:br>
            <a:r>
              <a:rPr lang="en-US" sz="4000">
                <a:latin typeface="Minion Pro" panose="02040503050306020203"/>
              </a:rPr>
              <a:t>MMF First Time Home Purchase Program (FTHPP)</a:t>
            </a:r>
          </a:p>
        </p:txBody>
      </p:sp>
      <p:sp>
        <p:nvSpPr>
          <p:cNvPr id="3" name="Content Placeholder 2">
            <a:extLst>
              <a:ext uri="{FF2B5EF4-FFF2-40B4-BE49-F238E27FC236}">
                <a16:creationId xmlns:a16="http://schemas.microsoft.com/office/drawing/2014/main" id="{9412A6BA-9587-25D7-13A7-CE09B524D6E3}"/>
              </a:ext>
            </a:extLst>
          </p:cNvPr>
          <p:cNvSpPr>
            <a:spLocks noGrp="1"/>
          </p:cNvSpPr>
          <p:nvPr>
            <p:ph idx="1"/>
          </p:nvPr>
        </p:nvSpPr>
        <p:spPr>
          <a:xfrm>
            <a:off x="838200" y="1825625"/>
            <a:ext cx="9247632" cy="4351338"/>
          </a:xfrm>
        </p:spPr>
        <p:txBody>
          <a:bodyPr>
            <a:normAutofit fontScale="92500"/>
          </a:bodyPr>
          <a:lstStyle/>
          <a:p>
            <a:pPr marL="0" indent="0">
              <a:buNone/>
            </a:pPr>
            <a:r>
              <a:rPr lang="en-US" sz="2400"/>
              <a:t>The investment in a housing program for Red River Métis Citizens provides funding by way of a grant for the purchase of affordable housing for first time home buyers.</a:t>
            </a:r>
          </a:p>
          <a:p>
            <a:pPr marL="0" indent="0">
              <a:lnSpc>
                <a:spcPct val="100000"/>
              </a:lnSpc>
              <a:spcBef>
                <a:spcPts val="0"/>
              </a:spcBef>
              <a:buNone/>
            </a:pPr>
            <a:r>
              <a:rPr lang="en-US" sz="2400"/>
              <a:t>The purpose is to address housing needs, priorities and challenges of Red River Métis people living in rural and urban areas across the Province and to make home ownership a reality for Red River Métis Citizens that have never owned a home before.</a:t>
            </a:r>
          </a:p>
          <a:p>
            <a:pPr marL="342900" indent="-342900"/>
            <a:r>
              <a:rPr lang="en-US" sz="2400">
                <a:ea typeface="Roboto Light" panose="02000000000000000000" pitchFamily="2" charset="0"/>
              </a:rPr>
              <a:t>Provides 5% of home purchase price up to $18,000.00 towards a down payment. </a:t>
            </a:r>
          </a:p>
          <a:p>
            <a:pPr marL="342900" indent="-342900"/>
            <a:r>
              <a:rPr lang="en-US" sz="2400">
                <a:ea typeface="Roboto Light" panose="02000000000000000000" pitchFamily="2" charset="0"/>
              </a:rPr>
              <a:t>Provides 1.5% of home purchase price up to $2,500.00 towards closing costs.</a:t>
            </a:r>
          </a:p>
          <a:p>
            <a:pPr marL="342900" indent="-342900"/>
            <a:r>
              <a:rPr lang="en-US" sz="2400">
                <a:ea typeface="Roboto Light" panose="02000000000000000000" pitchFamily="2" charset="0"/>
              </a:rPr>
              <a:t>A detailed report on Property Management will be presented in          Minster Goodon’s Housing Report.</a:t>
            </a:r>
          </a:p>
          <a:p>
            <a:pPr marL="0" indent="0">
              <a:buNone/>
            </a:pPr>
            <a:endParaRPr lang="en-US"/>
          </a:p>
        </p:txBody>
      </p:sp>
    </p:spTree>
    <p:extLst>
      <p:ext uri="{BB962C8B-B14F-4D97-AF65-F5344CB8AC3E}">
        <p14:creationId xmlns:p14="http://schemas.microsoft.com/office/powerpoint/2010/main" val="59373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6416D-6856-9353-B32D-C207D881B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39400-04CD-60D9-A13C-8B4B144EC9B9}"/>
              </a:ext>
            </a:extLst>
          </p:cNvPr>
          <p:cNvSpPr>
            <a:spLocks noGrp="1"/>
          </p:cNvSpPr>
          <p:nvPr>
            <p:ph type="title"/>
          </p:nvPr>
        </p:nvSpPr>
        <p:spPr>
          <a:xfrm>
            <a:off x="838200" y="365125"/>
            <a:ext cx="9791700" cy="1325563"/>
          </a:xfrm>
        </p:spPr>
        <p:txBody>
          <a:bodyPr>
            <a:normAutofit/>
          </a:bodyPr>
          <a:lstStyle/>
          <a:p>
            <a:r>
              <a:rPr lang="en-US" sz="4000">
                <a:latin typeface="Minion Pro" panose="02040503050306020203"/>
              </a:rPr>
              <a:t>Louis Riel Capital Corporation</a:t>
            </a:r>
            <a:br>
              <a:rPr lang="en-US" sz="4000">
                <a:latin typeface="Minion Pro" panose="02040503050306020203"/>
              </a:rPr>
            </a:br>
            <a:r>
              <a:rPr lang="en-US" sz="4000">
                <a:latin typeface="Minion Pro" panose="02040503050306020203"/>
              </a:rPr>
              <a:t>Red River Métis Personal Loan Program</a:t>
            </a:r>
          </a:p>
        </p:txBody>
      </p:sp>
      <p:sp>
        <p:nvSpPr>
          <p:cNvPr id="3" name="Content Placeholder 2">
            <a:extLst>
              <a:ext uri="{FF2B5EF4-FFF2-40B4-BE49-F238E27FC236}">
                <a16:creationId xmlns:a16="http://schemas.microsoft.com/office/drawing/2014/main" id="{1BC8D7F2-DEA9-5FA1-951F-B91B317EFAB2}"/>
              </a:ext>
            </a:extLst>
          </p:cNvPr>
          <p:cNvSpPr>
            <a:spLocks noGrp="1"/>
          </p:cNvSpPr>
          <p:nvPr>
            <p:ph idx="1"/>
          </p:nvPr>
        </p:nvSpPr>
        <p:spPr>
          <a:xfrm>
            <a:off x="838200" y="1825625"/>
            <a:ext cx="9247632" cy="4351338"/>
          </a:xfrm>
        </p:spPr>
        <p:txBody>
          <a:bodyPr>
            <a:normAutofit/>
          </a:bodyPr>
          <a:lstStyle/>
          <a:p>
            <a:pPr marL="342900" indent="-342900"/>
            <a:r>
              <a:rPr lang="en-US" sz="2400">
                <a:ea typeface="Roboto Light" panose="02000000000000000000" pitchFamily="2" charset="0"/>
              </a:rPr>
              <a:t>Interest bearing loan program up to $40,000.00 to provide financing to Red River Métis Citizens.</a:t>
            </a:r>
          </a:p>
          <a:p>
            <a:pPr marL="342900" indent="-342900"/>
            <a:r>
              <a:rPr lang="en-US" sz="2400">
                <a:ea typeface="Roboto Light" panose="02000000000000000000" pitchFamily="2" charset="0"/>
              </a:rPr>
              <a:t>The loan can be used for a variety of reasons such as the purchase of vehicles, or home renovations.</a:t>
            </a:r>
          </a:p>
          <a:p>
            <a:pPr marL="342900" indent="-342900"/>
            <a:r>
              <a:rPr lang="en-US" sz="2400">
                <a:ea typeface="Roboto Light" panose="02000000000000000000" pitchFamily="2" charset="0"/>
              </a:rPr>
              <a:t>Must have full-time employment, have a satisfactory credit score and have the ability to repay the loan payments.</a:t>
            </a:r>
          </a:p>
          <a:p>
            <a:pPr marL="342900" indent="-342900"/>
            <a:r>
              <a:rPr lang="en-US" sz="2400">
                <a:ea typeface="Roboto Light" panose="02000000000000000000" pitchFamily="2" charset="0"/>
              </a:rPr>
              <a:t>Collateral will be required in most cases.</a:t>
            </a:r>
          </a:p>
          <a:p>
            <a:pPr marL="342900" indent="-342900"/>
            <a:r>
              <a:rPr lang="en-US" sz="2400">
                <a:ea typeface="Roboto Light" panose="02000000000000000000" pitchFamily="2" charset="0"/>
              </a:rPr>
              <a:t>Interest rates are competitive with market.</a:t>
            </a:r>
          </a:p>
          <a:p>
            <a:pPr marL="0" indent="0">
              <a:buNone/>
            </a:pPr>
            <a:endParaRPr lang="en-US"/>
          </a:p>
        </p:txBody>
      </p:sp>
    </p:spTree>
    <p:extLst>
      <p:ext uri="{BB962C8B-B14F-4D97-AF65-F5344CB8AC3E}">
        <p14:creationId xmlns:p14="http://schemas.microsoft.com/office/powerpoint/2010/main" val="1781188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5BB51FCEAAA94AA4C4FDB4C128D8E5" ma:contentTypeVersion="22" ma:contentTypeDescription="Create a new document." ma:contentTypeScope="" ma:versionID="fd503f36eff88704c5f4df0724a6f2e8">
  <xsd:schema xmlns:xsd="http://www.w3.org/2001/XMLSchema" xmlns:xs="http://www.w3.org/2001/XMLSchema" xmlns:p="http://schemas.microsoft.com/office/2006/metadata/properties" xmlns:ns1="http://schemas.microsoft.com/sharepoint/v3" xmlns:ns2="723011d3-ce1d-43e8-96d8-d64d12011159" xmlns:ns3="3a7198e0-f462-423b-97cc-9f0a4e00fbc1" targetNamespace="http://schemas.microsoft.com/office/2006/metadata/properties" ma:root="true" ma:fieldsID="9501abda3d11c9bc593a8911acbe8c96" ns1:_="" ns2:_="" ns3:_="">
    <xsd:import namespace="http://schemas.microsoft.com/sharepoint/v3"/>
    <xsd:import namespace="723011d3-ce1d-43e8-96d8-d64d12011159"/>
    <xsd:import namespace="3a7198e0-f462-423b-97cc-9f0a4e00fb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image"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3011d3-ce1d-43e8-96d8-d64d12011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068fe6-f01a-45db-9dc6-c7f0851eaa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mage" ma:index="26" nillable="true" ma:displayName="image" ma:format="Thumbnail" ma:internalName="image">
      <xsd:simpleType>
        <xsd:restriction base="dms:Unknow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7198e0-f462-423b-97cc-9f0a4e00fbc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cb3e8d-40b1-42a1-8861-5c33baee33f2}" ma:internalName="TaxCatchAll" ma:showField="CatchAllData" ma:web="3a7198e0-f462-423b-97cc-9f0a4e00fb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23011d3-ce1d-43e8-96d8-d64d12011159" xsi:nil="true"/>
    <TaxCatchAll xmlns="3a7198e0-f462-423b-97cc-9f0a4e00fbc1" xsi:nil="true"/>
    <lcf76f155ced4ddcb4097134ff3c332f xmlns="723011d3-ce1d-43e8-96d8-d64d12011159">
      <Terms xmlns="http://schemas.microsoft.com/office/infopath/2007/PartnerControls"/>
    </lcf76f155ced4ddcb4097134ff3c332f>
    <_ip_UnifiedCompliancePolicyUIAction xmlns="http://schemas.microsoft.com/sharepoint/v3" xsi:nil="true"/>
    <image xmlns="723011d3-ce1d-43e8-96d8-d64d12011159"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4C9B4-6562-4992-BAE2-D5BBDB228F9E}">
  <ds:schemaRefs>
    <ds:schemaRef ds:uri="3a7198e0-f462-423b-97cc-9f0a4e00fbc1"/>
    <ds:schemaRef ds:uri="723011d3-ce1d-43e8-96d8-d64d120111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01681C-1C5F-4071-B599-053457B08D0A}">
  <ds:schemaRefs>
    <ds:schemaRef ds:uri="3a7198e0-f462-423b-97cc-9f0a4e00fbc1"/>
    <ds:schemaRef ds:uri="723011d3-ce1d-43e8-96d8-d64d12011159"/>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C2C17DE-2E8B-4138-9303-8981B682B1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Minion Pro</vt:lpstr>
      <vt:lpstr>Roboto Light</vt:lpstr>
      <vt:lpstr>Office Theme</vt:lpstr>
      <vt:lpstr>PowerPoint Presentation</vt:lpstr>
      <vt:lpstr>Louis Riel Capital Corporation History</vt:lpstr>
      <vt:lpstr>Louis Riel Capital Corporation Grant &amp; Loan Program</vt:lpstr>
      <vt:lpstr>Louis Riel Capital Corporation Grant &amp; Loan Program</vt:lpstr>
      <vt:lpstr>Louis Riel Capital Corporation Métis Women Entrepreneurship (MWE)</vt:lpstr>
      <vt:lpstr>Louis Riel Capital Corporation Small Business Loan</vt:lpstr>
      <vt:lpstr>Louis Riel Capital Corporation Youth Entrepreneurship Program</vt:lpstr>
      <vt:lpstr>Louis Riel Capital Corporation MMF First Time Home Purchase Program (FTHPP)</vt:lpstr>
      <vt:lpstr>Louis Riel Capital Corporation Red River Métis Personal Loan Program</vt:lpstr>
      <vt:lpstr>Louis Riel Capital Corporation Red River Métis Business Directory</vt:lpstr>
      <vt:lpstr>Louis Riel Capital Corporation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Meixner</dc:creator>
  <cp:lastModifiedBy>Carly Souque</cp:lastModifiedBy>
  <cp:revision>1</cp:revision>
  <dcterms:created xsi:type="dcterms:W3CDTF">2021-08-05T18:31:33Z</dcterms:created>
  <dcterms:modified xsi:type="dcterms:W3CDTF">2025-09-17T18:31:32Z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0x010100A45BB51FCEAAA94AA4C4FDB4C128D8E5</vt:lpwstr>
  </property>
  <property fmtid="{D5CDD505-2E9C-101B-9397-08002B2CF9AE}" pid="3" name="Order">
    <vt:r8>11745300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