
<file path=[Content_Types].xml><?xml version="1.0" encoding="utf-8"?>
<Types xmlns="http://schemas.openxmlformats.org/package/2006/content-types">
  <Default Extension="BBF50AA0" ContentType="image/jpe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71" r:id="rId6"/>
    <p:sldId id="257" r:id="rId7"/>
    <p:sldId id="272" r:id="rId8"/>
    <p:sldId id="273" r:id="rId9"/>
    <p:sldId id="260" r:id="rId10"/>
    <p:sldId id="258" r:id="rId11"/>
    <p:sldId id="264" r:id="rId12"/>
    <p:sldId id="265" r:id="rId13"/>
    <p:sldId id="259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98"/>
    <p:restoredTop sz="85957"/>
  </p:normalViewPr>
  <p:slideViewPr>
    <p:cSldViewPr snapToGrid="0" snapToObjects="1">
      <p:cViewPr>
        <p:scale>
          <a:sx n="60" d="100"/>
          <a:sy n="60" d="100"/>
        </p:scale>
        <p:origin x="73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72787-6965-CB4F-B4DE-DAF81E31584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62F32-E607-3D40-83D3-32D6FC54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8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62F32-E607-3D40-83D3-32D6FC54E1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275FD-01C2-47C7-A125-89C35A35DA7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111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62F32-E607-3D40-83D3-32D6FC54E1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2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68D8D-8609-9B92-6C1A-D4F5D1839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3DE09B-0618-C4F2-DE0C-66A7C3F0C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7B6C8A-CB95-8319-FF75-1FEA6A377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A5F9D-142D-A0B6-A33C-E64F69A826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62F32-E607-3D40-83D3-32D6FC54E1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0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90732-6B20-D5D0-15B1-744659214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8504D-C1DA-1AA3-A66E-CDEFEF918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B2D7C5-D35C-E2EA-F687-4F7BE0C78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02F34-F90E-EEA0-9A40-8449D89B9E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62F32-E607-3D40-83D3-32D6FC54E1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47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E34BD-6390-9FD0-5C86-A7C14BF77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10ABCD-4952-FD9E-57BC-B276F9D72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F96EC-666A-0CEC-AC53-819D09D36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63D1D-8DCD-91B1-37E8-97DC9735C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62F32-E607-3D40-83D3-32D6FC54E1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92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7CD96-0F3E-C32F-2DD9-8BE821A1E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798EC9-E0F1-CE74-946C-8941927B5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7558AD-05B3-876E-5D8B-A51B6B4A5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76D1C-89D0-7983-2685-8F7AD6E2B0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62F32-E607-3D40-83D3-32D6FC54E1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62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0D6AA-BEC4-20F4-15DB-17A954CC1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21DC47-D7F3-A934-ABDC-B81C53108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423E7-CEB7-1676-8687-DAA749DEB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19D7A-1D26-5B26-E8E7-E83B8CB68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62F32-E607-3D40-83D3-32D6FC54E1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71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2ADE1-A2A2-B5DE-EA24-98FBDC3F9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EE0B3A-9E9C-7AB2-9503-417C57740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79A48-3CB0-20C6-F4D9-D8392BCA9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5041B-7DC4-FA40-E4F2-DF74B55D3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62F32-E607-3D40-83D3-32D6FC54E1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4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C86A-34E3-C046-92D3-FE27434FD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3C7BC-6F3F-7A4C-B839-28AA28145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D7F3C-9224-BD4D-B7C4-DAA686E5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75989-A6E0-3C42-AB9B-B213A4EB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D5A91-A623-2643-9377-2695040F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666-1518-6D4F-AF7F-B9DEF9A4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953F8-A3DD-9743-BB3C-64696F1C5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537E3-0201-AC43-9C13-1888A480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FCA2-3BEF-9548-B370-C45D92B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C93-B5BD-4946-A0FE-25E914C2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2B425-DEAF-694A-8AA1-C07930DD7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1A517-3A0D-D44E-B4B8-2945508BB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9F94F-0D63-0545-8889-DEF40D6B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38463-AEB8-D245-8AE2-53332C5B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CCD0-0A2B-5541-8FA1-F8234A97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7A4D-1774-D543-B20F-8799207F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7A908-6A30-F244-9F88-8934CF82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6D60D-A51A-E342-8964-39FA031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333EA-2BCB-624D-B721-07E2BA9A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1DB3-617A-3C4A-9E7F-477F783B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D927-925C-7D44-94DF-8E2CBC84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2739-8515-6444-8330-7E67324C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18773-1E26-484F-B677-46A69ECA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22F84-D38D-0246-9B8A-811CA968C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0B00C-AEBE-624B-B3C5-33875A2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3AF5B-920F-434F-8901-AE1000CB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84FE-0D19-CD46-BB23-8B23934C3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AB696-1FCD-A249-9B1E-0D5F0E29E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7388-DD4A-EB46-B928-A48B0861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92746-236B-1240-A69A-8316518C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77CFB-5EAA-5546-81FF-E6FD92C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5051-D9A5-F04A-BB7D-5F320236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7455-460C-D246-822C-1C80120DD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922E-848B-344F-A414-CD85656E9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27BFD-09E3-8A42-9499-741DDEAB9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4617A-F5B7-444A-9D34-3FFD04169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196BF-62C5-5144-8A3A-E04476E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3C717-91B0-0444-8B93-6ABAD772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04865-B5CD-F646-92EA-F82C51BA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5D23-FECB-654A-BD98-464C52C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186E3-65D2-3B41-9F26-6D827A74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52F59-C02E-FC4C-82AF-76C2F400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9475D-F9DB-3349-9111-05BA1A70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63AF7-AF08-744B-A864-A5915133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471B1-23FD-384C-B5BD-4EF9EFCC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E170C-CB8B-8943-9015-B54D17AE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0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31F3-9EB8-7A46-96C0-44702375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43568-C980-0143-8557-2C4283B6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B229-EFA3-7C43-89CB-8C0868160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F227B-C88F-2D47-85B9-6A89FBEC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8260-1D06-1247-B85A-6B6C9094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0AF78-45C2-CF44-B07B-D1C835A2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86BF-5F5F-BE42-B291-9525F2F0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82CFA-3A38-F24D-9870-17D7948BD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2693B-0EEF-CB42-B49F-EA75E82F5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19E63-C25E-9D4A-8642-FFA02B0C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0ABA-6137-5846-8253-0F7B7B8C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43986-B569-2049-8FDD-C5468D1E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A40D-40E8-CD4C-85A2-AA32FB71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1E4A-8810-704C-B7A4-CFFB6EFBE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48D-6EE2-1049-B9F4-34F964FF8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45D8-FAEE-7549-A87D-D45710F48FD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5A4B-BE1D-714A-AC69-01267EE1F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D8D3-92A1-564F-8F89-376EBEA95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8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BBF50AA0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722A16-CD92-F51E-F15E-4AE3005D4D7C}"/>
              </a:ext>
            </a:extLst>
          </p:cNvPr>
          <p:cNvSpPr txBox="1"/>
          <p:nvPr/>
        </p:nvSpPr>
        <p:spPr>
          <a:xfrm>
            <a:off x="291224" y="2028616"/>
            <a:ext cx="5804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Minion Pro" panose="02040503050306020203" pitchFamily="18" charset="0"/>
              </a:rPr>
              <a:t>Citizenship, Constitution, Rights, Governance, and Beyond Borders</a:t>
            </a:r>
          </a:p>
        </p:txBody>
      </p:sp>
    </p:spTree>
    <p:extLst>
      <p:ext uri="{BB962C8B-B14F-4D97-AF65-F5344CB8AC3E}">
        <p14:creationId xmlns:p14="http://schemas.microsoft.com/office/powerpoint/2010/main" val="53089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FDAB-F4FA-0A75-B21D-BC4DE92F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BBC93-74A2-0929-05F1-C5AA03880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" y="1294806"/>
            <a:ext cx="5843539" cy="5198069"/>
          </a:xfrm>
        </p:spPr>
        <p:txBody>
          <a:bodyPr>
            <a:normAutofit/>
          </a:bodyPr>
          <a:lstStyle/>
          <a:p>
            <a:pPr lvl="1"/>
            <a:endParaRPr lang="en-US" i="1" dirty="0"/>
          </a:p>
          <a:p>
            <a:pPr lvl="1"/>
            <a:r>
              <a:rPr lang="en-US" sz="2600" b="1" dirty="0"/>
              <a:t>Focus: Protecting Red River Métis Rights and Knowledge  </a:t>
            </a:r>
          </a:p>
          <a:p>
            <a:pPr lvl="2"/>
            <a:r>
              <a:rPr lang="en-US" sz="2600" dirty="0"/>
              <a:t>Continued development of the Red River Métis Research and Ethics Protocol</a:t>
            </a:r>
          </a:p>
          <a:p>
            <a:pPr marL="914400" lvl="2" indent="0">
              <a:buNone/>
            </a:pPr>
            <a:endParaRPr lang="en-US" sz="2600" dirty="0"/>
          </a:p>
          <a:p>
            <a:pPr lvl="2"/>
            <a:r>
              <a:rPr lang="en-US" sz="2600" dirty="0"/>
              <a:t>Advancing MMF’s authority to approve and monitor research involving Red River Métis Citizens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8" name="Picture 7" descr="A person riding a horse&#10;&#10;AI-generated content may be incorrect.">
            <a:extLst>
              <a:ext uri="{FF2B5EF4-FFF2-40B4-BE49-F238E27FC236}">
                <a16:creationId xmlns:a16="http://schemas.microsoft.com/office/drawing/2014/main" id="{72779D5B-0CA3-6DA5-53D2-844CB972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655" y="1027906"/>
            <a:ext cx="3983665" cy="567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6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69D95-5E76-A99F-4C2E-B82812532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B025-90DA-93BD-1D8F-E55CD6A53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FEB621-0B9B-7963-CFAD-373CB0992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0462" y="1318825"/>
            <a:ext cx="4889500" cy="4078675"/>
          </a:xfrm>
        </p:spPr>
        <p:txBody>
          <a:bodyPr>
            <a:normAutofit fontScale="62500" lnSpcReduction="20000"/>
          </a:bodyPr>
          <a:lstStyle/>
          <a:p>
            <a:pPr lvl="1"/>
            <a:endParaRPr lang="en-US" sz="3600" i="1" dirty="0"/>
          </a:p>
          <a:p>
            <a:pPr lvl="1"/>
            <a:r>
              <a:rPr lang="en-US" sz="4200" b="1" dirty="0"/>
              <a:t>Outcome</a:t>
            </a:r>
          </a:p>
          <a:p>
            <a:pPr lvl="2"/>
            <a:r>
              <a:rPr lang="en-US" sz="4200" dirty="0"/>
              <a:t>Our Research and Ethics Protocol is a modern expression of our sovereignty, it protects our stories, knowledge, and identity from misrepresentation while ensuring that research serves purpose and delivers priorities important to the Red River Métis. 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5" name="Picture 4" descr="A document with text on it&#10;&#10;AI-generated content may be incorrect.">
            <a:extLst>
              <a:ext uri="{FF2B5EF4-FFF2-40B4-BE49-F238E27FC236}">
                <a16:creationId xmlns:a16="http://schemas.microsoft.com/office/drawing/2014/main" id="{2FBB84AF-E509-1844-3CF1-D07FD1E0D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81" y="1318825"/>
            <a:ext cx="48895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F177F-D6A8-6866-131A-BFE76E75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A1A0-12DC-1A01-3BE7-5B80D35E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Borders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23F13-A948-183F-5777-27B32CE22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2645" y="1329181"/>
            <a:ext cx="5413744" cy="3753182"/>
          </a:xfrm>
        </p:spPr>
        <p:txBody>
          <a:bodyPr>
            <a:normAutofit fontScale="77500" lnSpcReduction="20000"/>
          </a:bodyPr>
          <a:lstStyle/>
          <a:p>
            <a:pPr lvl="1"/>
            <a:endParaRPr lang="en-US" sz="3700" i="1" dirty="0"/>
          </a:p>
          <a:p>
            <a:pPr lvl="1"/>
            <a:r>
              <a:rPr lang="en-US" sz="3700" b="1" dirty="0"/>
              <a:t>Mandate Foundations: </a:t>
            </a:r>
          </a:p>
          <a:p>
            <a:pPr lvl="2"/>
            <a:r>
              <a:rPr lang="en-US" sz="3700" dirty="0"/>
              <a:t>Deliver programs and services for Citizens beyond the province of Manitoba </a:t>
            </a:r>
          </a:p>
          <a:p>
            <a:pPr lvl="2"/>
            <a:endParaRPr lang="en-US" sz="3700" dirty="0"/>
          </a:p>
          <a:p>
            <a:pPr lvl="2"/>
            <a:r>
              <a:rPr lang="en-US" sz="3700" dirty="0"/>
              <a:t>Implement the Beyond Borders Task Force Report (2022) and coordinate departmental support. 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Picture 3" descr="A map of the state of the red river&#10;&#10;AI-generated content may be incorrect.">
            <a:extLst>
              <a:ext uri="{FF2B5EF4-FFF2-40B4-BE49-F238E27FC236}">
                <a16:creationId xmlns:a16="http://schemas.microsoft.com/office/drawing/2014/main" id="{17F40A77-09C5-6125-E4EA-9C7B21BFE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900" y="1249437"/>
            <a:ext cx="6022684" cy="37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83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5175-FA14-35A4-87AB-29969DA1E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5EB2-8DF0-249F-5DFB-B9A9B89F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Borders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BBE6C-6233-8CC6-9FC7-B8F7C38E1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6" y="1407227"/>
            <a:ext cx="10037135" cy="5450773"/>
          </a:xfrm>
        </p:spPr>
        <p:txBody>
          <a:bodyPr>
            <a:normAutofit/>
          </a:bodyPr>
          <a:lstStyle/>
          <a:p>
            <a:pPr lvl="1"/>
            <a:r>
              <a:rPr lang="en-US" sz="2600" b="1" dirty="0"/>
              <a:t>2024/2025 Progress: </a:t>
            </a:r>
          </a:p>
          <a:p>
            <a:pPr lvl="2"/>
            <a:r>
              <a:rPr lang="en-US" sz="2600" dirty="0"/>
              <a:t>Finalizing Departments and Affiliates Guide to centralize information for all Citizens </a:t>
            </a:r>
          </a:p>
          <a:p>
            <a:pPr lvl="2"/>
            <a:r>
              <a:rPr lang="en-US" sz="2600" dirty="0"/>
              <a:t>Facilitation of cross-departmental advocacy on service delivery barriers. </a:t>
            </a:r>
          </a:p>
          <a:p>
            <a:pPr lvl="2"/>
            <a:r>
              <a:rPr lang="en-US" sz="2600" dirty="0"/>
              <a:t>Strengthened trust and belonging for Citizens living beyond Manitoba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B0CE65F-502D-FA01-C653-852468DA2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503" y="4176610"/>
            <a:ext cx="4813386" cy="268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37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DFA68-0520-F9CE-C507-2305F419B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E1901-9527-B14E-8F4C-FA539B9D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Borders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DF426-104D-0198-548D-5B5D469D8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4242"/>
            <a:ext cx="5422605" cy="4242279"/>
          </a:xfrm>
        </p:spPr>
        <p:txBody>
          <a:bodyPr>
            <a:normAutofit fontScale="62500" lnSpcReduction="20000"/>
          </a:bodyPr>
          <a:lstStyle/>
          <a:p>
            <a:pPr lvl="1"/>
            <a:endParaRPr lang="en-US" sz="4200" i="1" dirty="0"/>
          </a:p>
          <a:p>
            <a:pPr lvl="1"/>
            <a:r>
              <a:rPr lang="en-US" sz="4200" b="1" dirty="0"/>
              <a:t>Next Steps 2025/2026: </a:t>
            </a:r>
          </a:p>
          <a:p>
            <a:pPr lvl="2"/>
            <a:r>
              <a:rPr lang="en-US" sz="4200" dirty="0"/>
              <a:t>Mobilize service feasibility study to expand access to services</a:t>
            </a:r>
          </a:p>
          <a:p>
            <a:pPr lvl="2"/>
            <a:endParaRPr lang="en-US" sz="4200" dirty="0"/>
          </a:p>
          <a:p>
            <a:pPr lvl="2"/>
            <a:r>
              <a:rPr lang="en-US" sz="4200" dirty="0"/>
              <a:t>Launch MMF Department and Affiliates Guide for Citizens</a:t>
            </a:r>
          </a:p>
          <a:p>
            <a:pPr lvl="2"/>
            <a:endParaRPr lang="en-US" sz="4200" dirty="0"/>
          </a:p>
          <a:p>
            <a:pPr lvl="2"/>
            <a:r>
              <a:rPr lang="en-US" sz="4200" dirty="0"/>
              <a:t>Continued support of inclusion models for out-of-province program and service delivery. 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7D9A1EE-E28A-056F-C25B-158B3C3CA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47" y="695528"/>
            <a:ext cx="3031738" cy="5466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425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128EA-493C-BB8A-06CA-1964202DE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8BEE3-8491-E86E-8CD8-2EA0A5BE8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292" y="2122555"/>
            <a:ext cx="3151415" cy="26128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Thank You</a:t>
            </a:r>
            <a:br>
              <a:rPr lang="en-US" sz="6000" b="1" dirty="0"/>
            </a:br>
            <a:r>
              <a:rPr lang="en-US" sz="6000" b="1" dirty="0"/>
              <a:t>Merci </a:t>
            </a:r>
            <a:br>
              <a:rPr lang="en-US" sz="6000" b="1" dirty="0"/>
            </a:br>
            <a:r>
              <a:rPr lang="en-US" sz="6000" b="1" dirty="0"/>
              <a:t>Maarsii </a:t>
            </a:r>
          </a:p>
        </p:txBody>
      </p:sp>
    </p:spTree>
    <p:extLst>
      <p:ext uri="{BB962C8B-B14F-4D97-AF65-F5344CB8AC3E}">
        <p14:creationId xmlns:p14="http://schemas.microsoft.com/office/powerpoint/2010/main" val="259061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3DAF8-B600-7528-21EF-137F3E54E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Minister Judy Mayer </a:t>
            </a:r>
          </a:p>
        </p:txBody>
      </p:sp>
      <p:pic>
        <p:nvPicPr>
          <p:cNvPr id="4" name="Picture 3" descr="A person standing in front of a banner&#10;&#10;Description automatically generated">
            <a:extLst>
              <a:ext uri="{FF2B5EF4-FFF2-40B4-BE49-F238E27FC236}">
                <a16:creationId xmlns:a16="http://schemas.microsoft.com/office/drawing/2014/main" id="{D426FB5D-41DC-97F3-AA4A-4777D0A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845" y="1471649"/>
            <a:ext cx="3347484" cy="502122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FE116E-1D07-452B-1C50-F92275F4C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271" y="1471649"/>
            <a:ext cx="5536474" cy="4802187"/>
          </a:xfrm>
        </p:spPr>
        <p:txBody>
          <a:bodyPr>
            <a:normAutofit/>
          </a:bodyPr>
          <a:lstStyle/>
          <a:p>
            <a:pPr lvl="1"/>
            <a:endParaRPr lang="en-US" sz="2600" i="1" dirty="0"/>
          </a:p>
          <a:p>
            <a:pPr lvl="1"/>
            <a:r>
              <a:rPr lang="en-US" sz="2600" b="1" dirty="0"/>
              <a:t>Minister responsible for: </a:t>
            </a:r>
          </a:p>
          <a:p>
            <a:pPr lvl="2"/>
            <a:r>
              <a:rPr lang="en-US" sz="2600" dirty="0"/>
              <a:t>Citizenship </a:t>
            </a:r>
          </a:p>
          <a:p>
            <a:pPr lvl="2"/>
            <a:r>
              <a:rPr lang="en-US" sz="2600" dirty="0"/>
              <a:t>Constitution </a:t>
            </a:r>
          </a:p>
          <a:p>
            <a:pPr lvl="2"/>
            <a:r>
              <a:rPr lang="en-US" sz="2600" dirty="0"/>
              <a:t>Rights</a:t>
            </a:r>
          </a:p>
          <a:p>
            <a:pPr lvl="2"/>
            <a:r>
              <a:rPr lang="en-US" sz="2600" dirty="0"/>
              <a:t>Governance</a:t>
            </a:r>
          </a:p>
          <a:p>
            <a:pPr lvl="2"/>
            <a:r>
              <a:rPr lang="en-US" sz="2600" dirty="0"/>
              <a:t>Beyond Borders 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62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1132-3362-2A48-89CE-1DB6ADF9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3" y="681037"/>
            <a:ext cx="7097110" cy="860371"/>
          </a:xfrm>
        </p:spPr>
        <p:txBody>
          <a:bodyPr/>
          <a:lstStyle/>
          <a:p>
            <a:r>
              <a:rPr lang="en-US" dirty="0"/>
              <a:t>Citizenship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5AA546-4B40-7D2A-0587-317C81B79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7445" y="1541408"/>
            <a:ext cx="7097110" cy="4802187"/>
          </a:xfrm>
        </p:spPr>
        <p:txBody>
          <a:bodyPr>
            <a:normAutofit fontScale="85000" lnSpcReduction="20000"/>
          </a:bodyPr>
          <a:lstStyle/>
          <a:p>
            <a:pPr lvl="1"/>
            <a:endParaRPr lang="en-US" sz="4700" i="1" dirty="0"/>
          </a:p>
          <a:p>
            <a:pPr lvl="1"/>
            <a:r>
              <a:rPr lang="en-US" sz="4700" b="1" dirty="0"/>
              <a:t>Mandate Foundations: </a:t>
            </a:r>
          </a:p>
          <a:p>
            <a:pPr lvl="2"/>
            <a:r>
              <a:rPr lang="en-US" sz="4700" dirty="0"/>
              <a:t>Work with CRO to continue to maintain our high standards for Citizenship, while enhancing the experience of our Citizens and potential Citizens across the Homeland and beyond. 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16" name="Picture 15" descr="A colorful beaded flower design&#10;&#10;AI-generated content may be incorrect.">
            <a:extLst>
              <a:ext uri="{FF2B5EF4-FFF2-40B4-BE49-F238E27FC236}">
                <a16:creationId xmlns:a16="http://schemas.microsoft.com/office/drawing/2014/main" id="{CDFDAD41-4856-D6DC-3D39-D0EA4562A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198773" y="2923183"/>
            <a:ext cx="5465961" cy="23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09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1132-3362-2A48-89CE-1DB6ADF9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46" y="789900"/>
            <a:ext cx="7097110" cy="860371"/>
          </a:xfrm>
        </p:spPr>
        <p:txBody>
          <a:bodyPr>
            <a:normAutofit fontScale="90000"/>
          </a:bodyPr>
          <a:lstStyle/>
          <a:p>
            <a:r>
              <a:rPr lang="en-CA" sz="4000" b="1" u="sng" dirty="0"/>
              <a:t>2024-25 Citizen Application Stats</a:t>
            </a:r>
            <a:br>
              <a:rPr lang="en-CA" sz="2000" b="1" dirty="0"/>
            </a:br>
            <a:endParaRPr lang="en-US" sz="2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EC6E3D-6C95-729F-E200-C014BE2D7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46" y="1316814"/>
            <a:ext cx="8529205" cy="459754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CA" dirty="0"/>
              <a:t>Approved New Applications: 5,928 </a:t>
            </a:r>
          </a:p>
          <a:p>
            <a:pPr lvl="0"/>
            <a:r>
              <a:rPr lang="en-CA" dirty="0"/>
              <a:t>Approved New Male Citizens: 2,860 </a:t>
            </a:r>
          </a:p>
          <a:p>
            <a:pPr lvl="0"/>
            <a:r>
              <a:rPr lang="en-CA" dirty="0"/>
              <a:t>Approved New Female Citizens: 3,045	 </a:t>
            </a:r>
          </a:p>
          <a:p>
            <a:pPr lvl="0"/>
            <a:r>
              <a:rPr lang="en-CA" dirty="0"/>
              <a:t>Approved New Non-Binary Citizens: 23 </a:t>
            </a:r>
          </a:p>
          <a:p>
            <a:pPr lvl="0"/>
            <a:r>
              <a:rPr lang="en-CA" dirty="0"/>
              <a:t>Approved New Youth: 2,111 </a:t>
            </a:r>
          </a:p>
          <a:p>
            <a:pPr lvl="0"/>
            <a:r>
              <a:rPr lang="en-CA" dirty="0"/>
              <a:t>Approved New Adults: 3,817 </a:t>
            </a:r>
          </a:p>
          <a:p>
            <a:pPr lvl="0"/>
            <a:r>
              <a:rPr lang="en-CA" dirty="0"/>
              <a:t>Approved New Harvesters: 3,947 </a:t>
            </a:r>
          </a:p>
          <a:p>
            <a:pPr lvl="0"/>
            <a:r>
              <a:rPr lang="en-CA" dirty="0"/>
              <a:t>Approved New Citizens Living Outside of Manitoba: 704 </a:t>
            </a:r>
          </a:p>
          <a:p>
            <a:pPr lvl="0"/>
            <a:r>
              <a:rPr lang="en-CA" dirty="0"/>
              <a:t>Total Approved Citizens: 60,253</a:t>
            </a:r>
          </a:p>
          <a:p>
            <a:pPr lvl="0"/>
            <a:r>
              <a:rPr lang="en-CA" dirty="0"/>
              <a:t>Total Approved Harvesters: 37,336 </a:t>
            </a:r>
            <a:br>
              <a:rPr lang="en-US" dirty="0">
                <a:ea typeface="+mn-lt"/>
                <a:cs typeface="+mn-lt"/>
              </a:rPr>
            </a:b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40450D-104C-9D9F-8B84-7F9B265DE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49" y="5255691"/>
            <a:ext cx="3683577" cy="1575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56CC6-3A94-A534-AE14-1C93C832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05" r="10638"/>
          <a:stretch>
            <a:fillRect/>
          </a:stretch>
        </p:blipFill>
        <p:spPr>
          <a:xfrm>
            <a:off x="276563" y="5271979"/>
            <a:ext cx="3988685" cy="1585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74FDB-983C-4463-59CB-01ABEBA266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46" r="15771"/>
          <a:stretch>
            <a:fillRect/>
          </a:stretch>
        </p:blipFill>
        <p:spPr>
          <a:xfrm>
            <a:off x="8007714" y="138262"/>
            <a:ext cx="2231558" cy="37102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3D6D8B-6256-F5B8-84C8-8400B5383195}"/>
              </a:ext>
            </a:extLst>
          </p:cNvPr>
          <p:cNvSpPr txBox="1">
            <a:spLocks/>
          </p:cNvSpPr>
          <p:nvPr/>
        </p:nvSpPr>
        <p:spPr>
          <a:xfrm>
            <a:off x="303446" y="192986"/>
            <a:ext cx="7097110" cy="860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Citizenship </a:t>
            </a:r>
          </a:p>
        </p:txBody>
      </p:sp>
    </p:spTree>
    <p:extLst>
      <p:ext uri="{BB962C8B-B14F-4D97-AF65-F5344CB8AC3E}">
        <p14:creationId xmlns:p14="http://schemas.microsoft.com/office/powerpoint/2010/main" val="2851054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F23CA-198E-3B20-415C-97EFC27E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928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Mobile Citizenship Office</a:t>
            </a:r>
            <a:endParaRPr lang="en-CA" sz="4000" b="1" u="sng" dirty="0"/>
          </a:p>
        </p:txBody>
      </p:sp>
      <p:pic>
        <p:nvPicPr>
          <p:cNvPr id="5" name="814109D9-5BA0-415F-9B12-AEEB7CF8B3A5">
            <a:extLst>
              <a:ext uri="{FF2B5EF4-FFF2-40B4-BE49-F238E27FC236}">
                <a16:creationId xmlns:a16="http://schemas.microsoft.com/office/drawing/2014/main" id="{E1A5DA04-5998-F854-891D-B200C529FC5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85" y="3429000"/>
            <a:ext cx="5029200" cy="334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0B153E-78A7-3E36-D794-7AAAD8B79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8119"/>
            <a:ext cx="5801784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84958D-7BB8-8D69-F9C7-446CEAAFB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84" y="1044966"/>
            <a:ext cx="3434830" cy="23840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2C51C8-4FC7-9A97-8764-01A5D7D05EAE}"/>
              </a:ext>
            </a:extLst>
          </p:cNvPr>
          <p:cNvSpPr txBox="1">
            <a:spLocks/>
          </p:cNvSpPr>
          <p:nvPr/>
        </p:nvSpPr>
        <p:spPr>
          <a:xfrm>
            <a:off x="838200" y="641171"/>
            <a:ext cx="7097110" cy="860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Citizenship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12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54F5-EB2C-97EB-546D-E215343E4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49" y="-8656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Citizenship </a:t>
            </a:r>
            <a:br>
              <a:rPr lang="en-US" sz="4000" dirty="0"/>
            </a:br>
            <a:r>
              <a:rPr lang="en-US" sz="4000" b="1" u="sng" dirty="0"/>
              <a:t>Technology Development Updates</a:t>
            </a:r>
            <a:endParaRPr lang="en-CA" sz="40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969AB-7EA4-2891-E77B-C3CDB2C56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31" y="3430353"/>
            <a:ext cx="2701764" cy="18559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73EF4D-8CE6-DD32-1EA9-ED9BFE694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4" t="288" r="1685" b="-585"/>
          <a:stretch/>
        </p:blipFill>
        <p:spPr>
          <a:xfrm>
            <a:off x="420249" y="1133944"/>
            <a:ext cx="4723698" cy="2911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966DEA-1736-09ED-3C8F-F3167732B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263" y="3321249"/>
            <a:ext cx="5703236" cy="356087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5FAC4E-7946-0C05-DCFE-188132BD4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82" y="1133945"/>
            <a:ext cx="3814231" cy="24013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5639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2322-D91E-08EF-BB5F-07662D398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Constitution &amp; Governance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0E5DC-A1CC-21AD-051E-4E7BA48A4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908" y="1316576"/>
            <a:ext cx="5536474" cy="4802187"/>
          </a:xfrm>
        </p:spPr>
        <p:txBody>
          <a:bodyPr>
            <a:normAutofit fontScale="47500" lnSpcReduction="20000"/>
          </a:bodyPr>
          <a:lstStyle/>
          <a:p>
            <a:pPr lvl="1"/>
            <a:endParaRPr lang="en-US" sz="4700" i="1" dirty="0"/>
          </a:p>
          <a:p>
            <a:pPr lvl="1"/>
            <a:r>
              <a:rPr lang="en-US" sz="4700" b="1" dirty="0"/>
              <a:t>Mandate Foundations: </a:t>
            </a:r>
          </a:p>
          <a:p>
            <a:pPr lvl="2"/>
            <a:r>
              <a:rPr lang="en-US" sz="4700" dirty="0"/>
              <a:t>Chair the Constitution &amp; Governance Committee and guide amendments aligning with the Self-Government Recognition and Implementation Treaty (2024) </a:t>
            </a:r>
          </a:p>
          <a:p>
            <a:pPr marL="914400" lvl="2" indent="0">
              <a:buNone/>
            </a:pPr>
            <a:endParaRPr lang="en-US" sz="4700" dirty="0"/>
          </a:p>
          <a:p>
            <a:pPr lvl="2"/>
            <a:r>
              <a:rPr lang="en-US" sz="4700" dirty="0"/>
              <a:t>Strengthen grassroots democracy by empowering Locals and modernizing governance tools. </a:t>
            </a:r>
          </a:p>
          <a:p>
            <a:pPr marL="914400" lvl="2" indent="0">
              <a:buNone/>
            </a:pPr>
            <a:endParaRPr lang="en-US" sz="4700" dirty="0"/>
          </a:p>
          <a:p>
            <a:pPr lvl="2"/>
            <a:r>
              <a:rPr lang="en-US" sz="4700" dirty="0"/>
              <a:t>Ensure internal consistency and transparency across MMF systems. 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446A7-CF1A-E934-3C20-9742D122E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2" y="1422901"/>
            <a:ext cx="4016005" cy="519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91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8239B-29C1-88AE-5D65-126570473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42D00-EAA2-444B-1F1B-F0BEC4483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Constitution &amp; Governance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E50A2-6C52-A43B-A466-4C2D063C6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1507" y="1027906"/>
            <a:ext cx="10884196" cy="3430754"/>
          </a:xfrm>
        </p:spPr>
        <p:txBody>
          <a:bodyPr>
            <a:normAutofit fontScale="25000" lnSpcReduction="20000"/>
          </a:bodyPr>
          <a:lstStyle/>
          <a:p>
            <a:pPr lvl="1"/>
            <a:endParaRPr lang="en-US" sz="9600" i="1" dirty="0"/>
          </a:p>
          <a:p>
            <a:pPr lvl="1"/>
            <a:r>
              <a:rPr lang="en-US" sz="10400" b="1" dirty="0"/>
              <a:t>2024/2025 Progress: </a:t>
            </a:r>
          </a:p>
          <a:p>
            <a:pPr lvl="2"/>
            <a:r>
              <a:rPr lang="en-US" sz="10400" b="1" dirty="0"/>
              <a:t>Treaty Transition: </a:t>
            </a:r>
            <a:r>
              <a:rPr lang="en-US" sz="10400" dirty="0"/>
              <a:t>preparing for MMF Inc. to dissolve, transitioning fully to the National Government of the Red River Métis. </a:t>
            </a:r>
          </a:p>
          <a:p>
            <a:pPr lvl="2"/>
            <a:endParaRPr lang="en-US" sz="10400" dirty="0"/>
          </a:p>
          <a:p>
            <a:pPr lvl="2"/>
            <a:r>
              <a:rPr lang="en-US" sz="10400" b="1" dirty="0"/>
              <a:t>Local Bylaw: </a:t>
            </a:r>
          </a:p>
          <a:p>
            <a:pPr lvl="3"/>
            <a:r>
              <a:rPr lang="en-US" sz="10400" dirty="0"/>
              <a:t>7 regional workshops completed, scheduled virtual townhalls</a:t>
            </a:r>
          </a:p>
          <a:p>
            <a:pPr lvl="3"/>
            <a:r>
              <a:rPr lang="en-US" sz="10400" dirty="0"/>
              <a:t>2,700+ pages of Citizens feedback submitted</a:t>
            </a:r>
          </a:p>
          <a:p>
            <a:pPr lvl="3"/>
            <a:r>
              <a:rPr lang="en-US" sz="10400" dirty="0"/>
              <a:t>2,500 survey responses received </a:t>
            </a:r>
          </a:p>
          <a:p>
            <a:pPr lvl="2"/>
            <a:endParaRPr lang="en-US" sz="3600" dirty="0"/>
          </a:p>
          <a:p>
            <a:pPr marL="914400" lvl="2" indent="0">
              <a:buNone/>
            </a:pPr>
            <a:endParaRPr lang="en-US" sz="3600" dirty="0"/>
          </a:p>
          <a:p>
            <a:pPr marL="914400" lvl="2" indent="0">
              <a:buNone/>
            </a:pPr>
            <a:endParaRPr lang="en-US" sz="3600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5" name="Picture 4" descr="A red rectangular sign with white text and a black and white logo&#10;&#10;AI-generated content may be incorrect.">
            <a:extLst>
              <a:ext uri="{FF2B5EF4-FFF2-40B4-BE49-F238E27FC236}">
                <a16:creationId xmlns:a16="http://schemas.microsoft.com/office/drawing/2014/main" id="{D0201829-57E8-BDBF-985C-D58091052E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33" t="7043" r="3955" b="46673"/>
          <a:stretch>
            <a:fillRect/>
          </a:stretch>
        </p:blipFill>
        <p:spPr>
          <a:xfrm>
            <a:off x="1307804" y="4458660"/>
            <a:ext cx="7123814" cy="23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35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32936-1591-D159-0EAD-053A14B62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3C11-B1CD-0E59-F3A3-E34BB9E9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Constitution &amp; Governance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49819-C5A2-8EF8-0ED0-5488DE8F5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270" y="1456772"/>
            <a:ext cx="4059864" cy="3816977"/>
          </a:xfrm>
        </p:spPr>
        <p:txBody>
          <a:bodyPr>
            <a:normAutofit fontScale="25000" lnSpcReduction="20000"/>
          </a:bodyPr>
          <a:lstStyle/>
          <a:p>
            <a:pPr lvl="1"/>
            <a:r>
              <a:rPr lang="en-US" sz="10400" b="1" dirty="0"/>
              <a:t>Next Steps 2025/2026: </a:t>
            </a:r>
          </a:p>
          <a:p>
            <a:pPr lvl="2"/>
            <a:r>
              <a:rPr lang="en-US" sz="10400" dirty="0"/>
              <a:t>Local Bylaw redraft and Constitutional Amendments for  AGA 2026 </a:t>
            </a:r>
          </a:p>
          <a:p>
            <a:pPr marL="914400" lvl="2" indent="0">
              <a:buNone/>
            </a:pPr>
            <a:endParaRPr lang="en-US" sz="10400" dirty="0"/>
          </a:p>
          <a:p>
            <a:pPr lvl="2"/>
            <a:r>
              <a:rPr lang="en-US" sz="10400" dirty="0"/>
              <a:t>Implementation of Red River Métis Research and Ethics Protocol </a:t>
            </a:r>
          </a:p>
          <a:p>
            <a:pPr lvl="2"/>
            <a:endParaRPr lang="en-US" sz="10400" dirty="0"/>
          </a:p>
          <a:p>
            <a:pPr lvl="2"/>
            <a:r>
              <a:rPr lang="en-US" sz="10400" dirty="0"/>
              <a:t>Continued policy development</a:t>
            </a:r>
          </a:p>
          <a:p>
            <a:pPr marL="914400" lvl="2" indent="0">
              <a:buNone/>
            </a:pPr>
            <a:endParaRPr lang="en-US" sz="3600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5" name="Picture 4" descr="A group of people wearing masks&#10;&#10;AI-generated content may be incorrect.">
            <a:extLst>
              <a:ext uri="{FF2B5EF4-FFF2-40B4-BE49-F238E27FC236}">
                <a16:creationId xmlns:a16="http://schemas.microsoft.com/office/drawing/2014/main" id="{D2C8D28C-9378-82CC-15BC-662DE1C5CC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77" t="29004" r="24653" b="16704"/>
          <a:stretch>
            <a:fillRect/>
          </a:stretch>
        </p:blipFill>
        <p:spPr>
          <a:xfrm>
            <a:off x="24787" y="1623750"/>
            <a:ext cx="6806656" cy="442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9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23011d3-ce1d-43e8-96d8-d64d12011159" xsi:nil="true"/>
    <TaxCatchAll xmlns="3a7198e0-f462-423b-97cc-9f0a4e00fbc1" xsi:nil="true"/>
    <lcf76f155ced4ddcb4097134ff3c332f xmlns="723011d3-ce1d-43e8-96d8-d64d12011159">
      <Terms xmlns="http://schemas.microsoft.com/office/infopath/2007/PartnerControls"/>
    </lcf76f155ced4ddcb4097134ff3c332f>
    <_ip_UnifiedCompliancePolicyUIAction xmlns="http://schemas.microsoft.com/sharepoint/v3" xsi:nil="true"/>
    <image xmlns="723011d3-ce1d-43e8-96d8-d64d12011159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BB51FCEAAA94AA4C4FDB4C128D8E5" ma:contentTypeVersion="22" ma:contentTypeDescription="Create a new document." ma:contentTypeScope="" ma:versionID="fd503f36eff88704c5f4df0724a6f2e8">
  <xsd:schema xmlns:xsd="http://www.w3.org/2001/XMLSchema" xmlns:xs="http://www.w3.org/2001/XMLSchema" xmlns:p="http://schemas.microsoft.com/office/2006/metadata/properties" xmlns:ns1="http://schemas.microsoft.com/sharepoint/v3" xmlns:ns2="723011d3-ce1d-43e8-96d8-d64d12011159" xmlns:ns3="3a7198e0-f462-423b-97cc-9f0a4e00fbc1" targetNamespace="http://schemas.microsoft.com/office/2006/metadata/properties" ma:root="true" ma:fieldsID="9501abda3d11c9bc593a8911acbe8c96" ns1:_="" ns2:_="" ns3:_="">
    <xsd:import namespace="http://schemas.microsoft.com/sharepoint/v3"/>
    <xsd:import namespace="723011d3-ce1d-43e8-96d8-d64d12011159"/>
    <xsd:import namespace="3a7198e0-f462-423b-97cc-9f0a4e00fb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imag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11d3-ce1d-43e8-96d8-d64d12011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068fe6-f01a-45db-9dc6-c7f0851eaa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6" nillable="true" ma:displayName="image" ma:format="Thumbnail" ma:internalName="imag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198e0-f462-423b-97cc-9f0a4e00fbc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cb3e8d-40b1-42a1-8861-5c33baee33f2}" ma:internalName="TaxCatchAll" ma:showField="CatchAllData" ma:web="3a7198e0-f462-423b-97cc-9f0a4e00fb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2C17DE-2E8B-4138-9303-8981B682B1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01681C-1C5F-4071-B599-053457B08D0A}">
  <ds:schemaRefs>
    <ds:schemaRef ds:uri="http://schemas.microsoft.com/office/2006/metadata/properties"/>
    <ds:schemaRef ds:uri="http://schemas.microsoft.com/office/infopath/2007/PartnerControls"/>
    <ds:schemaRef ds:uri="723011d3-ce1d-43e8-96d8-d64d12011159"/>
    <ds:schemaRef ds:uri="3a7198e0-f462-423b-97cc-9f0a4e00fbc1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E664C9B4-6562-4992-BAE2-D5BBDB228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23011d3-ce1d-43e8-96d8-d64d12011159"/>
    <ds:schemaRef ds:uri="3a7198e0-f462-423b-97cc-9f0a4e00f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3175</TotalTime>
  <Words>448</Words>
  <Application>Microsoft Office PowerPoint</Application>
  <PresentationFormat>Widescreen</PresentationFormat>
  <Paragraphs>95</Paragraphs>
  <Slides>15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Minister Judy Mayer </vt:lpstr>
      <vt:lpstr>Citizenship </vt:lpstr>
      <vt:lpstr>2024-25 Citizen Application Stats </vt:lpstr>
      <vt:lpstr>Mobile Citizenship Office</vt:lpstr>
      <vt:lpstr>Citizenship  Technology Development Updates</vt:lpstr>
      <vt:lpstr>Constitution &amp; Governance  </vt:lpstr>
      <vt:lpstr>Constitution &amp; Governance  </vt:lpstr>
      <vt:lpstr>Constitution &amp; Governance  </vt:lpstr>
      <vt:lpstr>Rights </vt:lpstr>
      <vt:lpstr>Rights </vt:lpstr>
      <vt:lpstr>Beyond Borders </vt:lpstr>
      <vt:lpstr>Beyond Borders </vt:lpstr>
      <vt:lpstr>Beyond Borders </vt:lpstr>
      <vt:lpstr>Thank You Merci  Maarsii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Meixner</dc:creator>
  <cp:lastModifiedBy>Kyra De La Ronde</cp:lastModifiedBy>
  <cp:revision>20</cp:revision>
  <dcterms:created xsi:type="dcterms:W3CDTF">2021-08-05T18:31:33Z</dcterms:created>
  <dcterms:modified xsi:type="dcterms:W3CDTF">2025-10-15T15:25:26Z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0x010100A45BB51FCEAAA94AA4C4FDB4C128D8E5</vt:lpwstr>
  </property>
  <property fmtid="{D5CDD505-2E9C-101B-9397-08002B2CF9AE}" pid="3" name="Order">
    <vt:r8>11745300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MediaServiceImageTags">
    <vt:lpwstr/>
  </property>
</Properties>
</file>