
<file path=[Content_Types].xml><?xml version="1.0" encoding="utf-8"?>
<Types xmlns="http://schemas.openxmlformats.org/package/2006/content-types">
  <Default Extension="BBF50AA0" ContentType="image/jpeg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56" r:id="rId5"/>
    <p:sldId id="271" r:id="rId6"/>
    <p:sldId id="257" r:id="rId7"/>
    <p:sldId id="272" r:id="rId8"/>
    <p:sldId id="273" r:id="rId9"/>
    <p:sldId id="260" r:id="rId10"/>
    <p:sldId id="258" r:id="rId11"/>
    <p:sldId id="264" r:id="rId12"/>
    <p:sldId id="265" r:id="rId13"/>
    <p:sldId id="259" r:id="rId14"/>
    <p:sldId id="266" r:id="rId15"/>
    <p:sldId id="267" r:id="rId16"/>
    <p:sldId id="268" r:id="rId17"/>
    <p:sldId id="26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98"/>
    <p:restoredTop sz="85957"/>
  </p:normalViewPr>
  <p:slideViewPr>
    <p:cSldViewPr snapToGrid="0" snapToObjects="1">
      <p:cViewPr>
        <p:scale>
          <a:sx n="60" d="100"/>
          <a:sy n="60" d="100"/>
        </p:scale>
        <p:origin x="73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72787-6965-CB4F-B4DE-DAF81E31584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62F32-E607-3D40-83D3-32D6FC54E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82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62F32-E607-3D40-83D3-32D6FC54E1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86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F275FD-01C2-47C7-A125-89C35A35DA76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1116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62F32-E607-3D40-83D3-32D6FC54E12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22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68D8D-8609-9B92-6C1A-D4F5D1839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3DE09B-0618-C4F2-DE0C-66A7C3F0C0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7B6C8A-CB95-8319-FF75-1FEA6A377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A5F9D-142D-A0B6-A33C-E64F69A826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62F32-E607-3D40-83D3-32D6FC54E12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00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90732-6B20-D5D0-15B1-744659214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08504D-C1DA-1AA3-A66E-CDEFEF9189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2D7C5-D35C-E2EA-F687-4F7BE0C782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002F34-F90E-EEA0-9A40-8449D89B9E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62F32-E607-3D40-83D3-32D6FC54E1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247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34BD-6390-9FD0-5C86-A7C14BF77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10ABCD-4952-FD9E-57BC-B276F9D72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4F96EC-666A-0CEC-AC53-819D09D36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63D1D-8DCD-91B1-37E8-97DC9735CD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62F32-E607-3D40-83D3-32D6FC54E12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292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7CD96-0F3E-C32F-2DD9-8BE821A1E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798EC9-E0F1-CE74-946C-8941927B5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7558AD-05B3-876E-5D8B-A51B6B4A5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76D1C-89D0-7983-2685-8F7AD6E2B0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62F32-E607-3D40-83D3-32D6FC54E12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62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0D6AA-BEC4-20F4-15DB-17A954CC1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21DC47-D7F3-A934-ABDC-B81C531081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5423E7-CEB7-1676-8687-DAA749DEB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19D7A-1D26-5B26-E8E7-E83B8CB68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62F32-E607-3D40-83D3-32D6FC54E12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71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2ADE1-A2A2-B5DE-EA24-98FBDC3F9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EE0B3A-9E9C-7AB2-9503-417C577400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C79A48-3CB0-20C6-F4D9-D8392BCA96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5041B-7DC4-FA40-E4F2-DF74B55D3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62F32-E607-3D40-83D3-32D6FC54E12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4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BBF50AA0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722A16-CD92-F51E-F15E-4AE3005D4D7C}"/>
              </a:ext>
            </a:extLst>
          </p:cNvPr>
          <p:cNvSpPr txBox="1"/>
          <p:nvPr/>
        </p:nvSpPr>
        <p:spPr>
          <a:xfrm>
            <a:off x="291224" y="2028616"/>
            <a:ext cx="58047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Minion Pro" panose="02040503050306020203" pitchFamily="18" charset="0"/>
              </a:rPr>
              <a:t>Citizenship, Constitution, Rights, Governance, and Beyond Borders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5FDAB-F4FA-0A75-B21D-BC4DE92F9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2BBC93-74A2-0929-05F1-C5AA03880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" y="1294806"/>
            <a:ext cx="5843539" cy="5198069"/>
          </a:xfrm>
        </p:spPr>
        <p:txBody>
          <a:bodyPr>
            <a:normAutofit/>
          </a:bodyPr>
          <a:lstStyle/>
          <a:p>
            <a:pPr lvl="1"/>
            <a:endParaRPr lang="en-US" i="1" dirty="0"/>
          </a:p>
          <a:p>
            <a:pPr lvl="1"/>
            <a:r>
              <a:rPr lang="en-US" sz="2600" b="1" dirty="0"/>
              <a:t>Focus: Protecting Red River Métis Rights and Knowledge  </a:t>
            </a:r>
          </a:p>
          <a:p>
            <a:pPr lvl="2"/>
            <a:r>
              <a:rPr lang="en-US" sz="2600" dirty="0"/>
              <a:t>Continued development of the Red River Métis Research and Ethics Protocol</a:t>
            </a:r>
          </a:p>
          <a:p>
            <a:pPr marL="914400" lvl="2" indent="0">
              <a:buNone/>
            </a:pPr>
            <a:endParaRPr lang="en-US" sz="2600" dirty="0"/>
          </a:p>
          <a:p>
            <a:pPr lvl="2"/>
            <a:r>
              <a:rPr lang="en-US" sz="2600" dirty="0"/>
              <a:t>Advancing MMF’s authority to approve and monitor research involving Red River Métis Citizens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8" name="Picture 7" descr="A person riding a horse&#10;&#10;AI-generated content may be incorrect.">
            <a:extLst>
              <a:ext uri="{FF2B5EF4-FFF2-40B4-BE49-F238E27FC236}">
                <a16:creationId xmlns:a16="http://schemas.microsoft.com/office/drawing/2014/main" id="{72779D5B-0CA3-6DA5-53D2-844CB9721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655" y="1027906"/>
            <a:ext cx="3983665" cy="567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64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69D95-5E76-A99F-4C2E-B82812532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6B025-90DA-93BD-1D8F-E55CD6A5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FEB621-0B9B-7963-CFAD-373CB0992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0462" y="1318825"/>
            <a:ext cx="4889500" cy="4078675"/>
          </a:xfrm>
        </p:spPr>
        <p:txBody>
          <a:bodyPr>
            <a:normAutofit fontScale="62500" lnSpcReduction="20000"/>
          </a:bodyPr>
          <a:lstStyle/>
          <a:p>
            <a:pPr lvl="1"/>
            <a:endParaRPr lang="en-US" sz="3600" i="1" dirty="0"/>
          </a:p>
          <a:p>
            <a:pPr lvl="1"/>
            <a:r>
              <a:rPr lang="en-US" sz="4200" b="1" dirty="0"/>
              <a:t>Outcome</a:t>
            </a:r>
          </a:p>
          <a:p>
            <a:pPr lvl="2"/>
            <a:r>
              <a:rPr lang="en-US" sz="4200" dirty="0"/>
              <a:t>Our Research and Ethics Protocol is a modern expression of our sovereignty, it protects our stories, knowledge, and identity from misrepresentation while ensuring that research serves purpose and delivers priorities important to the Red River Métis. 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5" name="Picture 4" descr="A document with text on it&#10;&#10;AI-generated content may be incorrect.">
            <a:extLst>
              <a:ext uri="{FF2B5EF4-FFF2-40B4-BE49-F238E27FC236}">
                <a16:creationId xmlns:a16="http://schemas.microsoft.com/office/drawing/2014/main" id="{2FBB84AF-E509-1844-3CF1-D07FD1E0D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81" y="1318825"/>
            <a:ext cx="4889500" cy="5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32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F177F-D6A8-6866-131A-BFE76E75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5A1A0-12DC-1A01-3BE7-5B80D35E3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Borders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23F13-A948-183F-5777-27B32CE22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52645" y="1329181"/>
            <a:ext cx="5413744" cy="3753182"/>
          </a:xfrm>
        </p:spPr>
        <p:txBody>
          <a:bodyPr>
            <a:normAutofit fontScale="77500" lnSpcReduction="20000"/>
          </a:bodyPr>
          <a:lstStyle/>
          <a:p>
            <a:pPr lvl="1"/>
            <a:endParaRPr lang="en-US" sz="3700" i="1" dirty="0"/>
          </a:p>
          <a:p>
            <a:pPr lvl="1"/>
            <a:r>
              <a:rPr lang="en-US" sz="3700" b="1" dirty="0"/>
              <a:t>Mandate Foundations: </a:t>
            </a:r>
          </a:p>
          <a:p>
            <a:pPr lvl="2"/>
            <a:r>
              <a:rPr lang="en-US" sz="3700" dirty="0"/>
              <a:t>Deliver programs and services for Citizens beyond the province of Manitoba </a:t>
            </a:r>
          </a:p>
          <a:p>
            <a:pPr lvl="2"/>
            <a:endParaRPr lang="en-US" sz="3700" dirty="0"/>
          </a:p>
          <a:p>
            <a:pPr lvl="2"/>
            <a:r>
              <a:rPr lang="en-US" sz="3700" dirty="0"/>
              <a:t>Implement the Beyond Borders Task Force Report (2022) and coordinate departmental support. 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4" name="Picture 3" descr="A map of the state of the red river&#10;&#10;AI-generated content may be incorrect.">
            <a:extLst>
              <a:ext uri="{FF2B5EF4-FFF2-40B4-BE49-F238E27FC236}">
                <a16:creationId xmlns:a16="http://schemas.microsoft.com/office/drawing/2014/main" id="{17F40A77-09C5-6125-E4EA-9C7B21BFE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900" y="1249437"/>
            <a:ext cx="6022684" cy="375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83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45175-FA14-35A4-87AB-29969DA1E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25EB2-8DF0-249F-5DFB-B9A9B89F3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Borders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BBE6C-6233-8CC6-9FC7-B8F7C38E1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6" y="1407227"/>
            <a:ext cx="10037135" cy="5450773"/>
          </a:xfrm>
        </p:spPr>
        <p:txBody>
          <a:bodyPr>
            <a:normAutofit/>
          </a:bodyPr>
          <a:lstStyle/>
          <a:p>
            <a:pPr lvl="1"/>
            <a:r>
              <a:rPr lang="en-US" sz="2600" b="1" dirty="0"/>
              <a:t>2024/2025 Progress: </a:t>
            </a:r>
          </a:p>
          <a:p>
            <a:pPr lvl="2"/>
            <a:r>
              <a:rPr lang="en-US" sz="2600" dirty="0"/>
              <a:t>Finalizing Departments and Affiliates Guide to centralize information for all Citizens </a:t>
            </a:r>
          </a:p>
          <a:p>
            <a:pPr lvl="2"/>
            <a:r>
              <a:rPr lang="en-US" sz="2600" dirty="0"/>
              <a:t>Facilitation of cross-departmental advocacy on service delivery barriers. </a:t>
            </a:r>
          </a:p>
          <a:p>
            <a:pPr lvl="2"/>
            <a:r>
              <a:rPr lang="en-US" sz="2600" dirty="0"/>
              <a:t>Strengthened trust and belonging for Citizens living beyond Manitoba</a:t>
            </a:r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4B0CE65F-502D-FA01-C653-852468DA2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503" y="4176610"/>
            <a:ext cx="4813386" cy="268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337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DFA68-0520-F9CE-C507-2305F419B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E1901-9527-B14E-8F4C-FA539B9D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Borders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DF426-104D-0198-548D-5B5D469D8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14242"/>
            <a:ext cx="5422605" cy="4242279"/>
          </a:xfrm>
        </p:spPr>
        <p:txBody>
          <a:bodyPr>
            <a:normAutofit fontScale="62500" lnSpcReduction="20000"/>
          </a:bodyPr>
          <a:lstStyle/>
          <a:p>
            <a:pPr lvl="1"/>
            <a:endParaRPr lang="en-US" sz="4200" i="1" dirty="0"/>
          </a:p>
          <a:p>
            <a:pPr lvl="1"/>
            <a:r>
              <a:rPr lang="en-US" sz="4200" b="1" dirty="0"/>
              <a:t>Next Steps 2025/2026: </a:t>
            </a:r>
          </a:p>
          <a:p>
            <a:pPr lvl="2"/>
            <a:r>
              <a:rPr lang="en-US" sz="4200" dirty="0"/>
              <a:t>Mobilize service feasibility study to expand access to services</a:t>
            </a:r>
          </a:p>
          <a:p>
            <a:pPr lvl="2"/>
            <a:endParaRPr lang="en-US" sz="4200" dirty="0"/>
          </a:p>
          <a:p>
            <a:pPr lvl="2"/>
            <a:r>
              <a:rPr lang="en-US" sz="4200" dirty="0"/>
              <a:t>Launch MMF Department and Affiliates Guide for Citizens</a:t>
            </a:r>
          </a:p>
          <a:p>
            <a:pPr lvl="2"/>
            <a:endParaRPr lang="en-US" sz="4200" dirty="0"/>
          </a:p>
          <a:p>
            <a:pPr lvl="2"/>
            <a:r>
              <a:rPr lang="en-US" sz="4200" dirty="0"/>
              <a:t>Continued support of inclusion models for out-of-province program and service delivery. 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7D9A1EE-E28A-056F-C25B-158B3C3CA1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847" y="695528"/>
            <a:ext cx="3031738" cy="54669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425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128EA-493C-BB8A-06CA-1964202DE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8BEE3-8491-E86E-8CD8-2EA0A5BE8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292" y="2122555"/>
            <a:ext cx="3151415" cy="261288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/>
              <a:t>Thank You</a:t>
            </a:r>
            <a:br>
              <a:rPr lang="en-US" sz="6000" b="1" dirty="0"/>
            </a:br>
            <a:r>
              <a:rPr lang="en-US" sz="6000" b="1" dirty="0"/>
              <a:t>Merci </a:t>
            </a:r>
            <a:br>
              <a:rPr lang="en-US" sz="6000" b="1" dirty="0"/>
            </a:br>
            <a:r>
              <a:rPr lang="en-US" sz="6000" b="1" dirty="0"/>
              <a:t>Maarsii </a:t>
            </a:r>
          </a:p>
        </p:txBody>
      </p:sp>
    </p:spTree>
    <p:extLst>
      <p:ext uri="{BB962C8B-B14F-4D97-AF65-F5344CB8AC3E}">
        <p14:creationId xmlns:p14="http://schemas.microsoft.com/office/powerpoint/2010/main" val="259061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3DAF8-B600-7528-21EF-137F3E54E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Minister Judy Mayer </a:t>
            </a:r>
          </a:p>
        </p:txBody>
      </p:sp>
      <p:pic>
        <p:nvPicPr>
          <p:cNvPr id="4" name="Picture 3" descr="A person standing in front of a banner&#10;&#10;Description automatically generated">
            <a:extLst>
              <a:ext uri="{FF2B5EF4-FFF2-40B4-BE49-F238E27FC236}">
                <a16:creationId xmlns:a16="http://schemas.microsoft.com/office/drawing/2014/main" id="{D426FB5D-41DC-97F3-AA4A-4777D0AA3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5" y="1471649"/>
            <a:ext cx="3347484" cy="502122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FE116E-1D07-452B-1C50-F92275F4C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271" y="1471649"/>
            <a:ext cx="5536474" cy="4802187"/>
          </a:xfrm>
        </p:spPr>
        <p:txBody>
          <a:bodyPr>
            <a:normAutofit/>
          </a:bodyPr>
          <a:lstStyle/>
          <a:p>
            <a:pPr lvl="1"/>
            <a:endParaRPr lang="en-US" sz="2600" i="1" dirty="0"/>
          </a:p>
          <a:p>
            <a:pPr lvl="1"/>
            <a:r>
              <a:rPr lang="en-US" sz="2600" b="1" dirty="0"/>
              <a:t>Minister responsible for: </a:t>
            </a:r>
          </a:p>
          <a:p>
            <a:pPr lvl="2"/>
            <a:r>
              <a:rPr lang="en-US" sz="2600" dirty="0"/>
              <a:t>Citizenship </a:t>
            </a:r>
          </a:p>
          <a:p>
            <a:pPr lvl="2"/>
            <a:r>
              <a:rPr lang="en-US" sz="2600" dirty="0"/>
              <a:t>Constitution </a:t>
            </a:r>
          </a:p>
          <a:p>
            <a:pPr lvl="2"/>
            <a:r>
              <a:rPr lang="en-US" sz="2600" dirty="0"/>
              <a:t>Rights</a:t>
            </a:r>
          </a:p>
          <a:p>
            <a:pPr lvl="2"/>
            <a:r>
              <a:rPr lang="en-US" sz="2600" dirty="0"/>
              <a:t>Governance</a:t>
            </a:r>
          </a:p>
          <a:p>
            <a:pPr lvl="2"/>
            <a:r>
              <a:rPr lang="en-US" sz="2600" dirty="0"/>
              <a:t>Beyond Borders 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62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1132-3362-2A48-89CE-1DB6ADF9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93" y="681037"/>
            <a:ext cx="7097110" cy="860371"/>
          </a:xfrm>
        </p:spPr>
        <p:txBody>
          <a:bodyPr/>
          <a:lstStyle/>
          <a:p>
            <a:r>
              <a:rPr lang="en-US" dirty="0"/>
              <a:t>Citizenship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5AA546-4B40-7D2A-0587-317C81B79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7445" y="1541408"/>
            <a:ext cx="7097110" cy="4802187"/>
          </a:xfrm>
        </p:spPr>
        <p:txBody>
          <a:bodyPr>
            <a:normAutofit fontScale="85000" lnSpcReduction="20000"/>
          </a:bodyPr>
          <a:lstStyle/>
          <a:p>
            <a:pPr lvl="1"/>
            <a:endParaRPr lang="en-US" sz="4700" i="1" dirty="0"/>
          </a:p>
          <a:p>
            <a:pPr lvl="1"/>
            <a:r>
              <a:rPr lang="en-US" sz="4700" b="1" dirty="0"/>
              <a:t>Mandate Foundations: </a:t>
            </a:r>
          </a:p>
          <a:p>
            <a:pPr lvl="2"/>
            <a:r>
              <a:rPr lang="en-US" sz="4700" dirty="0"/>
              <a:t>Work with CRO to continue to maintain our high standards for Citizenship, while enhancing the experience of our Citizens and potential Citizens across the Homeland and beyond. 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16" name="Picture 15" descr="A colorful beaded flower design&#10;&#10;AI-generated content may be incorrect.">
            <a:extLst>
              <a:ext uri="{FF2B5EF4-FFF2-40B4-BE49-F238E27FC236}">
                <a16:creationId xmlns:a16="http://schemas.microsoft.com/office/drawing/2014/main" id="{CDFDAD41-4856-D6DC-3D39-D0EA4562A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198773" y="2923183"/>
            <a:ext cx="5465961" cy="236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1132-3362-2A48-89CE-1DB6ADF9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46" y="789900"/>
            <a:ext cx="7097110" cy="860371"/>
          </a:xfrm>
        </p:spPr>
        <p:txBody>
          <a:bodyPr>
            <a:normAutofit fontScale="90000"/>
          </a:bodyPr>
          <a:lstStyle/>
          <a:p>
            <a:r>
              <a:rPr lang="en-CA" sz="4000" b="1" u="sng" dirty="0"/>
              <a:t>2024-25 Citizen Application Stats</a:t>
            </a:r>
            <a:br>
              <a:rPr lang="en-CA" sz="2000" b="1" dirty="0"/>
            </a:br>
            <a:endParaRPr lang="en-US" sz="2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BEC6E3D-6C95-729F-E200-C014BE2D7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446" y="1316814"/>
            <a:ext cx="8529205" cy="459754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CA" dirty="0"/>
              <a:t>Approved New Applications: 5,928 </a:t>
            </a:r>
          </a:p>
          <a:p>
            <a:pPr lvl="0"/>
            <a:r>
              <a:rPr lang="en-CA" dirty="0"/>
              <a:t>Approved New Male Citizens: 2,860 </a:t>
            </a:r>
          </a:p>
          <a:p>
            <a:pPr lvl="0"/>
            <a:r>
              <a:rPr lang="en-CA" dirty="0"/>
              <a:t>Approved New Female Citizens: 3,045	 </a:t>
            </a:r>
          </a:p>
          <a:p>
            <a:pPr lvl="0"/>
            <a:r>
              <a:rPr lang="en-CA" dirty="0"/>
              <a:t>Approved New Non-Binary Citizens: 23 </a:t>
            </a:r>
          </a:p>
          <a:p>
            <a:pPr lvl="0"/>
            <a:r>
              <a:rPr lang="en-CA" dirty="0"/>
              <a:t>Approved New Youth: 2,111 </a:t>
            </a:r>
          </a:p>
          <a:p>
            <a:pPr lvl="0"/>
            <a:r>
              <a:rPr lang="en-CA" dirty="0"/>
              <a:t>Approved New Adults: 3,817 </a:t>
            </a:r>
          </a:p>
          <a:p>
            <a:pPr lvl="0"/>
            <a:r>
              <a:rPr lang="en-CA" dirty="0"/>
              <a:t>Approved New Harvesters: 3,947 </a:t>
            </a:r>
          </a:p>
          <a:p>
            <a:pPr lvl="0"/>
            <a:r>
              <a:rPr lang="en-CA" dirty="0"/>
              <a:t>Approved New Citizens Living Outside of Manitoba: 704 </a:t>
            </a:r>
          </a:p>
          <a:p>
            <a:pPr lvl="0"/>
            <a:r>
              <a:rPr lang="en-CA" dirty="0"/>
              <a:t>Total Approved Citizens: 60,253</a:t>
            </a:r>
          </a:p>
          <a:p>
            <a:pPr lvl="0"/>
            <a:r>
              <a:rPr lang="en-CA" dirty="0"/>
              <a:t>Total Approved Harvesters: 37,336 </a:t>
            </a:r>
            <a:br>
              <a:rPr lang="en-US" dirty="0">
                <a:ea typeface="+mn-lt"/>
                <a:cs typeface="+mn-lt"/>
              </a:rPr>
            </a:b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40450D-104C-9D9F-8B84-7F9B265DE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049" y="5255691"/>
            <a:ext cx="3683577" cy="15753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B56CC6-3A94-A534-AE14-1C93C832D0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805" r="10638"/>
          <a:stretch>
            <a:fillRect/>
          </a:stretch>
        </p:blipFill>
        <p:spPr>
          <a:xfrm>
            <a:off x="276563" y="5271979"/>
            <a:ext cx="3988685" cy="15853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B74FDB-983C-4463-59CB-01ABEBA266D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46" r="15771"/>
          <a:stretch>
            <a:fillRect/>
          </a:stretch>
        </p:blipFill>
        <p:spPr>
          <a:xfrm>
            <a:off x="8007714" y="138262"/>
            <a:ext cx="2231558" cy="371021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63D6D8B-6256-F5B8-84C8-8400B5383195}"/>
              </a:ext>
            </a:extLst>
          </p:cNvPr>
          <p:cNvSpPr txBox="1">
            <a:spLocks/>
          </p:cNvSpPr>
          <p:nvPr/>
        </p:nvSpPr>
        <p:spPr>
          <a:xfrm>
            <a:off x="303446" y="192986"/>
            <a:ext cx="7097110" cy="860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Citizenship </a:t>
            </a:r>
          </a:p>
        </p:txBody>
      </p:sp>
    </p:spTree>
    <p:extLst>
      <p:ext uri="{BB962C8B-B14F-4D97-AF65-F5344CB8AC3E}">
        <p14:creationId xmlns:p14="http://schemas.microsoft.com/office/powerpoint/2010/main" val="2851054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F23CA-198E-3B20-415C-97EFC27ED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928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u="sng" dirty="0"/>
              <a:t>Mobile Citizenship Office</a:t>
            </a:r>
            <a:endParaRPr lang="en-CA" sz="4000" b="1" u="sng" dirty="0"/>
          </a:p>
        </p:txBody>
      </p:sp>
      <p:pic>
        <p:nvPicPr>
          <p:cNvPr id="5" name="814109D9-5BA0-415F-9B12-AEEB7CF8B3A5">
            <a:extLst>
              <a:ext uri="{FF2B5EF4-FFF2-40B4-BE49-F238E27FC236}">
                <a16:creationId xmlns:a16="http://schemas.microsoft.com/office/drawing/2014/main" id="{E1A5DA04-5998-F854-891D-B200C529FC5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685" y="3429000"/>
            <a:ext cx="5029200" cy="334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0B153E-78A7-3E36-D794-7AAAD8B79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58119"/>
            <a:ext cx="5801784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84958D-7BB8-8D69-F9C7-446CEAAFBB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984" y="1044966"/>
            <a:ext cx="3434830" cy="238403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82C51C8-4FC7-9A97-8764-01A5D7D05EAE}"/>
              </a:ext>
            </a:extLst>
          </p:cNvPr>
          <p:cNvSpPr txBox="1">
            <a:spLocks/>
          </p:cNvSpPr>
          <p:nvPr/>
        </p:nvSpPr>
        <p:spPr>
          <a:xfrm>
            <a:off x="838200" y="641171"/>
            <a:ext cx="7097110" cy="860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Citizenship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212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854F5-EB2C-97EB-546D-E215343E4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249" y="-8656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Citizenship </a:t>
            </a:r>
            <a:br>
              <a:rPr lang="en-US" sz="4000" dirty="0"/>
            </a:br>
            <a:r>
              <a:rPr lang="en-US" sz="4000" b="1" u="sng" dirty="0"/>
              <a:t>Technology Development Updates</a:t>
            </a:r>
            <a:endParaRPr lang="en-CA" sz="4000" b="1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969AB-7EA4-2891-E77B-C3CDB2C56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331" y="3430353"/>
            <a:ext cx="2701764" cy="185594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73EF4D-8CE6-DD32-1EA9-ED9BFE694E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54" t="288" r="1685" b="-585"/>
          <a:stretch/>
        </p:blipFill>
        <p:spPr>
          <a:xfrm>
            <a:off x="420249" y="1133944"/>
            <a:ext cx="4723698" cy="2911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966DEA-1736-09ED-3C8F-F3167732B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4263" y="3321249"/>
            <a:ext cx="5703236" cy="3560874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5FAC4E-7946-0C05-DCFE-188132BD41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282" y="1133945"/>
            <a:ext cx="3814231" cy="240138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56393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2322-D91E-08EF-BB5F-07662D398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Constitution &amp; Governance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0E5DC-A1CC-21AD-051E-4E7BA48A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1908" y="1316576"/>
            <a:ext cx="5536474" cy="4802187"/>
          </a:xfrm>
        </p:spPr>
        <p:txBody>
          <a:bodyPr>
            <a:normAutofit fontScale="47500" lnSpcReduction="20000"/>
          </a:bodyPr>
          <a:lstStyle/>
          <a:p>
            <a:pPr lvl="1"/>
            <a:endParaRPr lang="en-US" sz="4700" i="1" dirty="0"/>
          </a:p>
          <a:p>
            <a:pPr lvl="1"/>
            <a:r>
              <a:rPr lang="en-US" sz="4700" b="1" dirty="0"/>
              <a:t>Mandate Foundations: </a:t>
            </a:r>
          </a:p>
          <a:p>
            <a:pPr lvl="2"/>
            <a:r>
              <a:rPr lang="en-US" sz="4700" dirty="0"/>
              <a:t>Chair the Constitution &amp; Governance Committee and guide amendments aligning with the Self-Government Recognition and Implementation Treaty (2024) </a:t>
            </a:r>
          </a:p>
          <a:p>
            <a:pPr marL="914400" lvl="2" indent="0">
              <a:buNone/>
            </a:pPr>
            <a:endParaRPr lang="en-US" sz="4700" dirty="0"/>
          </a:p>
          <a:p>
            <a:pPr lvl="2"/>
            <a:r>
              <a:rPr lang="en-US" sz="4700" dirty="0"/>
              <a:t>Strengthen grassroots democracy by empowering Locals and modernizing governance tools. </a:t>
            </a:r>
          </a:p>
          <a:p>
            <a:pPr marL="914400" lvl="2" indent="0">
              <a:buNone/>
            </a:pPr>
            <a:endParaRPr lang="en-US" sz="4700" dirty="0"/>
          </a:p>
          <a:p>
            <a:pPr lvl="2"/>
            <a:r>
              <a:rPr lang="en-US" sz="4700" dirty="0"/>
              <a:t>Ensure internal consistency and transparency across MMF systems. 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4446A7-CF1A-E934-3C20-9742D122E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2" y="1422901"/>
            <a:ext cx="4016005" cy="519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91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8239B-29C1-88AE-5D65-126570473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2D00-EAA2-444B-1F1B-F0BEC448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Constitution &amp; Governance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E50A2-6C52-A43B-A466-4C2D063C6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61507" y="1027906"/>
            <a:ext cx="10884196" cy="3430754"/>
          </a:xfrm>
        </p:spPr>
        <p:txBody>
          <a:bodyPr>
            <a:normAutofit fontScale="25000" lnSpcReduction="20000"/>
          </a:bodyPr>
          <a:lstStyle/>
          <a:p>
            <a:pPr lvl="1"/>
            <a:endParaRPr lang="en-US" sz="9600" i="1" dirty="0"/>
          </a:p>
          <a:p>
            <a:pPr lvl="1"/>
            <a:r>
              <a:rPr lang="en-US" sz="10400" b="1" dirty="0"/>
              <a:t>2024/2025 Progress: </a:t>
            </a:r>
          </a:p>
          <a:p>
            <a:pPr lvl="2"/>
            <a:r>
              <a:rPr lang="en-US" sz="10400" b="1" dirty="0"/>
              <a:t>Treaty Transition: </a:t>
            </a:r>
            <a:r>
              <a:rPr lang="en-US" sz="10400" dirty="0"/>
              <a:t>preparing for MMF Inc. to dissolve, transitioning fully to the National Government of the Red River Métis. </a:t>
            </a:r>
          </a:p>
          <a:p>
            <a:pPr lvl="2"/>
            <a:endParaRPr lang="en-US" sz="10400" dirty="0"/>
          </a:p>
          <a:p>
            <a:pPr lvl="2"/>
            <a:r>
              <a:rPr lang="en-US" sz="10400" b="1" dirty="0"/>
              <a:t>Local Bylaw: </a:t>
            </a:r>
          </a:p>
          <a:p>
            <a:pPr lvl="3"/>
            <a:r>
              <a:rPr lang="en-US" sz="10400" dirty="0"/>
              <a:t>7 regional workshops completed, scheduled virtual townhalls</a:t>
            </a:r>
          </a:p>
          <a:p>
            <a:pPr lvl="3"/>
            <a:r>
              <a:rPr lang="en-US" sz="10400" dirty="0"/>
              <a:t>2,700+ pages of Citizens feedback submitted</a:t>
            </a:r>
          </a:p>
          <a:p>
            <a:pPr lvl="3"/>
            <a:r>
              <a:rPr lang="en-US" sz="10400" dirty="0"/>
              <a:t>2,500 survey responses received </a:t>
            </a:r>
          </a:p>
          <a:p>
            <a:pPr lvl="2"/>
            <a:endParaRPr lang="en-US" sz="3600" dirty="0"/>
          </a:p>
          <a:p>
            <a:pPr marL="914400" lvl="2" indent="0">
              <a:buNone/>
            </a:pPr>
            <a:endParaRPr lang="en-US" sz="3600" dirty="0"/>
          </a:p>
          <a:p>
            <a:pPr marL="914400" lvl="2" indent="0">
              <a:buNone/>
            </a:pPr>
            <a:endParaRPr lang="en-US" sz="3600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5" name="Picture 4" descr="A red rectangular sign with white text and a black and white logo&#10;&#10;AI-generated content may be incorrect.">
            <a:extLst>
              <a:ext uri="{FF2B5EF4-FFF2-40B4-BE49-F238E27FC236}">
                <a16:creationId xmlns:a16="http://schemas.microsoft.com/office/drawing/2014/main" id="{D0201829-57E8-BDBF-985C-D58091052E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33" t="7043" r="3955" b="46673"/>
          <a:stretch>
            <a:fillRect/>
          </a:stretch>
        </p:blipFill>
        <p:spPr>
          <a:xfrm>
            <a:off x="1307804" y="4458660"/>
            <a:ext cx="7123814" cy="239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35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32936-1591-D159-0EAD-053A14B62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03C11-B1CD-0E59-F3A3-E34BB9E9E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Constitution &amp; Governance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49819-C5A2-8EF8-0ED0-5488DE8F5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8270" y="1456772"/>
            <a:ext cx="4059864" cy="3816977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en-US" sz="10400" b="1" dirty="0"/>
              <a:t>Next Steps 2025/2026: </a:t>
            </a:r>
          </a:p>
          <a:p>
            <a:pPr lvl="2"/>
            <a:r>
              <a:rPr lang="en-US" sz="10400" dirty="0"/>
              <a:t>Local Bylaw redraft and Constitutional Amendments for  AGA 2026 </a:t>
            </a:r>
          </a:p>
          <a:p>
            <a:pPr marL="914400" lvl="2" indent="0">
              <a:buNone/>
            </a:pPr>
            <a:endParaRPr lang="en-US" sz="10400" dirty="0"/>
          </a:p>
          <a:p>
            <a:pPr lvl="2"/>
            <a:r>
              <a:rPr lang="en-US" sz="10400" dirty="0"/>
              <a:t>Implementation of Red River Métis Research and Ethics Protocol </a:t>
            </a:r>
          </a:p>
          <a:p>
            <a:pPr lvl="2"/>
            <a:endParaRPr lang="en-US" sz="10400" dirty="0"/>
          </a:p>
          <a:p>
            <a:pPr lvl="2"/>
            <a:r>
              <a:rPr lang="en-US" sz="10400" dirty="0"/>
              <a:t>Continued policy development</a:t>
            </a:r>
          </a:p>
          <a:p>
            <a:pPr marL="914400" lvl="2" indent="0">
              <a:buNone/>
            </a:pPr>
            <a:endParaRPr lang="en-US" sz="3600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5" name="Picture 4" descr="A group of people wearing masks&#10;&#10;AI-generated content may be incorrect.">
            <a:extLst>
              <a:ext uri="{FF2B5EF4-FFF2-40B4-BE49-F238E27FC236}">
                <a16:creationId xmlns:a16="http://schemas.microsoft.com/office/drawing/2014/main" id="{D2C8D28C-9378-82CC-15BC-662DE1C5CC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77" t="29004" r="24653" b="16704"/>
          <a:stretch>
            <a:fillRect/>
          </a:stretch>
        </p:blipFill>
        <p:spPr>
          <a:xfrm>
            <a:off x="24787" y="1623750"/>
            <a:ext cx="6806656" cy="442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9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01681C-1C5F-4071-B599-053457B08D0A}">
  <ds:schemaRefs>
    <ds:schemaRef ds:uri="http://schemas.microsoft.com/office/2006/metadata/properties"/>
    <ds:schemaRef ds:uri="http://schemas.microsoft.com/office/infopath/2007/PartnerControls"/>
    <ds:schemaRef ds:uri="723011d3-ce1d-43e8-96d8-d64d12011159"/>
    <ds:schemaRef ds:uri="3a7198e0-f462-423b-97cc-9f0a4e00fbc1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E664C9B4-6562-4992-BAE2-D5BBDB228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3011d3-ce1d-43e8-96d8-d64d12011159"/>
    <ds:schemaRef ds:uri="3a7198e0-f462-423b-97cc-9f0a4e00fb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3175</TotalTime>
  <Words>448</Words>
  <Application>Microsoft Office PowerPoint</Application>
  <PresentationFormat>Widescreen</PresentationFormat>
  <Paragraphs>95</Paragraphs>
  <Slides>15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Minister Judy Mayer </vt:lpstr>
      <vt:lpstr>Citizenship </vt:lpstr>
      <vt:lpstr>2024-25 Citizen Application Stats </vt:lpstr>
      <vt:lpstr>Mobile Citizenship Office</vt:lpstr>
      <vt:lpstr>Citizenship  Technology Development Updates</vt:lpstr>
      <vt:lpstr>Constitution &amp; Governance  </vt:lpstr>
      <vt:lpstr>Constitution &amp; Governance  </vt:lpstr>
      <vt:lpstr>Constitution &amp; Governance  </vt:lpstr>
      <vt:lpstr>Rights </vt:lpstr>
      <vt:lpstr>Rights </vt:lpstr>
      <vt:lpstr>Beyond Borders </vt:lpstr>
      <vt:lpstr>Beyond Borders </vt:lpstr>
      <vt:lpstr>Beyond Borders </vt:lpstr>
      <vt:lpstr>Thank You Merci  Maarsii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Kyra De La Ronde</cp:lastModifiedBy>
  <cp:revision>20</cp:revision>
  <dcterms:created xsi:type="dcterms:W3CDTF">2021-08-05T18:31:33Z</dcterms:created>
  <dcterms:modified xsi:type="dcterms:W3CDTF">2025-10-15T15:25:26Z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