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3BDCE-A8E0-47F4-91EB-84B23A2521CA}" v="71" dt="2025-10-10T12:33:43.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VanDinther" userId="69efac0e-ca68-4a8b-9e79-79ebeca85378" providerId="ADAL" clId="{8D4BB44D-54D2-4BB6-A63A-B6EF16197B17}"/>
    <pc:docChg chg="undo redo custSel addSld delSld modSld modNotesMaster">
      <pc:chgData name="Anita VanDinther" userId="69efac0e-ca68-4a8b-9e79-79ebeca85378" providerId="ADAL" clId="{8D4BB44D-54D2-4BB6-A63A-B6EF16197B17}" dt="2025-10-10T12:55:26.233" v="416" actId="1076"/>
      <pc:docMkLst>
        <pc:docMk/>
      </pc:docMkLst>
      <pc:sldChg chg="addSp delSp modSp mod">
        <pc:chgData name="Anita VanDinther" userId="69efac0e-ca68-4a8b-9e79-79ebeca85378" providerId="ADAL" clId="{8D4BB44D-54D2-4BB6-A63A-B6EF16197B17}" dt="2025-09-16T16:07:18.035" v="94" actId="1076"/>
        <pc:sldMkLst>
          <pc:docMk/>
          <pc:sldMk cId="530898548" sldId="256"/>
        </pc:sldMkLst>
        <pc:picChg chg="add mod">
          <ac:chgData name="Anita VanDinther" userId="69efac0e-ca68-4a8b-9e79-79ebeca85378" providerId="ADAL" clId="{8D4BB44D-54D2-4BB6-A63A-B6EF16197B17}" dt="2025-09-16T16:07:18.035" v="94" actId="1076"/>
          <ac:picMkLst>
            <pc:docMk/>
            <pc:sldMk cId="530898548" sldId="256"/>
            <ac:picMk id="5" creationId="{47E53E1C-C2D9-B0AA-39BD-6F65C302C2CE}"/>
          </ac:picMkLst>
        </pc:picChg>
      </pc:sldChg>
      <pc:sldChg chg="addSp delSp modSp mod">
        <pc:chgData name="Anita VanDinther" userId="69efac0e-ca68-4a8b-9e79-79ebeca85378" providerId="ADAL" clId="{8D4BB44D-54D2-4BB6-A63A-B6EF16197B17}" dt="2025-10-09T17:54:45.775" v="383" actId="1076"/>
        <pc:sldMkLst>
          <pc:docMk/>
          <pc:sldMk cId="3256309038" sldId="257"/>
        </pc:sldMkLst>
        <pc:spChg chg="mod">
          <ac:chgData name="Anita VanDinther" userId="69efac0e-ca68-4a8b-9e79-79ebeca85378" providerId="ADAL" clId="{8D4BB44D-54D2-4BB6-A63A-B6EF16197B17}" dt="2025-10-09T17:54:45.775" v="383" actId="1076"/>
          <ac:spMkLst>
            <pc:docMk/>
            <pc:sldMk cId="3256309038" sldId="257"/>
            <ac:spMk id="2" creationId="{64D31132-3362-2A48-89CE-1DB6ADF91919}"/>
          </ac:spMkLst>
        </pc:spChg>
        <pc:spChg chg="add mod">
          <ac:chgData name="Anita VanDinther" userId="69efac0e-ca68-4a8b-9e79-79ebeca85378" providerId="ADAL" clId="{8D4BB44D-54D2-4BB6-A63A-B6EF16197B17}" dt="2025-10-09T17:53:32.999" v="382" actId="20577"/>
          <ac:spMkLst>
            <pc:docMk/>
            <pc:sldMk cId="3256309038" sldId="257"/>
            <ac:spMk id="5" creationId="{CEF92B31-E401-EA93-18B0-F616A31188E4}"/>
          </ac:spMkLst>
        </pc:spChg>
        <pc:spChg chg="del mod">
          <ac:chgData name="Anita VanDinther" userId="69efac0e-ca68-4a8b-9e79-79ebeca85378" providerId="ADAL" clId="{8D4BB44D-54D2-4BB6-A63A-B6EF16197B17}" dt="2025-10-09T17:52:48.356" v="373" actId="478"/>
          <ac:spMkLst>
            <pc:docMk/>
            <pc:sldMk cId="3256309038" sldId="257"/>
            <ac:spMk id="7" creationId="{79EA6FCD-489B-B32B-9F26-9604E91513C4}"/>
          </ac:spMkLst>
        </pc:spChg>
        <pc:picChg chg="add mod">
          <ac:chgData name="Anita VanDinther" userId="69efac0e-ca68-4a8b-9e79-79ebeca85378" providerId="ADAL" clId="{8D4BB44D-54D2-4BB6-A63A-B6EF16197B17}" dt="2025-09-16T16:23:03.290" v="252" actId="1076"/>
          <ac:picMkLst>
            <pc:docMk/>
            <pc:sldMk cId="3256309038" sldId="257"/>
            <ac:picMk id="11" creationId="{8CA16E97-2C7F-EF26-FFA1-50BEDF0B7C04}"/>
          </ac:picMkLst>
        </pc:picChg>
      </pc:sldChg>
      <pc:sldChg chg="addSp delSp modSp mod">
        <pc:chgData name="Anita VanDinther" userId="69efac0e-ca68-4a8b-9e79-79ebeca85378" providerId="ADAL" clId="{8D4BB44D-54D2-4BB6-A63A-B6EF16197B17}" dt="2025-10-10T12:55:26.233" v="416" actId="1076"/>
        <pc:sldMkLst>
          <pc:docMk/>
          <pc:sldMk cId="1323991043" sldId="258"/>
        </pc:sldMkLst>
        <pc:spChg chg="mod">
          <ac:chgData name="Anita VanDinther" userId="69efac0e-ca68-4a8b-9e79-79ebeca85378" providerId="ADAL" clId="{8D4BB44D-54D2-4BB6-A63A-B6EF16197B17}" dt="2025-10-09T17:59:57.964" v="411" actId="20577"/>
          <ac:spMkLst>
            <pc:docMk/>
            <pc:sldMk cId="1323991043" sldId="258"/>
            <ac:spMk id="3" creationId="{2250E5DC-A1CC-21AD-051E-4E7BA48A4ABE}"/>
          </ac:spMkLst>
        </pc:spChg>
        <pc:spChg chg="del mod">
          <ac:chgData name="Anita VanDinther" userId="69efac0e-ca68-4a8b-9e79-79ebeca85378" providerId="ADAL" clId="{8D4BB44D-54D2-4BB6-A63A-B6EF16197B17}" dt="2025-10-09T17:52:58.417" v="376" actId="478"/>
          <ac:spMkLst>
            <pc:docMk/>
            <pc:sldMk cId="1323991043" sldId="258"/>
            <ac:spMk id="6" creationId="{892AFA95-7EDA-CD12-323C-D329EB2AFA92}"/>
          </ac:spMkLst>
        </pc:spChg>
        <pc:picChg chg="add mod">
          <ac:chgData name="Anita VanDinther" userId="69efac0e-ca68-4a8b-9e79-79ebeca85378" providerId="ADAL" clId="{8D4BB44D-54D2-4BB6-A63A-B6EF16197B17}" dt="2025-10-10T12:55:26.233" v="416" actId="1076"/>
          <ac:picMkLst>
            <pc:docMk/>
            <pc:sldMk cId="1323991043" sldId="258"/>
            <ac:picMk id="8" creationId="{A1E1B4A1-11C7-2D56-988F-2FAE31C0AE00}"/>
          </ac:picMkLst>
        </pc:picChg>
      </pc:sldChg>
      <pc:sldChg chg="add del">
        <pc:chgData name="Anita VanDinther" userId="69efac0e-ca68-4a8b-9e79-79ebeca85378" providerId="ADAL" clId="{8D4BB44D-54D2-4BB6-A63A-B6EF16197B17}" dt="2025-09-16T16:12:13.175" v="172" actId="2890"/>
        <pc:sldMkLst>
          <pc:docMk/>
          <pc:sldMk cId="2518862" sldId="259"/>
        </pc:sldMkLst>
      </pc:sldChg>
      <pc:sldChg chg="addSp delSp modSp new mod">
        <pc:chgData name="Anita VanDinther" userId="69efac0e-ca68-4a8b-9e79-79ebeca85378" providerId="ADAL" clId="{8D4BB44D-54D2-4BB6-A63A-B6EF16197B17}" dt="2025-10-09T17:56:01.860" v="387" actId="14100"/>
        <pc:sldMkLst>
          <pc:docMk/>
          <pc:sldMk cId="3115652944" sldId="259"/>
        </pc:sldMkLst>
        <pc:spChg chg="mod">
          <ac:chgData name="Anita VanDinther" userId="69efac0e-ca68-4a8b-9e79-79ebeca85378" providerId="ADAL" clId="{8D4BB44D-54D2-4BB6-A63A-B6EF16197B17}" dt="2025-10-09T17:56:01.860" v="387" actId="14100"/>
          <ac:spMkLst>
            <pc:docMk/>
            <pc:sldMk cId="3115652944" sldId="259"/>
            <ac:spMk id="2" creationId="{4B27C5C6-DFA6-3583-9CF8-FBFAC5A5BB31}"/>
          </ac:spMkLst>
        </pc:spChg>
        <pc:spChg chg="mod">
          <ac:chgData name="Anita VanDinther" userId="69efac0e-ca68-4a8b-9e79-79ebeca85378" providerId="ADAL" clId="{8D4BB44D-54D2-4BB6-A63A-B6EF16197B17}" dt="2025-10-09T15:12:07.446" v="371" actId="20577"/>
          <ac:spMkLst>
            <pc:docMk/>
            <pc:sldMk cId="3115652944" sldId="259"/>
            <ac:spMk id="3" creationId="{C5A66572-F9B4-3CBF-742C-9776CFD6E119}"/>
          </ac:spMkLst>
        </pc:spChg>
        <pc:picChg chg="add mod">
          <ac:chgData name="Anita VanDinther" userId="69efac0e-ca68-4a8b-9e79-79ebeca85378" providerId="ADAL" clId="{8D4BB44D-54D2-4BB6-A63A-B6EF16197B17}" dt="2025-09-16T16:23:57.416" v="264" actId="1076"/>
          <ac:picMkLst>
            <pc:docMk/>
            <pc:sldMk cId="3115652944" sldId="259"/>
            <ac:picMk id="6" creationId="{D9B0D82B-8170-FF42-26D0-2BAE99A91E07}"/>
          </ac:picMkLst>
        </pc:picChg>
      </pc:sldChg>
      <pc:sldChg chg="addSp delSp modSp new mod">
        <pc:chgData name="Anita VanDinther" userId="69efac0e-ca68-4a8b-9e79-79ebeca85378" providerId="ADAL" clId="{8D4BB44D-54D2-4BB6-A63A-B6EF16197B17}" dt="2025-10-09T18:00:24.837" v="414" actId="1076"/>
        <pc:sldMkLst>
          <pc:docMk/>
          <pc:sldMk cId="1446638907" sldId="260"/>
        </pc:sldMkLst>
        <pc:spChg chg="mod">
          <ac:chgData name="Anita VanDinther" userId="69efac0e-ca68-4a8b-9e79-79ebeca85378" providerId="ADAL" clId="{8D4BB44D-54D2-4BB6-A63A-B6EF16197B17}" dt="2025-10-09T17:56:35.971" v="393" actId="14100"/>
          <ac:spMkLst>
            <pc:docMk/>
            <pc:sldMk cId="1446638907" sldId="260"/>
            <ac:spMk id="3" creationId="{E94BCBDA-E37B-6931-17FD-D9D2E3F3583B}"/>
          </ac:spMkLst>
        </pc:spChg>
        <pc:picChg chg="add mod">
          <ac:chgData name="Anita VanDinther" userId="69efac0e-ca68-4a8b-9e79-79ebeca85378" providerId="ADAL" clId="{8D4BB44D-54D2-4BB6-A63A-B6EF16197B17}" dt="2025-10-09T18:00:21.868" v="413" actId="1076"/>
          <ac:picMkLst>
            <pc:docMk/>
            <pc:sldMk cId="1446638907" sldId="260"/>
            <ac:picMk id="11" creationId="{4F7D781E-803C-8AB9-D2B2-60C57BA23F71}"/>
          </ac:picMkLst>
        </pc:picChg>
        <pc:picChg chg="add mod">
          <ac:chgData name="Anita VanDinther" userId="69efac0e-ca68-4a8b-9e79-79ebeca85378" providerId="ADAL" clId="{8D4BB44D-54D2-4BB6-A63A-B6EF16197B17}" dt="2025-10-09T18:00:24.837" v="414" actId="1076"/>
          <ac:picMkLst>
            <pc:docMk/>
            <pc:sldMk cId="1446638907" sldId="260"/>
            <ac:picMk id="13" creationId="{94CF56AE-4856-BFCA-3ADE-9FA149F749D3}"/>
          </ac:picMkLst>
        </pc:picChg>
      </pc:sldChg>
      <pc:sldChg chg="new del">
        <pc:chgData name="Anita VanDinther" userId="69efac0e-ca68-4a8b-9e79-79ebeca85378" providerId="ADAL" clId="{8D4BB44D-54D2-4BB6-A63A-B6EF16197B17}" dt="2025-09-16T16:12:08.867" v="171" actId="680"/>
        <pc:sldMkLst>
          <pc:docMk/>
          <pc:sldMk cId="1541831767" sldId="260"/>
        </pc:sldMkLst>
      </pc:sldChg>
      <pc:sldChg chg="addSp delSp modSp new mod">
        <pc:chgData name="Anita VanDinther" userId="69efac0e-ca68-4a8b-9e79-79ebeca85378" providerId="ADAL" clId="{8D4BB44D-54D2-4BB6-A63A-B6EF16197B17}" dt="2025-10-09T17:59:00.611" v="409" actId="478"/>
        <pc:sldMkLst>
          <pc:docMk/>
          <pc:sldMk cId="1947328912" sldId="261"/>
        </pc:sldMkLst>
        <pc:spChg chg="mod">
          <ac:chgData name="Anita VanDinther" userId="69efac0e-ca68-4a8b-9e79-79ebeca85378" providerId="ADAL" clId="{8D4BB44D-54D2-4BB6-A63A-B6EF16197B17}" dt="2025-10-09T17:57:52.159" v="398" actId="14100"/>
          <ac:spMkLst>
            <pc:docMk/>
            <pc:sldMk cId="1947328912" sldId="261"/>
            <ac:spMk id="3" creationId="{6DDE4164-9771-3F57-F3C5-52CAF4D6F4CA}"/>
          </ac:spMkLst>
        </pc:spChg>
        <pc:picChg chg="add mod">
          <ac:chgData name="Anita VanDinther" userId="69efac0e-ca68-4a8b-9e79-79ebeca85378" providerId="ADAL" clId="{8D4BB44D-54D2-4BB6-A63A-B6EF16197B17}" dt="2025-10-09T17:58:57.168" v="408" actId="14100"/>
          <ac:picMkLst>
            <pc:docMk/>
            <pc:sldMk cId="1947328912" sldId="261"/>
            <ac:picMk id="4" creationId="{37736693-A133-F86C-E756-042EB7113960}"/>
          </ac:picMkLst>
        </pc:picChg>
        <pc:picChg chg="add mod">
          <ac:chgData name="Anita VanDinther" userId="69efac0e-ca68-4a8b-9e79-79ebeca85378" providerId="ADAL" clId="{8D4BB44D-54D2-4BB6-A63A-B6EF16197B17}" dt="2025-09-16T16:26:10.217" v="295" actId="1076"/>
          <ac:picMkLst>
            <pc:docMk/>
            <pc:sldMk cId="1947328912" sldId="261"/>
            <ac:picMk id="6" creationId="{75439098-500D-DA59-AFD3-C98BD7D613FA}"/>
          </ac:picMkLst>
        </pc:picChg>
        <pc:picChg chg="add del mod">
          <ac:chgData name="Anita VanDinther" userId="69efac0e-ca68-4a8b-9e79-79ebeca85378" providerId="ADAL" clId="{8D4BB44D-54D2-4BB6-A63A-B6EF16197B17}" dt="2025-10-09T17:59:00.611" v="409" actId="478"/>
          <ac:picMkLst>
            <pc:docMk/>
            <pc:sldMk cId="1947328912" sldId="261"/>
            <ac:picMk id="8" creationId="{6A98C9EE-9CE1-6D89-081A-EAB807B222DC}"/>
          </ac:picMkLst>
        </pc:picChg>
      </pc:sldChg>
      <pc:sldChg chg="addSp delSp modSp new mod">
        <pc:chgData name="Anita VanDinther" userId="69efac0e-ca68-4a8b-9e79-79ebeca85378" providerId="ADAL" clId="{8D4BB44D-54D2-4BB6-A63A-B6EF16197B17}" dt="2025-10-09T17:57:24.985" v="396" actId="1076"/>
        <pc:sldMkLst>
          <pc:docMk/>
          <pc:sldMk cId="1744810156" sldId="262"/>
        </pc:sldMkLst>
        <pc:spChg chg="mod">
          <ac:chgData name="Anita VanDinther" userId="69efac0e-ca68-4a8b-9e79-79ebeca85378" providerId="ADAL" clId="{8D4BB44D-54D2-4BB6-A63A-B6EF16197B17}" dt="2025-10-09T17:57:01.702" v="394" actId="14100"/>
          <ac:spMkLst>
            <pc:docMk/>
            <pc:sldMk cId="1744810156" sldId="262"/>
            <ac:spMk id="2" creationId="{FF0AB710-FBF3-4996-BD92-98B60FA67555}"/>
          </ac:spMkLst>
        </pc:spChg>
        <pc:spChg chg="mod">
          <ac:chgData name="Anita VanDinther" userId="69efac0e-ca68-4a8b-9e79-79ebeca85378" providerId="ADAL" clId="{8D4BB44D-54D2-4BB6-A63A-B6EF16197B17}" dt="2025-09-16T16:58:25.438" v="325" actId="27636"/>
          <ac:spMkLst>
            <pc:docMk/>
            <pc:sldMk cId="1744810156" sldId="262"/>
            <ac:spMk id="3" creationId="{316AEA30-C877-6542-0AAF-D2D4E8177C8F}"/>
          </ac:spMkLst>
        </pc:spChg>
        <pc:picChg chg="add mod">
          <ac:chgData name="Anita VanDinther" userId="69efac0e-ca68-4a8b-9e79-79ebeca85378" providerId="ADAL" clId="{8D4BB44D-54D2-4BB6-A63A-B6EF16197B17}" dt="2025-10-09T17:57:24.985" v="396" actId="1076"/>
          <ac:picMkLst>
            <pc:docMk/>
            <pc:sldMk cId="1744810156" sldId="262"/>
            <ac:picMk id="6" creationId="{6AD7EE7C-1916-ACAF-B572-31AA91F87E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D0A3080-9AC0-4149-A42D-B35108FDC235}" type="datetimeFigureOut">
              <a:rPr lang="en-CA" smtClean="0"/>
              <a:t>2025-10-09</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D6503-DD6F-47EF-A920-608595B94CD8}" type="slidenum">
              <a:rPr lang="en-CA" smtClean="0"/>
              <a:t>‹#›</a:t>
            </a:fld>
            <a:endParaRPr lang="en-CA"/>
          </a:p>
        </p:txBody>
      </p:sp>
    </p:spTree>
    <p:extLst>
      <p:ext uri="{BB962C8B-B14F-4D97-AF65-F5344CB8AC3E}">
        <p14:creationId xmlns:p14="http://schemas.microsoft.com/office/powerpoint/2010/main" val="297228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C86A-34E3-C046-92D3-FE27434FD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03C7BC-6F3F-7A4C-B839-28AA28145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D7F3C-9224-BD4D-B7C4-DAA686E5AB8B}"/>
              </a:ext>
            </a:extLst>
          </p:cNvPr>
          <p:cNvSpPr>
            <a:spLocks noGrp="1"/>
          </p:cNvSpPr>
          <p:nvPr>
            <p:ph type="dt" sz="half" idx="10"/>
          </p:nvPr>
        </p:nvSpPr>
        <p:spPr/>
        <p:txBody>
          <a:bodyPr/>
          <a:lstStyle/>
          <a:p>
            <a:fld id="{94C745D8-FAEE-7549-A87D-D45710F48FD9}" type="datetimeFigureOut">
              <a:rPr lang="en-US" smtClean="0"/>
              <a:t>10/9/2025</a:t>
            </a:fld>
            <a:endParaRPr lang="en-US"/>
          </a:p>
        </p:txBody>
      </p:sp>
      <p:sp>
        <p:nvSpPr>
          <p:cNvPr id="5" name="Footer Placeholder 4">
            <a:extLst>
              <a:ext uri="{FF2B5EF4-FFF2-40B4-BE49-F238E27FC236}">
                <a16:creationId xmlns:a16="http://schemas.microsoft.com/office/drawing/2014/main" id="{C8E75989-A6E0-3C42-AB9B-B213A4EB2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D5A91-A623-2643-9377-2695040F6746}"/>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83262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0666-1518-6D4F-AF7F-B9DEF9A46C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A953F8-A3DD-9743-BB3C-64696F1C56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537E3-0201-AC43-9C13-1888A480FE8A}"/>
              </a:ext>
            </a:extLst>
          </p:cNvPr>
          <p:cNvSpPr>
            <a:spLocks noGrp="1"/>
          </p:cNvSpPr>
          <p:nvPr>
            <p:ph type="dt" sz="half" idx="10"/>
          </p:nvPr>
        </p:nvSpPr>
        <p:spPr/>
        <p:txBody>
          <a:bodyPr/>
          <a:lstStyle/>
          <a:p>
            <a:fld id="{94C745D8-FAEE-7549-A87D-D45710F48FD9}" type="datetimeFigureOut">
              <a:rPr lang="en-US" smtClean="0"/>
              <a:t>10/9/2025</a:t>
            </a:fld>
            <a:endParaRPr lang="en-US"/>
          </a:p>
        </p:txBody>
      </p:sp>
      <p:sp>
        <p:nvSpPr>
          <p:cNvPr id="5" name="Footer Placeholder 4">
            <a:extLst>
              <a:ext uri="{FF2B5EF4-FFF2-40B4-BE49-F238E27FC236}">
                <a16:creationId xmlns:a16="http://schemas.microsoft.com/office/drawing/2014/main" id="{3029FCA2-3BEF-9548-B370-C45D92B6D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2AC93-B5BD-4946-A0FE-25E914C27715}"/>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284495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2B425-DEAF-694A-8AA1-C07930DD7C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1A517-3A0D-D44E-B4B8-2945508BB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9F94F-0D63-0545-8889-DEF40D6BA306}"/>
              </a:ext>
            </a:extLst>
          </p:cNvPr>
          <p:cNvSpPr>
            <a:spLocks noGrp="1"/>
          </p:cNvSpPr>
          <p:nvPr>
            <p:ph type="dt" sz="half" idx="10"/>
          </p:nvPr>
        </p:nvSpPr>
        <p:spPr/>
        <p:txBody>
          <a:bodyPr/>
          <a:lstStyle/>
          <a:p>
            <a:fld id="{94C745D8-FAEE-7549-A87D-D45710F48FD9}" type="datetimeFigureOut">
              <a:rPr lang="en-US" smtClean="0"/>
              <a:t>10/9/2025</a:t>
            </a:fld>
            <a:endParaRPr lang="en-US"/>
          </a:p>
        </p:txBody>
      </p:sp>
      <p:sp>
        <p:nvSpPr>
          <p:cNvPr id="5" name="Footer Placeholder 4">
            <a:extLst>
              <a:ext uri="{FF2B5EF4-FFF2-40B4-BE49-F238E27FC236}">
                <a16:creationId xmlns:a16="http://schemas.microsoft.com/office/drawing/2014/main" id="{21638463-AEB8-D245-8AE2-53332C5B9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FCCD0-0A2B-5541-8FA1-F8234A976311}"/>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4602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7A4D-1774-D543-B20F-8799207F8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F7A908-6A30-F244-9F88-8934CF8208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6D60D-A51A-E342-8964-39FA03194F30}"/>
              </a:ext>
            </a:extLst>
          </p:cNvPr>
          <p:cNvSpPr>
            <a:spLocks noGrp="1"/>
          </p:cNvSpPr>
          <p:nvPr>
            <p:ph type="dt" sz="half" idx="10"/>
          </p:nvPr>
        </p:nvSpPr>
        <p:spPr/>
        <p:txBody>
          <a:bodyPr/>
          <a:lstStyle/>
          <a:p>
            <a:fld id="{94C745D8-FAEE-7549-A87D-D45710F48FD9}" type="datetimeFigureOut">
              <a:rPr lang="en-US" smtClean="0"/>
              <a:t>10/9/2025</a:t>
            </a:fld>
            <a:endParaRPr lang="en-US"/>
          </a:p>
        </p:txBody>
      </p:sp>
      <p:sp>
        <p:nvSpPr>
          <p:cNvPr id="5" name="Footer Placeholder 4">
            <a:extLst>
              <a:ext uri="{FF2B5EF4-FFF2-40B4-BE49-F238E27FC236}">
                <a16:creationId xmlns:a16="http://schemas.microsoft.com/office/drawing/2014/main" id="{462333EA-2BCB-624D-B721-07E2BA9AE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11DB3-617A-3C4A-9E7F-477F783B8752}"/>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98215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D927-925C-7D44-94DF-8E2CBC840E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12739-8515-6444-8330-7E67324C0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B18773-1E26-484F-B677-46A69ECA229C}"/>
              </a:ext>
            </a:extLst>
          </p:cNvPr>
          <p:cNvSpPr>
            <a:spLocks noGrp="1"/>
          </p:cNvSpPr>
          <p:nvPr>
            <p:ph type="dt" sz="half" idx="10"/>
          </p:nvPr>
        </p:nvSpPr>
        <p:spPr/>
        <p:txBody>
          <a:bodyPr/>
          <a:lstStyle/>
          <a:p>
            <a:fld id="{94C745D8-FAEE-7549-A87D-D45710F48FD9}" type="datetimeFigureOut">
              <a:rPr lang="en-US" smtClean="0"/>
              <a:t>10/9/2025</a:t>
            </a:fld>
            <a:endParaRPr lang="en-US"/>
          </a:p>
        </p:txBody>
      </p:sp>
      <p:sp>
        <p:nvSpPr>
          <p:cNvPr id="5" name="Footer Placeholder 4">
            <a:extLst>
              <a:ext uri="{FF2B5EF4-FFF2-40B4-BE49-F238E27FC236}">
                <a16:creationId xmlns:a16="http://schemas.microsoft.com/office/drawing/2014/main" id="{AF222F84-D38D-0246-9B8A-811CA968C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0B00C-AEBE-624B-B3C5-33875A260B5C}"/>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42539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AF5B-920F-434F-8901-AE1000CBA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584FE-0D19-CD46-BB23-8B23934C3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AB696-1FCD-A249-9B1E-0D5F0E29E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437388-DD4A-EB46-B928-A48B08610F90}"/>
              </a:ext>
            </a:extLst>
          </p:cNvPr>
          <p:cNvSpPr>
            <a:spLocks noGrp="1"/>
          </p:cNvSpPr>
          <p:nvPr>
            <p:ph type="dt" sz="half" idx="10"/>
          </p:nvPr>
        </p:nvSpPr>
        <p:spPr/>
        <p:txBody>
          <a:bodyPr/>
          <a:lstStyle/>
          <a:p>
            <a:fld id="{94C745D8-FAEE-7549-A87D-D45710F48FD9}" type="datetimeFigureOut">
              <a:rPr lang="en-US" smtClean="0"/>
              <a:t>10/9/2025</a:t>
            </a:fld>
            <a:endParaRPr lang="en-US"/>
          </a:p>
        </p:txBody>
      </p:sp>
      <p:sp>
        <p:nvSpPr>
          <p:cNvPr id="6" name="Footer Placeholder 5">
            <a:extLst>
              <a:ext uri="{FF2B5EF4-FFF2-40B4-BE49-F238E27FC236}">
                <a16:creationId xmlns:a16="http://schemas.microsoft.com/office/drawing/2014/main" id="{25F92746-236B-1240-A69A-8316518CE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77CFB-5EAA-5546-81FF-E6FD92C24F0C}"/>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25725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5051-D9A5-F04A-BB7D-5F32023660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C7455-460C-D246-822C-1C80120DD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FE922E-848B-344F-A414-CD85656E9B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D27BFD-09E3-8A42-9499-741DDEAB9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4617A-F5B7-444A-9D34-3FFD04169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6196BF-62C5-5144-8A3A-E04476EEBFD0}"/>
              </a:ext>
            </a:extLst>
          </p:cNvPr>
          <p:cNvSpPr>
            <a:spLocks noGrp="1"/>
          </p:cNvSpPr>
          <p:nvPr>
            <p:ph type="dt" sz="half" idx="10"/>
          </p:nvPr>
        </p:nvSpPr>
        <p:spPr/>
        <p:txBody>
          <a:bodyPr/>
          <a:lstStyle/>
          <a:p>
            <a:fld id="{94C745D8-FAEE-7549-A87D-D45710F48FD9}" type="datetimeFigureOut">
              <a:rPr lang="en-US" smtClean="0"/>
              <a:t>10/9/2025</a:t>
            </a:fld>
            <a:endParaRPr lang="en-US"/>
          </a:p>
        </p:txBody>
      </p:sp>
      <p:sp>
        <p:nvSpPr>
          <p:cNvPr id="8" name="Footer Placeholder 7">
            <a:extLst>
              <a:ext uri="{FF2B5EF4-FFF2-40B4-BE49-F238E27FC236}">
                <a16:creationId xmlns:a16="http://schemas.microsoft.com/office/drawing/2014/main" id="{3823C717-91B0-0444-8B93-6ABAD77283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D04865-B5CD-F646-92EA-F82C51BA789F}"/>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66464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5D23-FECB-654A-BD98-464C52CC60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186E3-65D2-3B41-9F26-6D827A7469EF}"/>
              </a:ext>
            </a:extLst>
          </p:cNvPr>
          <p:cNvSpPr>
            <a:spLocks noGrp="1"/>
          </p:cNvSpPr>
          <p:nvPr>
            <p:ph type="dt" sz="half" idx="10"/>
          </p:nvPr>
        </p:nvSpPr>
        <p:spPr/>
        <p:txBody>
          <a:bodyPr/>
          <a:lstStyle/>
          <a:p>
            <a:fld id="{94C745D8-FAEE-7549-A87D-D45710F48FD9}" type="datetimeFigureOut">
              <a:rPr lang="en-US" smtClean="0"/>
              <a:t>10/9/2025</a:t>
            </a:fld>
            <a:endParaRPr lang="en-US"/>
          </a:p>
        </p:txBody>
      </p:sp>
      <p:sp>
        <p:nvSpPr>
          <p:cNvPr id="4" name="Footer Placeholder 3">
            <a:extLst>
              <a:ext uri="{FF2B5EF4-FFF2-40B4-BE49-F238E27FC236}">
                <a16:creationId xmlns:a16="http://schemas.microsoft.com/office/drawing/2014/main" id="{76E52F59-C02E-FC4C-82AF-76C2F40039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C9475D-F9DB-3349-9111-05BA1A702A72}"/>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423257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63AF7-AF08-744B-A864-A5915133DD37}"/>
              </a:ext>
            </a:extLst>
          </p:cNvPr>
          <p:cNvSpPr>
            <a:spLocks noGrp="1"/>
          </p:cNvSpPr>
          <p:nvPr>
            <p:ph type="dt" sz="half" idx="10"/>
          </p:nvPr>
        </p:nvSpPr>
        <p:spPr/>
        <p:txBody>
          <a:bodyPr/>
          <a:lstStyle/>
          <a:p>
            <a:fld id="{94C745D8-FAEE-7549-A87D-D45710F48FD9}" type="datetimeFigureOut">
              <a:rPr lang="en-US" smtClean="0"/>
              <a:t>10/9/2025</a:t>
            </a:fld>
            <a:endParaRPr lang="en-US"/>
          </a:p>
        </p:txBody>
      </p:sp>
      <p:sp>
        <p:nvSpPr>
          <p:cNvPr id="3" name="Footer Placeholder 2">
            <a:extLst>
              <a:ext uri="{FF2B5EF4-FFF2-40B4-BE49-F238E27FC236}">
                <a16:creationId xmlns:a16="http://schemas.microsoft.com/office/drawing/2014/main" id="{3B2471B1-23FD-384C-B5BD-4EF9EFCCE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E170C-CB8B-8943-9015-B54D17AEDD8B}"/>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92920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1F3-9EB8-7A46-96C0-44702375C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43568-C980-0143-8557-2C4283B60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0DB229-EFA3-7C43-89CB-8C0868160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F227B-C88F-2D47-85B9-6A89FBECEE13}"/>
              </a:ext>
            </a:extLst>
          </p:cNvPr>
          <p:cNvSpPr>
            <a:spLocks noGrp="1"/>
          </p:cNvSpPr>
          <p:nvPr>
            <p:ph type="dt" sz="half" idx="10"/>
          </p:nvPr>
        </p:nvSpPr>
        <p:spPr/>
        <p:txBody>
          <a:bodyPr/>
          <a:lstStyle/>
          <a:p>
            <a:fld id="{94C745D8-FAEE-7549-A87D-D45710F48FD9}" type="datetimeFigureOut">
              <a:rPr lang="en-US" smtClean="0"/>
              <a:t>10/9/2025</a:t>
            </a:fld>
            <a:endParaRPr lang="en-US"/>
          </a:p>
        </p:txBody>
      </p:sp>
      <p:sp>
        <p:nvSpPr>
          <p:cNvPr id="6" name="Footer Placeholder 5">
            <a:extLst>
              <a:ext uri="{FF2B5EF4-FFF2-40B4-BE49-F238E27FC236}">
                <a16:creationId xmlns:a16="http://schemas.microsoft.com/office/drawing/2014/main" id="{54388260-1D06-1247-B85A-6B6C90942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0AF78-45C2-CF44-B07B-D1C835A2FB37}"/>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74813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86BF-5F5F-BE42-B291-9525F2F0C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F82CFA-3A38-F24D-9870-17D7948BD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2693B-0EEF-CB42-B49F-EA75E82F5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19E63-C25E-9D4A-8642-FFA02B0CE61F}"/>
              </a:ext>
            </a:extLst>
          </p:cNvPr>
          <p:cNvSpPr>
            <a:spLocks noGrp="1"/>
          </p:cNvSpPr>
          <p:nvPr>
            <p:ph type="dt" sz="half" idx="10"/>
          </p:nvPr>
        </p:nvSpPr>
        <p:spPr/>
        <p:txBody>
          <a:bodyPr/>
          <a:lstStyle/>
          <a:p>
            <a:fld id="{94C745D8-FAEE-7549-A87D-D45710F48FD9}" type="datetimeFigureOut">
              <a:rPr lang="en-US" smtClean="0"/>
              <a:t>10/9/2025</a:t>
            </a:fld>
            <a:endParaRPr lang="en-US"/>
          </a:p>
        </p:txBody>
      </p:sp>
      <p:sp>
        <p:nvSpPr>
          <p:cNvPr id="6" name="Footer Placeholder 5">
            <a:extLst>
              <a:ext uri="{FF2B5EF4-FFF2-40B4-BE49-F238E27FC236}">
                <a16:creationId xmlns:a16="http://schemas.microsoft.com/office/drawing/2014/main" id="{38A00ABA-6137-5846-8253-0F7B7B8C4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43986-B569-2049-8FDD-C5468D1E3AB8}"/>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68987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BA40D-40E8-CD4C-85A2-AA32FB714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F1E4A-8810-704C-B7A4-CFFB6EFBE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1548D-6EE2-1049-B9F4-34F964FF8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745D8-FAEE-7549-A87D-D45710F48FD9}" type="datetimeFigureOut">
              <a:rPr lang="en-US" smtClean="0"/>
              <a:t>10/9/2025</a:t>
            </a:fld>
            <a:endParaRPr lang="en-US"/>
          </a:p>
        </p:txBody>
      </p:sp>
      <p:sp>
        <p:nvSpPr>
          <p:cNvPr id="5" name="Footer Placeholder 4">
            <a:extLst>
              <a:ext uri="{FF2B5EF4-FFF2-40B4-BE49-F238E27FC236}">
                <a16:creationId xmlns:a16="http://schemas.microsoft.com/office/drawing/2014/main" id="{87535A4B-BE1D-714A-AC69-01267EE1F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58D8D3-92A1-564F-8F89-376EBEA95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F60E9-EE14-C64B-B340-2A558017F605}" type="slidenum">
              <a:rPr lang="en-US" smtClean="0"/>
              <a:t>‹#›</a:t>
            </a:fld>
            <a:endParaRPr lang="en-US"/>
          </a:p>
        </p:txBody>
      </p:sp>
    </p:spTree>
    <p:extLst>
      <p:ext uri="{BB962C8B-B14F-4D97-AF65-F5344CB8AC3E}">
        <p14:creationId xmlns:p14="http://schemas.microsoft.com/office/powerpoint/2010/main" val="3011183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lack background with a black square&#10;&#10;AI-generated content may be incorrect.">
            <a:extLst>
              <a:ext uri="{FF2B5EF4-FFF2-40B4-BE49-F238E27FC236}">
                <a16:creationId xmlns:a16="http://schemas.microsoft.com/office/drawing/2014/main" id="{47E53E1C-C2D9-B0AA-39BD-6F65C302C2CE}"/>
              </a:ext>
            </a:extLst>
          </p:cNvPr>
          <p:cNvPicPr>
            <a:picLocks noChangeAspect="1"/>
          </p:cNvPicPr>
          <p:nvPr/>
        </p:nvPicPr>
        <p:blipFill>
          <a:blip r:embed="rId3"/>
          <a:stretch>
            <a:fillRect/>
          </a:stretch>
        </p:blipFill>
        <p:spPr>
          <a:xfrm>
            <a:off x="420793" y="771401"/>
            <a:ext cx="4707412" cy="3542097"/>
          </a:xfrm>
          <a:prstGeom prst="rect">
            <a:avLst/>
          </a:prstGeom>
        </p:spPr>
      </p:pic>
    </p:spTree>
    <p:extLst>
      <p:ext uri="{BB962C8B-B14F-4D97-AF65-F5344CB8AC3E}">
        <p14:creationId xmlns:p14="http://schemas.microsoft.com/office/powerpoint/2010/main" val="53089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1132-3362-2A48-89CE-1DB6ADF91919}"/>
              </a:ext>
            </a:extLst>
          </p:cNvPr>
          <p:cNvSpPr>
            <a:spLocks noGrp="1"/>
          </p:cNvSpPr>
          <p:nvPr>
            <p:ph type="title"/>
          </p:nvPr>
        </p:nvSpPr>
        <p:spPr>
          <a:xfrm>
            <a:off x="1914557" y="712850"/>
            <a:ext cx="7097110" cy="860371"/>
          </a:xfrm>
        </p:spPr>
        <p:txBody>
          <a:bodyPr/>
          <a:lstStyle/>
          <a:p>
            <a:pPr algn="ctr"/>
            <a:r>
              <a:rPr lang="it-IT" dirty="0"/>
              <a:t>Your Story...Starts Here</a:t>
            </a:r>
            <a:endParaRPr lang="en-US" dirty="0"/>
          </a:p>
        </p:txBody>
      </p:sp>
      <p:sp>
        <p:nvSpPr>
          <p:cNvPr id="5" name="TextBox 4">
            <a:extLst>
              <a:ext uri="{FF2B5EF4-FFF2-40B4-BE49-F238E27FC236}">
                <a16:creationId xmlns:a16="http://schemas.microsoft.com/office/drawing/2014/main" id="{CEF92B31-E401-EA93-18B0-F616A31188E4}"/>
              </a:ext>
            </a:extLst>
          </p:cNvPr>
          <p:cNvSpPr txBox="1"/>
          <p:nvPr/>
        </p:nvSpPr>
        <p:spPr>
          <a:xfrm>
            <a:off x="3639312" y="1971176"/>
            <a:ext cx="5888736" cy="3539430"/>
          </a:xfrm>
          <a:prstGeom prst="rect">
            <a:avLst/>
          </a:prstGeom>
          <a:noFill/>
        </p:spPr>
        <p:txBody>
          <a:bodyPr wrap="square" rtlCol="0">
            <a:spAutoFit/>
          </a:bodyPr>
          <a:lstStyle/>
          <a:p>
            <a:r>
              <a:rPr lang="en-US" sz="1600" dirty="0"/>
              <a:t>I welcome Red River Metis Citizens to the 2025 Annual General Assembly. As the Minister of Pemmican Publications Inc. (Pemmican), an Affiliate of the Manitoba Métis Federation (MMF) – National Government of the Red River Métis – I am pleased to report our fiscal year accomplishments. </a:t>
            </a:r>
          </a:p>
          <a:p>
            <a:r>
              <a:rPr lang="en-US" sz="1600" dirty="0"/>
              <a:t>Pemmican continues to play an important role in acknowledging and publishing information brought forward through literary works. Pemmican continues to be successful in supporting authors and illustrators who have been supplying content and driving excitement for Pemmican Publications.</a:t>
            </a:r>
          </a:p>
          <a:p>
            <a:r>
              <a:rPr lang="en-US" sz="1600" dirty="0"/>
              <a:t>Pemmican will continue to innovate and generate new and exciting publishing opportunities for Red River Métis Citizens. For Citizens who have a story to tell or an idea to share, Pemmican welcomes an opportunity to publish your ideas and tell your stories. </a:t>
            </a:r>
            <a:endParaRPr lang="en-CA" sz="1600" dirty="0"/>
          </a:p>
        </p:txBody>
      </p:sp>
      <p:pic>
        <p:nvPicPr>
          <p:cNvPr id="11" name="Content Placeholder 10">
            <a:extLst>
              <a:ext uri="{FF2B5EF4-FFF2-40B4-BE49-F238E27FC236}">
                <a16:creationId xmlns:a16="http://schemas.microsoft.com/office/drawing/2014/main" id="{8CA16E97-2C7F-EF26-FFA1-50BEDF0B7C04}"/>
              </a:ext>
            </a:extLst>
          </p:cNvPr>
          <p:cNvPicPr>
            <a:picLocks noGrp="1" noChangeAspect="1"/>
          </p:cNvPicPr>
          <p:nvPr>
            <p:ph idx="1"/>
          </p:nvPr>
        </p:nvPicPr>
        <p:blipFill>
          <a:blip r:embed="rId2"/>
          <a:stretch>
            <a:fillRect/>
          </a:stretch>
        </p:blipFill>
        <p:spPr>
          <a:xfrm>
            <a:off x="834405" y="1896949"/>
            <a:ext cx="2576307" cy="3860545"/>
          </a:xfrm>
        </p:spPr>
      </p:pic>
    </p:spTree>
    <p:extLst>
      <p:ext uri="{BB962C8B-B14F-4D97-AF65-F5344CB8AC3E}">
        <p14:creationId xmlns:p14="http://schemas.microsoft.com/office/powerpoint/2010/main" val="325630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50E5DC-A1CC-21AD-051E-4E7BA48A4ABE}"/>
              </a:ext>
            </a:extLst>
          </p:cNvPr>
          <p:cNvSpPr>
            <a:spLocks noGrp="1"/>
          </p:cNvSpPr>
          <p:nvPr>
            <p:ph idx="1"/>
          </p:nvPr>
        </p:nvSpPr>
        <p:spPr>
          <a:xfrm>
            <a:off x="838200" y="768095"/>
            <a:ext cx="8945880" cy="5382447"/>
          </a:xfrm>
        </p:spPr>
        <p:txBody>
          <a:bodyPr/>
          <a:lstStyle/>
          <a:p>
            <a:pPr marL="0" indent="0">
              <a:buNone/>
            </a:pPr>
            <a:r>
              <a:rPr lang="en-US" sz="1600" dirty="0"/>
              <a:t>Pemmican’s mandate is to promote Canadian Red River Métis writers and illustrators through stories that are informed by Métis experience. With each new year that means a wider spectrum of stories. Our objective is to build a catalogue of informative, entertaining and commercially viable titles that reflects both the history and hopes of Red River Métis people past and present. The objective is to produce stories that will provide affirmation and encouragement for Métis readers, while also offering much to enlighten and entertain everyone who enjoys the timeless value of a good story told with passion and flair.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Pemmican was founded as a non-profit organization in Winnipeg, Manitoba in 1980 by the MMF. </a:t>
            </a:r>
            <a:endParaRPr lang="en-US" sz="1600" baseline="30000" dirty="0"/>
          </a:p>
          <a:p>
            <a:pPr marL="0" indent="0">
              <a:buNone/>
            </a:pPr>
            <a:endParaRPr lang="en-CA" sz="1600" dirty="0"/>
          </a:p>
          <a:p>
            <a:pPr marL="0" indent="0">
              <a:buNone/>
            </a:pPr>
            <a:endParaRPr lang="en-US" dirty="0"/>
          </a:p>
        </p:txBody>
      </p:sp>
      <p:pic>
        <p:nvPicPr>
          <p:cNvPr id="8" name="Picture 7" descr="A person and person holding a poster&#10;&#10;AI-generated content may be incorrect.">
            <a:extLst>
              <a:ext uri="{FF2B5EF4-FFF2-40B4-BE49-F238E27FC236}">
                <a16:creationId xmlns:a16="http://schemas.microsoft.com/office/drawing/2014/main" id="{A1E1B4A1-11C7-2D56-988F-2FAE31C0AE00}"/>
              </a:ext>
            </a:extLst>
          </p:cNvPr>
          <p:cNvPicPr>
            <a:picLocks noChangeAspect="1"/>
          </p:cNvPicPr>
          <p:nvPr/>
        </p:nvPicPr>
        <p:blipFill>
          <a:blip r:embed="rId2"/>
          <a:stretch>
            <a:fillRect/>
          </a:stretch>
        </p:blipFill>
        <p:spPr>
          <a:xfrm>
            <a:off x="2957114" y="2271037"/>
            <a:ext cx="4339244" cy="2901142"/>
          </a:xfrm>
          <a:prstGeom prst="rect">
            <a:avLst/>
          </a:prstGeom>
        </p:spPr>
      </p:pic>
    </p:spTree>
    <p:extLst>
      <p:ext uri="{BB962C8B-B14F-4D97-AF65-F5344CB8AC3E}">
        <p14:creationId xmlns:p14="http://schemas.microsoft.com/office/powerpoint/2010/main" val="132399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C5C6-DFA6-3583-9CF8-FBFAC5A5BB31}"/>
              </a:ext>
            </a:extLst>
          </p:cNvPr>
          <p:cNvSpPr>
            <a:spLocks noGrp="1"/>
          </p:cNvSpPr>
          <p:nvPr>
            <p:ph type="title"/>
          </p:nvPr>
        </p:nvSpPr>
        <p:spPr>
          <a:xfrm>
            <a:off x="838200" y="365125"/>
            <a:ext cx="9549384" cy="1325563"/>
          </a:xfrm>
        </p:spPr>
        <p:txBody>
          <a:bodyPr/>
          <a:lstStyle/>
          <a:p>
            <a:pPr algn="ctr"/>
            <a:r>
              <a:rPr lang="en-CA" dirty="0"/>
              <a:t>BUSINESS REVIEW </a:t>
            </a:r>
          </a:p>
        </p:txBody>
      </p:sp>
      <p:sp>
        <p:nvSpPr>
          <p:cNvPr id="3" name="Content Placeholder 2">
            <a:extLst>
              <a:ext uri="{FF2B5EF4-FFF2-40B4-BE49-F238E27FC236}">
                <a16:creationId xmlns:a16="http://schemas.microsoft.com/office/drawing/2014/main" id="{C5A66572-F9B4-3CBF-742C-9776CFD6E119}"/>
              </a:ext>
            </a:extLst>
          </p:cNvPr>
          <p:cNvSpPr>
            <a:spLocks noGrp="1"/>
          </p:cNvSpPr>
          <p:nvPr>
            <p:ph idx="1"/>
          </p:nvPr>
        </p:nvSpPr>
        <p:spPr>
          <a:xfrm>
            <a:off x="838200" y="1690688"/>
            <a:ext cx="6659880" cy="4486275"/>
          </a:xfrm>
        </p:spPr>
        <p:txBody>
          <a:bodyPr>
            <a:normAutofit/>
          </a:bodyPr>
          <a:lstStyle/>
          <a:p>
            <a:pPr marL="0" indent="0">
              <a:buNone/>
            </a:pPr>
            <a:r>
              <a:rPr lang="en-US" sz="1600" dirty="0"/>
              <a:t>A viable strategic plan was developed that involved: </a:t>
            </a:r>
          </a:p>
          <a:p>
            <a:pPr marL="514350" indent="-514350">
              <a:buFont typeface="+mj-lt"/>
              <a:buAutoNum type="arabicPeriod"/>
            </a:pPr>
            <a:r>
              <a:rPr lang="en-US" sz="1600" dirty="0"/>
              <a:t>A review and development of business operations:</a:t>
            </a:r>
          </a:p>
          <a:p>
            <a:pPr lvl="1">
              <a:spcBef>
                <a:spcPts val="0"/>
              </a:spcBef>
            </a:pPr>
            <a:r>
              <a:rPr lang="en-US" sz="1600" dirty="0"/>
              <a:t>Established new guidelines for the board of directors;</a:t>
            </a:r>
          </a:p>
          <a:p>
            <a:pPr lvl="1">
              <a:spcBef>
                <a:spcPts val="0"/>
              </a:spcBef>
            </a:pPr>
            <a:r>
              <a:rPr lang="en-US" sz="1600" dirty="0"/>
              <a:t>Presented the board of directors’ nominees to MMF Cabinet;</a:t>
            </a:r>
          </a:p>
          <a:p>
            <a:pPr lvl="1">
              <a:spcBef>
                <a:spcPts val="0"/>
              </a:spcBef>
            </a:pPr>
            <a:r>
              <a:rPr lang="en-US" sz="1600" dirty="0"/>
              <a:t>Obtained control of existing website;</a:t>
            </a:r>
          </a:p>
          <a:p>
            <a:pPr lvl="1">
              <a:spcBef>
                <a:spcPts val="0"/>
              </a:spcBef>
            </a:pPr>
            <a:r>
              <a:rPr lang="en-US" sz="1600" dirty="0"/>
              <a:t>Established new author and illustrator submission guidelines.</a:t>
            </a:r>
          </a:p>
          <a:p>
            <a:pPr marL="514350" indent="-514350">
              <a:buFont typeface="+mj-lt"/>
              <a:buAutoNum type="arabicPeriod"/>
            </a:pPr>
            <a:r>
              <a:rPr lang="en-US" sz="1600" dirty="0"/>
              <a:t>An assessment of business requirements:</a:t>
            </a:r>
          </a:p>
          <a:p>
            <a:pPr marL="0" indent="0">
              <a:buNone/>
            </a:pPr>
            <a:r>
              <a:rPr lang="en-US" sz="1600" dirty="0"/>
              <a:t>           Financial review and budget development; </a:t>
            </a:r>
          </a:p>
          <a:p>
            <a:pPr lvl="1">
              <a:spcBef>
                <a:spcPts val="0"/>
              </a:spcBef>
            </a:pPr>
            <a:r>
              <a:rPr lang="en-US" sz="1600" dirty="0"/>
              <a:t>Developed an operational budget for 2024-2025;</a:t>
            </a:r>
          </a:p>
          <a:p>
            <a:pPr lvl="1">
              <a:spcBef>
                <a:spcPts val="0"/>
              </a:spcBef>
            </a:pPr>
            <a:r>
              <a:rPr lang="en-US" sz="1600" dirty="0"/>
              <a:t>Researched new and previous funding opportunities.</a:t>
            </a:r>
            <a:endParaRPr lang="en-CA" sz="1600" dirty="0"/>
          </a:p>
          <a:p>
            <a:pPr marL="0" indent="0">
              <a:buNone/>
            </a:pPr>
            <a:r>
              <a:rPr lang="en-US" sz="1600" dirty="0"/>
              <a:t>           Dialog with new authors and illustrators; </a:t>
            </a:r>
          </a:p>
          <a:p>
            <a:pPr lvl="1">
              <a:spcBef>
                <a:spcPts val="0"/>
              </a:spcBef>
            </a:pPr>
            <a:r>
              <a:rPr lang="en-US" sz="1600" dirty="0"/>
              <a:t>23 new manuscripts have been submitted;</a:t>
            </a:r>
          </a:p>
          <a:p>
            <a:pPr lvl="1">
              <a:spcBef>
                <a:spcPts val="0"/>
              </a:spcBef>
            </a:pPr>
            <a:r>
              <a:rPr lang="en-US" sz="1600" dirty="0"/>
              <a:t>11 new authors/ illustrators have approached Pemmican;</a:t>
            </a:r>
          </a:p>
          <a:p>
            <a:pPr lvl="1">
              <a:spcBef>
                <a:spcPts val="0"/>
              </a:spcBef>
            </a:pPr>
            <a:r>
              <a:rPr lang="en-US" sz="1600" dirty="0"/>
              <a:t>15 books are in the works to be published:</a:t>
            </a:r>
          </a:p>
          <a:p>
            <a:pPr lvl="2">
              <a:spcBef>
                <a:spcPts val="0"/>
              </a:spcBef>
            </a:pPr>
            <a:r>
              <a:rPr lang="en-US" sz="1600" dirty="0"/>
              <a:t>12 external books</a:t>
            </a:r>
          </a:p>
          <a:p>
            <a:pPr lvl="2">
              <a:spcBef>
                <a:spcPts val="0"/>
              </a:spcBef>
            </a:pPr>
            <a:r>
              <a:rPr lang="en-US" sz="1600" dirty="0"/>
              <a:t>3 internal books</a:t>
            </a:r>
            <a:endParaRPr lang="en-CA" sz="1600" dirty="0"/>
          </a:p>
        </p:txBody>
      </p:sp>
      <p:pic>
        <p:nvPicPr>
          <p:cNvPr id="6" name="Picture 5" descr="A children playing in the sand&#10;&#10;AI-generated content may be incorrect.">
            <a:extLst>
              <a:ext uri="{FF2B5EF4-FFF2-40B4-BE49-F238E27FC236}">
                <a16:creationId xmlns:a16="http://schemas.microsoft.com/office/drawing/2014/main" id="{D9B0D82B-8170-FF42-26D0-2BAE99A91E07}"/>
              </a:ext>
            </a:extLst>
          </p:cNvPr>
          <p:cNvPicPr>
            <a:picLocks noChangeAspect="1"/>
          </p:cNvPicPr>
          <p:nvPr/>
        </p:nvPicPr>
        <p:blipFill>
          <a:blip r:embed="rId2"/>
          <a:stretch>
            <a:fillRect/>
          </a:stretch>
        </p:blipFill>
        <p:spPr>
          <a:xfrm>
            <a:off x="7443216" y="2129151"/>
            <a:ext cx="2584917" cy="2305689"/>
          </a:xfrm>
          <a:prstGeom prst="rect">
            <a:avLst/>
          </a:prstGeom>
        </p:spPr>
      </p:pic>
    </p:spTree>
    <p:extLst>
      <p:ext uri="{BB962C8B-B14F-4D97-AF65-F5344CB8AC3E}">
        <p14:creationId xmlns:p14="http://schemas.microsoft.com/office/powerpoint/2010/main" val="311565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BCBDA-E37B-6931-17FD-D9D2E3F3583B}"/>
              </a:ext>
            </a:extLst>
          </p:cNvPr>
          <p:cNvSpPr>
            <a:spLocks noGrp="1"/>
          </p:cNvSpPr>
          <p:nvPr>
            <p:ph idx="1"/>
          </p:nvPr>
        </p:nvSpPr>
        <p:spPr>
          <a:xfrm>
            <a:off x="838200" y="960120"/>
            <a:ext cx="9085446" cy="5324189"/>
          </a:xfrm>
        </p:spPr>
        <p:txBody>
          <a:bodyPr/>
          <a:lstStyle/>
          <a:p>
            <a:pPr marL="0" indent="0">
              <a:buNone/>
            </a:pPr>
            <a:r>
              <a:rPr lang="en-US" sz="1600" dirty="0"/>
              <a:t>3. Developed Sales and Marketing Plans: </a:t>
            </a:r>
          </a:p>
          <a:p>
            <a:pPr marL="0" indent="0">
              <a:buNone/>
            </a:pPr>
            <a:r>
              <a:rPr lang="en-US" sz="1600" dirty="0"/>
              <a:t>     Developed Sales Plans: </a:t>
            </a:r>
          </a:p>
          <a:p>
            <a:pPr lvl="1">
              <a:spcBef>
                <a:spcPts val="0"/>
              </a:spcBef>
            </a:pPr>
            <a:r>
              <a:rPr lang="en-US" sz="1600" dirty="0"/>
              <a:t>Prepared a catalogue of existing Pemmican books for sale;</a:t>
            </a:r>
          </a:p>
          <a:p>
            <a:pPr lvl="2">
              <a:spcBef>
                <a:spcPts val="0"/>
              </a:spcBef>
            </a:pPr>
            <a:r>
              <a:rPr lang="en-US" sz="1600" dirty="0"/>
              <a:t>Pemmican was revitalized with an inventory of the previous catalogue. This inventory is essential in generating seed money for new publications. </a:t>
            </a:r>
          </a:p>
          <a:p>
            <a:pPr lvl="1">
              <a:spcBef>
                <a:spcPts val="0"/>
              </a:spcBef>
            </a:pPr>
            <a:r>
              <a:rPr lang="en-US" sz="1600" dirty="0"/>
              <a:t>Examined current day business avenues. eBooks, audible, magazines opportunities, art and entertainment, partnerships;</a:t>
            </a:r>
          </a:p>
          <a:p>
            <a:pPr lvl="2">
              <a:spcBef>
                <a:spcPts val="0"/>
              </a:spcBef>
            </a:pPr>
            <a:r>
              <a:rPr lang="en-US" sz="1600" dirty="0"/>
              <a:t>New business opportunities in publishing are centered around e-commerce. Currently, Pemmican is working on developing an e-commerce platform.</a:t>
            </a:r>
          </a:p>
          <a:p>
            <a:r>
              <a:rPr lang="en-US" sz="1600" dirty="0"/>
              <a:t>Developed Marketing Plans:</a:t>
            </a:r>
          </a:p>
          <a:p>
            <a:pPr lvl="1">
              <a:spcBef>
                <a:spcPts val="0"/>
              </a:spcBef>
            </a:pPr>
            <a:r>
              <a:rPr lang="en-US" sz="1600" dirty="0"/>
              <a:t>Find as many Red River Métis authors as possible to share stories and build content to be potentially published. Finding accurate sources of cultural and heritage based historical material is important and essential.</a:t>
            </a:r>
          </a:p>
          <a:p>
            <a:pPr marL="514350" indent="-514350">
              <a:buFont typeface="+mj-lt"/>
              <a:buAutoNum type="arabicPeriod" startAt="4"/>
            </a:pPr>
            <a:r>
              <a:rPr lang="en-CA" sz="1600" dirty="0"/>
              <a:t>Received Michif Funding</a:t>
            </a:r>
          </a:p>
          <a:p>
            <a:pPr marL="0" indent="0">
              <a:buNone/>
            </a:pPr>
            <a:endParaRPr lang="en-CA" dirty="0"/>
          </a:p>
        </p:txBody>
      </p:sp>
      <p:pic>
        <p:nvPicPr>
          <p:cNvPr id="11" name="Picture 10" descr="A person riding a horse holding a flag&#10;&#10;AI-generated content may be incorrect.">
            <a:extLst>
              <a:ext uri="{FF2B5EF4-FFF2-40B4-BE49-F238E27FC236}">
                <a16:creationId xmlns:a16="http://schemas.microsoft.com/office/drawing/2014/main" id="{4F7D781E-803C-8AB9-D2B2-60C57BA23F71}"/>
              </a:ext>
            </a:extLst>
          </p:cNvPr>
          <p:cNvPicPr>
            <a:picLocks noChangeAspect="1"/>
          </p:cNvPicPr>
          <p:nvPr/>
        </p:nvPicPr>
        <p:blipFill>
          <a:blip r:embed="rId2"/>
          <a:stretch>
            <a:fillRect/>
          </a:stretch>
        </p:blipFill>
        <p:spPr>
          <a:xfrm>
            <a:off x="5686269" y="4626349"/>
            <a:ext cx="1281071" cy="1657961"/>
          </a:xfrm>
          <a:prstGeom prst="rect">
            <a:avLst/>
          </a:prstGeom>
        </p:spPr>
      </p:pic>
      <p:pic>
        <p:nvPicPr>
          <p:cNvPr id="13" name="Picture 12" descr="A cartoon of a bear holding a piece of food&#10;&#10;AI-generated content may be incorrect.">
            <a:extLst>
              <a:ext uri="{FF2B5EF4-FFF2-40B4-BE49-F238E27FC236}">
                <a16:creationId xmlns:a16="http://schemas.microsoft.com/office/drawing/2014/main" id="{94CF56AE-4856-BFCA-3ADE-9FA149F749D3}"/>
              </a:ext>
            </a:extLst>
          </p:cNvPr>
          <p:cNvPicPr>
            <a:picLocks noChangeAspect="1"/>
          </p:cNvPicPr>
          <p:nvPr/>
        </p:nvPicPr>
        <p:blipFill>
          <a:blip r:embed="rId3"/>
          <a:stretch>
            <a:fillRect/>
          </a:stretch>
        </p:blipFill>
        <p:spPr>
          <a:xfrm>
            <a:off x="3278604" y="4626350"/>
            <a:ext cx="1281071" cy="1657960"/>
          </a:xfrm>
          <a:prstGeom prst="rect">
            <a:avLst/>
          </a:prstGeom>
        </p:spPr>
      </p:pic>
    </p:spTree>
    <p:extLst>
      <p:ext uri="{BB962C8B-B14F-4D97-AF65-F5344CB8AC3E}">
        <p14:creationId xmlns:p14="http://schemas.microsoft.com/office/powerpoint/2010/main" val="144663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E4164-9771-3F57-F3C5-52CAF4D6F4CA}"/>
              </a:ext>
            </a:extLst>
          </p:cNvPr>
          <p:cNvSpPr>
            <a:spLocks noGrp="1"/>
          </p:cNvSpPr>
          <p:nvPr>
            <p:ph idx="1"/>
          </p:nvPr>
        </p:nvSpPr>
        <p:spPr>
          <a:xfrm>
            <a:off x="618744" y="1024128"/>
            <a:ext cx="5599176" cy="4709159"/>
          </a:xfrm>
        </p:spPr>
        <p:txBody>
          <a:bodyPr/>
          <a:lstStyle/>
          <a:p>
            <a:pPr marL="514350" indent="-514350">
              <a:buFont typeface="+mj-lt"/>
              <a:buAutoNum type="arabicPeriod" startAt="5"/>
            </a:pPr>
            <a:r>
              <a:rPr lang="en-US" sz="1600" dirty="0"/>
              <a:t>Print Services:</a:t>
            </a:r>
          </a:p>
          <a:p>
            <a:pPr lvl="1"/>
            <a:r>
              <a:rPr lang="en-US" sz="1600" dirty="0"/>
              <a:t>Internal;</a:t>
            </a:r>
          </a:p>
          <a:p>
            <a:pPr lvl="2">
              <a:spcBef>
                <a:spcPts val="0"/>
              </a:spcBef>
            </a:pPr>
            <a:r>
              <a:rPr lang="en-US" sz="1600" dirty="0"/>
              <a:t>Print and publish services for MMF Departments and Affiliates;</a:t>
            </a:r>
          </a:p>
          <a:p>
            <a:pPr lvl="2">
              <a:spcBef>
                <a:spcPts val="0"/>
              </a:spcBef>
            </a:pPr>
            <a:r>
              <a:rPr lang="en-US" sz="1600" dirty="0"/>
              <a:t>Partnership with Edward Simard General Store Inc.(ESGS) to source materials and fulfill print and request needs;</a:t>
            </a:r>
          </a:p>
          <a:p>
            <a:pPr lvl="2">
              <a:spcBef>
                <a:spcPts val="0"/>
              </a:spcBef>
            </a:pPr>
            <a:r>
              <a:rPr lang="en-US" sz="1600" dirty="0"/>
              <a:t>Researched data for content;</a:t>
            </a:r>
          </a:p>
          <a:p>
            <a:pPr lvl="1">
              <a:spcBef>
                <a:spcPts val="0"/>
              </a:spcBef>
            </a:pPr>
            <a:r>
              <a:rPr lang="en-US" sz="1600" dirty="0"/>
              <a:t>External;</a:t>
            </a:r>
          </a:p>
          <a:p>
            <a:pPr lvl="2">
              <a:spcBef>
                <a:spcPts val="0"/>
              </a:spcBef>
            </a:pPr>
            <a:r>
              <a:rPr lang="en-US" sz="1600" dirty="0"/>
              <a:t>Print and publish services.</a:t>
            </a:r>
          </a:p>
          <a:p>
            <a:pPr marL="514350" indent="-514350">
              <a:buFont typeface="+mj-lt"/>
              <a:buAutoNum type="arabicPeriod" startAt="5"/>
            </a:pPr>
            <a:r>
              <a:rPr lang="en-US" sz="1600" dirty="0"/>
              <a:t>Book Services:</a:t>
            </a:r>
          </a:p>
          <a:p>
            <a:pPr lvl="2">
              <a:spcBef>
                <a:spcPts val="0"/>
              </a:spcBef>
            </a:pPr>
            <a:r>
              <a:rPr lang="en-US" sz="1600" dirty="0"/>
              <a:t>Partnership with ESGS to acquire books and fulfill book request needs for MMF Departments and Affiliates.</a:t>
            </a:r>
          </a:p>
          <a:p>
            <a:pPr marL="0" indent="0">
              <a:buNone/>
            </a:pPr>
            <a:endParaRPr lang="en-CA" dirty="0"/>
          </a:p>
        </p:txBody>
      </p:sp>
      <p:pic>
        <p:nvPicPr>
          <p:cNvPr id="6" name="Picture 5" descr="A children playing hockey in the snow&#10;&#10;AI-generated content may be incorrect.">
            <a:extLst>
              <a:ext uri="{FF2B5EF4-FFF2-40B4-BE49-F238E27FC236}">
                <a16:creationId xmlns:a16="http://schemas.microsoft.com/office/drawing/2014/main" id="{75439098-500D-DA59-AFD3-C98BD7D613FA}"/>
              </a:ext>
            </a:extLst>
          </p:cNvPr>
          <p:cNvPicPr>
            <a:picLocks noChangeAspect="1"/>
          </p:cNvPicPr>
          <p:nvPr/>
        </p:nvPicPr>
        <p:blipFill>
          <a:blip r:embed="rId2"/>
          <a:stretch>
            <a:fillRect/>
          </a:stretch>
        </p:blipFill>
        <p:spPr>
          <a:xfrm>
            <a:off x="6388244" y="1558616"/>
            <a:ext cx="3438879" cy="3100011"/>
          </a:xfrm>
          <a:prstGeom prst="rect">
            <a:avLst/>
          </a:prstGeom>
        </p:spPr>
      </p:pic>
      <p:pic>
        <p:nvPicPr>
          <p:cNvPr id="8" name="Picture 7" descr="A black background with a black square&#10;&#10;AI-generated content may be incorrect.">
            <a:extLst>
              <a:ext uri="{FF2B5EF4-FFF2-40B4-BE49-F238E27FC236}">
                <a16:creationId xmlns:a16="http://schemas.microsoft.com/office/drawing/2014/main" id="{6A98C9EE-9CE1-6D89-081A-EAB807B222DC}"/>
              </a:ext>
            </a:extLst>
          </p:cNvPr>
          <p:cNvPicPr>
            <a:picLocks noChangeAspect="1"/>
          </p:cNvPicPr>
          <p:nvPr/>
        </p:nvPicPr>
        <p:blipFill>
          <a:blip r:embed="rId3"/>
          <a:stretch>
            <a:fillRect/>
          </a:stretch>
        </p:blipFill>
        <p:spPr>
          <a:xfrm>
            <a:off x="3234090" y="5299384"/>
            <a:ext cx="4157497" cy="876616"/>
          </a:xfrm>
          <a:prstGeom prst="rect">
            <a:avLst/>
          </a:prstGeom>
        </p:spPr>
      </p:pic>
    </p:spTree>
    <p:extLst>
      <p:ext uri="{BB962C8B-B14F-4D97-AF65-F5344CB8AC3E}">
        <p14:creationId xmlns:p14="http://schemas.microsoft.com/office/powerpoint/2010/main" val="194732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B710-FBF3-4996-BD92-98B60FA67555}"/>
              </a:ext>
            </a:extLst>
          </p:cNvPr>
          <p:cNvSpPr>
            <a:spLocks noGrp="1"/>
          </p:cNvSpPr>
          <p:nvPr>
            <p:ph type="title"/>
          </p:nvPr>
        </p:nvSpPr>
        <p:spPr>
          <a:xfrm>
            <a:off x="838200" y="365125"/>
            <a:ext cx="8671560" cy="1325563"/>
          </a:xfrm>
        </p:spPr>
        <p:txBody>
          <a:bodyPr/>
          <a:lstStyle/>
          <a:p>
            <a:pPr algn="ctr"/>
            <a:r>
              <a:rPr lang="en-CA" dirty="0"/>
              <a:t>STATISTICS</a:t>
            </a:r>
          </a:p>
        </p:txBody>
      </p:sp>
      <p:sp>
        <p:nvSpPr>
          <p:cNvPr id="3" name="Content Placeholder 2">
            <a:extLst>
              <a:ext uri="{FF2B5EF4-FFF2-40B4-BE49-F238E27FC236}">
                <a16:creationId xmlns:a16="http://schemas.microsoft.com/office/drawing/2014/main" id="{316AEA30-C877-6542-0AAF-D2D4E8177C8F}"/>
              </a:ext>
            </a:extLst>
          </p:cNvPr>
          <p:cNvSpPr>
            <a:spLocks noGrp="1"/>
          </p:cNvSpPr>
          <p:nvPr>
            <p:ph idx="1"/>
          </p:nvPr>
        </p:nvSpPr>
        <p:spPr>
          <a:xfrm>
            <a:off x="838200" y="1444752"/>
            <a:ext cx="9695688" cy="4732211"/>
          </a:xfrm>
        </p:spPr>
        <p:txBody>
          <a:bodyPr>
            <a:normAutofit/>
          </a:bodyPr>
          <a:lstStyle/>
          <a:p>
            <a:pPr marL="0" indent="0">
              <a:buNone/>
            </a:pPr>
            <a:r>
              <a:rPr lang="en-CA" sz="1600" dirty="0"/>
              <a:t>Red River Citizens’ requests: </a:t>
            </a:r>
          </a:p>
          <a:p>
            <a:pPr lvl="1">
              <a:spcBef>
                <a:spcPts val="0"/>
              </a:spcBef>
            </a:pPr>
            <a:r>
              <a:rPr lang="en-US" sz="1600" dirty="0"/>
              <a:t>116 inquiries;</a:t>
            </a:r>
          </a:p>
          <a:p>
            <a:pPr lvl="1">
              <a:spcBef>
                <a:spcPts val="0"/>
              </a:spcBef>
            </a:pPr>
            <a:r>
              <a:rPr lang="en-US" sz="1600" dirty="0"/>
              <a:t>9 new author requests;</a:t>
            </a:r>
          </a:p>
          <a:p>
            <a:pPr lvl="1">
              <a:spcBef>
                <a:spcPts val="0"/>
              </a:spcBef>
            </a:pPr>
            <a:r>
              <a:rPr lang="en-US" sz="1600" dirty="0"/>
              <a:t>8 old authors requests;</a:t>
            </a:r>
          </a:p>
          <a:p>
            <a:pPr lvl="1">
              <a:spcBef>
                <a:spcPts val="0"/>
              </a:spcBef>
            </a:pPr>
            <a:r>
              <a:rPr lang="en-US" sz="1600" dirty="0"/>
              <a:t>20 manuscripts;</a:t>
            </a:r>
          </a:p>
          <a:p>
            <a:pPr lvl="1">
              <a:spcBef>
                <a:spcPts val="0"/>
              </a:spcBef>
            </a:pPr>
            <a:r>
              <a:rPr lang="en-US" sz="1600" dirty="0"/>
              <a:t>9 current projects.</a:t>
            </a:r>
            <a:endParaRPr lang="en-CA" sz="1600" dirty="0"/>
          </a:p>
          <a:p>
            <a:pPr marL="0" indent="0">
              <a:buNone/>
            </a:pPr>
            <a:r>
              <a:rPr lang="en-US" sz="1600" dirty="0"/>
              <a:t>Number of Michif Projects Pursuing: </a:t>
            </a:r>
          </a:p>
          <a:p>
            <a:pPr lvl="1">
              <a:spcBef>
                <a:spcPts val="0"/>
              </a:spcBef>
            </a:pPr>
            <a:r>
              <a:rPr lang="en-US" sz="1600" dirty="0"/>
              <a:t>Internal Projects (6)</a:t>
            </a:r>
          </a:p>
          <a:p>
            <a:pPr lvl="1">
              <a:spcBef>
                <a:spcPts val="0"/>
              </a:spcBef>
            </a:pPr>
            <a:r>
              <a:rPr lang="en-US" sz="1600" dirty="0"/>
              <a:t>External Projects (3)</a:t>
            </a:r>
          </a:p>
          <a:p>
            <a:pPr marL="0" indent="0">
              <a:buNone/>
            </a:pPr>
            <a:endParaRPr lang="en-US" sz="1600" dirty="0"/>
          </a:p>
          <a:p>
            <a:pPr marL="0" indent="0">
              <a:buNone/>
            </a:pPr>
            <a:r>
              <a:rPr lang="en-US" sz="1600" dirty="0"/>
              <a:t>With our partnership with the MMF’s Michif Languages Department, Pemmican is the designated printer and publisher for Michif opportunities.  </a:t>
            </a:r>
          </a:p>
          <a:p>
            <a:pPr marL="0" indent="0" algn="ctr">
              <a:buNone/>
            </a:pPr>
            <a:r>
              <a:rPr lang="en-US" sz="1600" dirty="0"/>
              <a:t>“Help us help you tell your story!” </a:t>
            </a:r>
          </a:p>
          <a:p>
            <a:pPr marL="0" indent="0">
              <a:buNone/>
            </a:pPr>
            <a:endParaRPr lang="en-US" sz="1600" dirty="0"/>
          </a:p>
          <a:p>
            <a:pPr marL="0" indent="0" algn="ctr">
              <a:buNone/>
            </a:pPr>
            <a:r>
              <a:rPr lang="en-US" sz="1600" dirty="0"/>
              <a:t>PemmicanPublications@mmf.mb.ca </a:t>
            </a:r>
          </a:p>
          <a:p>
            <a:pPr marL="0" indent="0" algn="ctr">
              <a:buNone/>
            </a:pPr>
            <a:r>
              <a:rPr lang="en-US" sz="1600" dirty="0"/>
              <a:t>www.PemmicanPublications.ca </a:t>
            </a:r>
          </a:p>
          <a:p>
            <a:pPr marL="0" indent="0">
              <a:buNone/>
            </a:pPr>
            <a:endParaRPr lang="en-CA" dirty="0"/>
          </a:p>
        </p:txBody>
      </p:sp>
      <p:pic>
        <p:nvPicPr>
          <p:cNvPr id="6" name="Picture 5" descr="A colorful book cover with food&#10;&#10;AI-generated content may be incorrect.">
            <a:extLst>
              <a:ext uri="{FF2B5EF4-FFF2-40B4-BE49-F238E27FC236}">
                <a16:creationId xmlns:a16="http://schemas.microsoft.com/office/drawing/2014/main" id="{6AD7EE7C-1916-ACAF-B572-31AA91F87E4E}"/>
              </a:ext>
            </a:extLst>
          </p:cNvPr>
          <p:cNvPicPr>
            <a:picLocks noChangeAspect="1"/>
          </p:cNvPicPr>
          <p:nvPr/>
        </p:nvPicPr>
        <p:blipFill>
          <a:blip r:embed="rId2"/>
          <a:stretch>
            <a:fillRect/>
          </a:stretch>
        </p:blipFill>
        <p:spPr>
          <a:xfrm>
            <a:off x="7472350" y="1485847"/>
            <a:ext cx="2327420" cy="2325010"/>
          </a:xfrm>
          <a:prstGeom prst="rect">
            <a:avLst/>
          </a:prstGeom>
        </p:spPr>
      </p:pic>
    </p:spTree>
    <p:extLst>
      <p:ext uri="{BB962C8B-B14F-4D97-AF65-F5344CB8AC3E}">
        <p14:creationId xmlns:p14="http://schemas.microsoft.com/office/powerpoint/2010/main" val="1744810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23011d3-ce1d-43e8-96d8-d64d12011159" xsi:nil="true"/>
    <TaxCatchAll xmlns="3a7198e0-f462-423b-97cc-9f0a4e00fbc1" xsi:nil="true"/>
    <lcf76f155ced4ddcb4097134ff3c332f xmlns="723011d3-ce1d-43e8-96d8-d64d12011159">
      <Terms xmlns="http://schemas.microsoft.com/office/infopath/2007/PartnerControls"/>
    </lcf76f155ced4ddcb4097134ff3c332f>
    <_ip_UnifiedCompliancePolicyUIAction xmlns="http://schemas.microsoft.com/sharepoint/v3" xsi:nil="true"/>
    <image xmlns="723011d3-ce1d-43e8-96d8-d64d12011159"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5BB51FCEAAA94AA4C4FDB4C128D8E5" ma:contentTypeVersion="22" ma:contentTypeDescription="Create a new document." ma:contentTypeScope="" ma:versionID="fd503f36eff88704c5f4df0724a6f2e8">
  <xsd:schema xmlns:xsd="http://www.w3.org/2001/XMLSchema" xmlns:xs="http://www.w3.org/2001/XMLSchema" xmlns:p="http://schemas.microsoft.com/office/2006/metadata/properties" xmlns:ns1="http://schemas.microsoft.com/sharepoint/v3" xmlns:ns2="723011d3-ce1d-43e8-96d8-d64d12011159" xmlns:ns3="3a7198e0-f462-423b-97cc-9f0a4e00fbc1" targetNamespace="http://schemas.microsoft.com/office/2006/metadata/properties" ma:root="true" ma:fieldsID="9501abda3d11c9bc593a8911acbe8c96" ns1:_="" ns2:_="" ns3:_="">
    <xsd:import namespace="http://schemas.microsoft.com/sharepoint/v3"/>
    <xsd:import namespace="723011d3-ce1d-43e8-96d8-d64d12011159"/>
    <xsd:import namespace="3a7198e0-f462-423b-97cc-9f0a4e00fb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image"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3011d3-ce1d-43e8-96d8-d64d12011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068fe6-f01a-45db-9dc6-c7f0851eaa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mage" ma:index="26" nillable="true" ma:displayName="image" ma:format="Thumbnail" ma:internalName="image">
      <xsd:simpleType>
        <xsd:restriction base="dms:Unknow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7198e0-f462-423b-97cc-9f0a4e00fbc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cb3e8d-40b1-42a1-8861-5c33baee33f2}" ma:internalName="TaxCatchAll" ma:showField="CatchAllData" ma:web="3a7198e0-f462-423b-97cc-9f0a4e00fb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01681C-1C5F-4071-B599-053457B08D0A}">
  <ds:schemaRefs>
    <ds:schemaRef ds:uri="http://schemas.microsoft.com/office/2006/documentManagement/type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http://schemas.microsoft.com/sharepoint/v3"/>
    <ds:schemaRef ds:uri="3a7198e0-f462-423b-97cc-9f0a4e00fbc1"/>
    <ds:schemaRef ds:uri="723011d3-ce1d-43e8-96d8-d64d12011159"/>
    <ds:schemaRef ds:uri="http://purl.org/dc/elements/1.1/"/>
  </ds:schemaRefs>
</ds:datastoreItem>
</file>

<file path=customXml/itemProps2.xml><?xml version="1.0" encoding="utf-8"?>
<ds:datastoreItem xmlns:ds="http://schemas.openxmlformats.org/officeDocument/2006/customXml" ds:itemID="{3C2C17DE-2E8B-4138-9303-8981B682B136}">
  <ds:schemaRefs>
    <ds:schemaRef ds:uri="http://schemas.microsoft.com/sharepoint/v3/contenttype/forms"/>
  </ds:schemaRefs>
</ds:datastoreItem>
</file>

<file path=customXml/itemProps3.xml><?xml version="1.0" encoding="utf-8"?>
<ds:datastoreItem xmlns:ds="http://schemas.openxmlformats.org/officeDocument/2006/customXml" ds:itemID="{175A6EB6-C4FF-4D72-AC38-677538964F36}"/>
</file>

<file path=docMetadata/LabelInfo.xml><?xml version="1.0" encoding="utf-8"?>
<clbl:labelList xmlns:clbl="http://schemas.microsoft.com/office/2020/mipLabelMetadata">
  <clbl:label id="{da7e328a-dacf-4111-9c71-e611704970e2}" enabled="0" method="" siteId="{da7e328a-dacf-4111-9c71-e611704970e2}" removed="1"/>
</clbl:labelList>
</file>

<file path=docProps/app.xml><?xml version="1.0" encoding="utf-8"?>
<Properties xmlns="http://schemas.openxmlformats.org/officeDocument/2006/extended-properties" xmlns:vt="http://schemas.openxmlformats.org/officeDocument/2006/docPropsVTypes">
  <TotalTime>5624</TotalTime>
  <Words>664</Words>
  <Application>Microsoft Office PowerPoint</Application>
  <PresentationFormat>Widescreen</PresentationFormat>
  <Paragraphs>66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Calibri Light</vt:lpstr>
      <vt:lpstr>Office Theme</vt:lpstr>
      <vt:lpstr>PowerPoint Presentation</vt:lpstr>
      <vt:lpstr>Your Story...Starts Here</vt:lpstr>
      <vt:lpstr>PowerPoint Presentation</vt:lpstr>
      <vt:lpstr>BUSINESS REVIEW </vt:lpstr>
      <vt:lpstr>PowerPoint Presentation</vt:lpstr>
      <vt:lpstr>PowerPoint Presentation</vt:lpstr>
      <vt:lpstr>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Meixner</dc:creator>
  <cp:lastModifiedBy>Anita VanDinther</cp:lastModifiedBy>
  <cp:revision>14</cp:revision>
  <cp:lastPrinted>2025-10-10T12:33:47Z</cp:lastPrinted>
  <dcterms:created xsi:type="dcterms:W3CDTF">2021-08-05T18:31:33Z</dcterms:created>
  <dcterms:modified xsi:type="dcterms:W3CDTF">2025-10-10T12:55:35Z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0x010100A45BB51FCEAAA94AA4C4FDB4C128D8E5</vt:lpwstr>
  </property>
  <property fmtid="{D5CDD505-2E9C-101B-9397-08002B2CF9AE}" pid="3" name="Order">
    <vt:r8>11745300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