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7" r:id="rId7"/>
    <p:sldId id="259" r:id="rId8"/>
    <p:sldId id="260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E1D30-80B1-0FC3-B881-6CD832423F73}" v="15" dt="2025-10-09T19:19:54.142"/>
    <p1510:client id="{327D9BF7-0324-3A2A-6FBF-447DEB988530}" v="26" dt="2025-10-09T19:22:19.099"/>
    <p1510:client id="{D49E335F-CB1B-A287-2EA6-251F0A7B613D}" v="705" dt="2025-10-09T19:32:04.322"/>
    <p1510:client id="{E06C00E1-B8E6-2242-9B35-42325EC0D3AA}" v="1" dt="2025-10-09T19:33:36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786"/>
  </p:normalViewPr>
  <p:slideViewPr>
    <p:cSldViewPr snapToGrid="0" snapToObjects="1">
      <p:cViewPr varScale="1">
        <p:scale>
          <a:sx n="145" d="100"/>
          <a:sy n="145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C86A-34E3-C046-92D3-FE27434FD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3C7BC-6F3F-7A4C-B839-28AA28145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D7F3C-9224-BD4D-B7C4-DAA686E5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5989-A6E0-3C42-AB9B-B213A4EB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5A91-A623-2643-9377-2695040F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0666-1518-6D4F-AF7F-B9DEF9A4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953F8-A3DD-9743-BB3C-64696F1C5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37E3-0201-AC43-9C13-1888A480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CA2-3BEF-9548-B370-C45D92B6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AC93-B5BD-4946-A0FE-25E914C2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2B425-DEAF-694A-8AA1-C07930DD7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1A517-3A0D-D44E-B4B8-2945508B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F94F-0D63-0545-8889-DEF40D6B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38463-AEB8-D245-8AE2-53332C5B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CCD0-0A2B-5541-8FA1-F8234A97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A4D-1774-D543-B20F-8799207F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7A908-6A30-F244-9F88-8934CF8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6D60D-A51A-E342-8964-39FA0319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333EA-2BCB-624D-B721-07E2BA9A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1DB3-617A-3C4A-9E7F-477F783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D927-925C-7D44-94DF-8E2CBC84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2739-8515-6444-8330-7E67324C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18773-1E26-484F-B677-46A69ECA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2F84-D38D-0246-9B8A-811CA968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B00C-AEBE-624B-B3C5-33875A2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AF5B-920F-434F-8901-AE1000CB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84FE-0D19-CD46-BB23-8B23934C3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AB696-1FCD-A249-9B1E-0D5F0E29E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7388-DD4A-EB46-B928-A48B0861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92746-236B-1240-A69A-8316518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77CFB-5EAA-5546-81FF-E6FD92C2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5051-D9A5-F04A-BB7D-5F320236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C7455-460C-D246-822C-1C80120DD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E922E-848B-344F-A414-CD85656E9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27BFD-09E3-8A42-9499-741DDEAB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4617A-F5B7-444A-9D34-3FFD04169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196BF-62C5-5144-8A3A-E04476EE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3C717-91B0-0444-8B93-6ABAD772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04865-B5CD-F646-92EA-F82C51BA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5D23-FECB-654A-BD98-464C52CC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186E3-65D2-3B41-9F26-6D827A74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52F59-C02E-FC4C-82AF-76C2F400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9475D-F9DB-3349-9111-05BA1A70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63AF7-AF08-744B-A864-A5915133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471B1-23FD-384C-B5BD-4EF9EFCC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170C-CB8B-8943-9015-B54D17AE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31F3-9EB8-7A46-96C0-44702375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3568-C980-0143-8557-2C4283B6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DB229-EFA3-7C43-89CB-8C0868160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F227B-C88F-2D47-85B9-6A89FBEC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88260-1D06-1247-B85A-6B6C9094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0AF78-45C2-CF44-B07B-D1C835A2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86BF-5F5F-BE42-B291-9525F2F0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82CFA-3A38-F24D-9870-17D7948BD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2693B-0EEF-CB42-B49F-EA75E82F5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19E63-C25E-9D4A-8642-FFA02B0C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00ABA-6137-5846-8253-0F7B7B8C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43986-B569-2049-8FDD-C5468D1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A40D-40E8-CD4C-85A2-AA32FB71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F1E4A-8810-704C-B7A4-CFFB6EFBE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48D-6EE2-1049-B9F4-34F964FF8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45D8-FAEE-7549-A87D-D45710F48FD9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35A4B-BE1D-714A-AC69-01267EE1F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8D8D3-92A1-564F-8F89-376EBEA95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8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89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36AC-394E-32B4-D340-E3CA82DF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29" y="1158234"/>
            <a:ext cx="10296861" cy="3960361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CA" sz="14400" b="1" dirty="0"/>
              <a:t>Residential and Day Schools Annual Report </a:t>
            </a:r>
          </a:p>
          <a:p>
            <a:pPr marL="0" indent="0" algn="ctr">
              <a:buNone/>
            </a:pPr>
            <a:endParaRPr lang="en-CA" sz="14400" b="1"/>
          </a:p>
          <a:p>
            <a:pPr marL="0" indent="0" algn="ctr">
              <a:buNone/>
            </a:pPr>
            <a:r>
              <a:rPr lang="en-CA" sz="14400" b="1" dirty="0"/>
              <a:t>2024-2025 </a:t>
            </a:r>
            <a:endParaRPr lang="en-CA" sz="14400"/>
          </a:p>
          <a:p>
            <a:pPr marL="0" indent="0" algn="ctr">
              <a:buNone/>
            </a:pPr>
            <a:br>
              <a:rPr lang="en-CA" sz="14400" b="1" dirty="0"/>
            </a:br>
            <a:r>
              <a:rPr lang="en-CA" sz="14400" b="1" dirty="0"/>
              <a:t>Empowering Healing, Restoring Dignity</a:t>
            </a:r>
            <a:endParaRPr lang="en-CA" sz="14400" b="1"/>
          </a:p>
          <a:p>
            <a:pPr marL="0" indent="0" algn="ctr">
              <a:buNone/>
            </a:pPr>
            <a:br>
              <a:rPr lang="en-CA" sz="14400"/>
            </a:br>
            <a:endParaRPr lang="en-CA" sz="14400" b="1">
              <a:ea typeface="Calibri"/>
              <a:cs typeface="Calibri"/>
            </a:endParaRPr>
          </a:p>
          <a:p>
            <a:pPr marL="0" indent="0" algn="ctr">
              <a:buNone/>
            </a:pPr>
            <a:br>
              <a:rPr lang="en-CA" sz="14400" dirty="0"/>
            </a:br>
            <a:endParaRPr lang="en-CA" sz="14400">
              <a:ea typeface="Calibri"/>
              <a:cs typeface="Calibri"/>
            </a:endParaRP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br>
              <a:rPr lang="en-CA" sz="6700" dirty="0"/>
            </a:br>
            <a:endParaRPr lang="en-US" sz="6700" dirty="0">
              <a:latin typeface="Minion Pro" panose="020405030503060202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DA5EE-5654-0171-9EE7-FC5D7899ECA7}"/>
              </a:ext>
            </a:extLst>
          </p:cNvPr>
          <p:cNvSpPr txBox="1"/>
          <p:nvPr/>
        </p:nvSpPr>
        <p:spPr>
          <a:xfrm>
            <a:off x="238564" y="3972260"/>
            <a:ext cx="1013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Presented by</a:t>
            </a:r>
            <a:r>
              <a:rPr lang="en-CA" sz="2400" dirty="0"/>
              <a:t>: Minister Andrew Carrier (Minister of Residential and Day Schools)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85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1CEC1-C679-A2E0-CE08-582E0114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20" y="1491399"/>
            <a:ext cx="9751444" cy="428623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CA" sz="11200" b="1" dirty="0"/>
              <a:t>Introduction</a:t>
            </a:r>
          </a:p>
          <a:p>
            <a:pPr marL="0" indent="0">
              <a:buNone/>
            </a:pPr>
            <a:endParaRPr lang="en-CA" sz="96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CA" sz="9600">
                <a:latin typeface="Calibri"/>
                <a:ea typeface="Calibri"/>
                <a:cs typeface="Arial"/>
              </a:rPr>
              <a:t>The department supports Red River Métis Survivors and families</a:t>
            </a:r>
            <a:endParaRPr lang="en-CA" sz="96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CA" sz="9600">
                <a:latin typeface="Calibri"/>
                <a:ea typeface="Calibri"/>
                <a:cs typeface="Arial"/>
              </a:rPr>
              <a:t>affected by the Sixties Scoop, Residential Schools, and Day Schools.</a:t>
            </a:r>
            <a:endParaRPr lang="en-CA" sz="9600">
              <a:latin typeface="Calibri"/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CA" sz="9600">
                <a:latin typeface="Calibri"/>
                <a:ea typeface="Calibri"/>
                <a:cs typeface="Arial"/>
              </a:rPr>
              <a:t>Guided by Survivors and grounded in Red River Métis traditions, we</a:t>
            </a:r>
            <a:endParaRPr lang="en-CA" sz="96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CA" sz="9600">
                <a:latin typeface="Calibri"/>
                <a:ea typeface="Calibri"/>
                <a:cs typeface="Arial"/>
              </a:rPr>
              <a:t>focus on healing, resilience, and truth-telling.</a:t>
            </a:r>
          </a:p>
          <a:p>
            <a:pPr marL="0" indent="0">
              <a:buNone/>
            </a:pPr>
            <a:endParaRPr lang="en-CA" sz="960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CA" sz="96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CA" sz="112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CA">
                <a:latin typeface="Calibri"/>
                <a:ea typeface="Calibri"/>
                <a:cs typeface="Arial"/>
              </a:rPr>
              <a:t>.</a:t>
            </a:r>
          </a:p>
          <a:p>
            <a:pPr marL="0" indent="0">
              <a:buNone/>
            </a:pPr>
            <a:endParaRPr lang="en-CA" sz="9600">
              <a:latin typeface="Arial"/>
              <a:cs typeface="Arial"/>
            </a:endParaRPr>
          </a:p>
          <a:p>
            <a:pPr marL="0" indent="0">
              <a:buNone/>
            </a:pPr>
            <a:endParaRPr lang="en-CA" sz="1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0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10D44-0383-941B-E1DB-4471760E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26" y="803410"/>
            <a:ext cx="10069638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CA" sz="4000" b="1"/>
              <a:t>Key Activities - Residential and Day Schools Focus</a:t>
            </a:r>
          </a:p>
          <a:p>
            <a:pPr marL="0" indent="0">
              <a:buNone/>
            </a:pPr>
            <a:endParaRPr lang="en-CA" b="1"/>
          </a:p>
          <a:p>
            <a:r>
              <a:rPr lang="en-CA" sz="2400">
                <a:latin typeface="Calibri"/>
                <a:ea typeface="Calibri"/>
                <a:cs typeface="Arial"/>
              </a:rPr>
              <a:t>Bringing Our Children’s Spirit Home Project</a:t>
            </a:r>
            <a:endParaRPr lang="en-CA" sz="2400">
              <a:latin typeface="Calibri"/>
              <a:ea typeface="Calibri"/>
              <a:cs typeface="Calibri"/>
            </a:endParaRPr>
          </a:p>
          <a:p>
            <a:endParaRPr lang="en-CA" sz="2400">
              <a:ea typeface="Calibri"/>
              <a:cs typeface="Calibri"/>
            </a:endParaRPr>
          </a:p>
          <a:p>
            <a:r>
              <a:rPr lang="en-CA" sz="2400"/>
              <a:t>National Indian Residential School Mapping Network Meeting (Jun 2024): Coordinated </a:t>
            </a:r>
            <a:endParaRPr lang="en-CA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CA" sz="2400"/>
              <a:t> national site mapping.</a:t>
            </a:r>
            <a:endParaRPr lang="en-CA" sz="2400">
              <a:ea typeface="Calibri" panose="020F0502020204030204"/>
              <a:cs typeface="Calibri" panose="020F0502020204030204"/>
            </a:endParaRPr>
          </a:p>
          <a:p>
            <a:endParaRPr lang="en-CA" sz="2400">
              <a:ea typeface="Calibri" panose="020F0502020204030204"/>
              <a:cs typeface="Calibri" panose="020F0502020204030204"/>
            </a:endParaRPr>
          </a:p>
          <a:p>
            <a:r>
              <a:rPr lang="en-CA" sz="2400" err="1">
                <a:latin typeface="Calibri"/>
                <a:ea typeface="Calibri" panose="020F0502020204030204"/>
                <a:cs typeface="Arial"/>
              </a:rPr>
              <a:t>Maamwi</a:t>
            </a:r>
            <a:r>
              <a:rPr lang="en-CA" sz="2400">
                <a:latin typeface="Calibri"/>
                <a:ea typeface="Calibri" panose="020F0502020204030204"/>
                <a:cs typeface="Arial"/>
              </a:rPr>
              <a:t> </a:t>
            </a:r>
            <a:r>
              <a:rPr lang="en-CA" sz="2400" err="1">
                <a:latin typeface="Calibri"/>
                <a:ea typeface="Calibri" panose="020F0502020204030204"/>
                <a:cs typeface="Arial"/>
              </a:rPr>
              <a:t>Bigiiwewininaanig</a:t>
            </a:r>
            <a:r>
              <a:rPr lang="en-CA" sz="2400">
                <a:latin typeface="Calibri"/>
                <a:ea typeface="Calibri" panose="020F0502020204030204"/>
                <a:cs typeface="Arial"/>
              </a:rPr>
              <a:t> </a:t>
            </a:r>
            <a:r>
              <a:rPr lang="en-CA" sz="2400" err="1">
                <a:latin typeface="Calibri"/>
                <a:ea typeface="Calibri"/>
                <a:cs typeface="Arial"/>
              </a:rPr>
              <a:t>Ginijaanishinaanig</a:t>
            </a:r>
            <a:r>
              <a:rPr lang="en-CA" sz="2400">
                <a:latin typeface="Calibri"/>
                <a:ea typeface="Calibri"/>
                <a:cs typeface="Arial"/>
              </a:rPr>
              <a:t> Council Meetings</a:t>
            </a:r>
          </a:p>
          <a:p>
            <a:endParaRPr lang="en-CA" sz="2400">
              <a:ea typeface="Calibri"/>
              <a:cs typeface="Arial"/>
            </a:endParaRPr>
          </a:p>
          <a:p>
            <a:r>
              <a:rPr lang="en-CA" sz="2400">
                <a:latin typeface="Calibri"/>
                <a:ea typeface="Calibri"/>
                <a:cs typeface="Arial"/>
              </a:rPr>
              <a:t>Survivor Sub-Committee</a:t>
            </a:r>
            <a:endParaRPr lang="en-CA" sz="2400">
              <a:latin typeface="Calibri"/>
              <a:ea typeface="Calibri"/>
              <a:cs typeface="Calibri"/>
            </a:endParaRPr>
          </a:p>
          <a:p>
            <a:endParaRPr lang="en-CA" sz="2400">
              <a:ea typeface="Calibri" panose="020F0502020204030204"/>
              <a:cs typeface="Arial"/>
            </a:endParaRPr>
          </a:p>
          <a:p>
            <a:r>
              <a:rPr lang="en-CA" sz="2400"/>
              <a:t>Red River Métis Residential and Day School Advisory Committee Meetings (Jul, Dec 2024)</a:t>
            </a:r>
            <a:endParaRPr lang="en-CA" sz="2400">
              <a:ea typeface="Calibri"/>
              <a:cs typeface="Calibri"/>
            </a:endParaRPr>
          </a:p>
          <a:p>
            <a:pPr marL="0" indent="0">
              <a:buNone/>
            </a:pPr>
            <a:endParaRPr lang="en-CA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2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59B9B-66C0-DEF6-EB20-3FC11F452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63" y="868694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CA" sz="4500" b="1"/>
              <a:t>Program Highlights</a:t>
            </a:r>
          </a:p>
          <a:p>
            <a:pPr marL="0" indent="0">
              <a:buNone/>
            </a:pPr>
            <a:endParaRPr lang="en-CA" sz="2000">
              <a:ea typeface="Calibri"/>
              <a:cs typeface="Calibri"/>
            </a:endParaRPr>
          </a:p>
          <a:p>
            <a:r>
              <a:rPr lang="en-CA" sz="2000">
                <a:latin typeface="Calibri"/>
                <a:ea typeface="Calibri"/>
                <a:cs typeface="Arial"/>
              </a:rPr>
              <a:t>National </a:t>
            </a:r>
            <a:r>
              <a:rPr lang="en-CA" sz="2000"/>
              <a:t>Knowledge </a:t>
            </a:r>
            <a:r>
              <a:rPr lang="en-CA" sz="2000">
                <a:latin typeface="Calibri"/>
                <a:ea typeface="Calibri"/>
                <a:cs typeface="Arial"/>
              </a:rPr>
              <a:t>Sharing Event – Hosted by NCTR &amp; Independent Special Interlocutor </a:t>
            </a:r>
            <a:endParaRPr lang="en-CA" sz="2000">
              <a:latin typeface="Calibri"/>
              <a:ea typeface="Calibri"/>
              <a:cs typeface="Calibri" panose="020F0502020204030204"/>
            </a:endParaRPr>
          </a:p>
          <a:p>
            <a:endParaRPr lang="en-CA" sz="2000">
              <a:latin typeface="Calibri"/>
              <a:ea typeface="Calibri"/>
              <a:cs typeface="Arial"/>
            </a:endParaRPr>
          </a:p>
          <a:p>
            <a:r>
              <a:rPr lang="en-CA" sz="2000">
                <a:latin typeface="Calibri"/>
                <a:ea typeface="Calibri"/>
                <a:cs typeface="Arial"/>
              </a:rPr>
              <a:t>Elders and Youth Gathering – Selkirk, Manitoba. </a:t>
            </a:r>
          </a:p>
          <a:p>
            <a:endParaRPr lang="en-CA" sz="2000">
              <a:latin typeface="Calibri"/>
              <a:ea typeface="Calibri"/>
              <a:cs typeface="Arial"/>
            </a:endParaRPr>
          </a:p>
          <a:p>
            <a:r>
              <a:rPr lang="en-CA" sz="2000">
                <a:latin typeface="Calibri"/>
                <a:ea typeface="Calibri"/>
                <a:cs typeface="Arial"/>
              </a:rPr>
              <a:t>Member – Governing Circle at the National Centre for Truth and Reconciliation </a:t>
            </a:r>
          </a:p>
          <a:p>
            <a:endParaRPr lang="en-CA" sz="2000">
              <a:latin typeface="Calibri"/>
              <a:ea typeface="Calibri"/>
              <a:cs typeface="Arial"/>
            </a:endParaRPr>
          </a:p>
          <a:p>
            <a:r>
              <a:rPr lang="en-CA" sz="2000">
                <a:latin typeface="Calibri"/>
                <a:ea typeface="Calibri"/>
                <a:cs typeface="Arial"/>
              </a:rPr>
              <a:t>Strengthened internal/external partnerships for Survivor program access.</a:t>
            </a:r>
          </a:p>
          <a:p>
            <a:endParaRPr lang="en-CA" sz="2000">
              <a:latin typeface="Calibri"/>
              <a:ea typeface="Calibri"/>
              <a:cs typeface="Arial"/>
            </a:endParaRPr>
          </a:p>
          <a:p>
            <a:r>
              <a:rPr lang="en-CA" sz="2000">
                <a:latin typeface="Calibri"/>
                <a:ea typeface="Calibri"/>
                <a:cs typeface="Arial"/>
              </a:rPr>
              <a:t>Orange Shirt Day 2025</a:t>
            </a:r>
            <a:endParaRPr lang="en-CA" sz="20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3A72-7462-8AFB-CE05-28B58724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01" y="99728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/>
              <a:t>Looking Ahead 2025-2026</a:t>
            </a:r>
            <a:endParaRPr lang="en-CA" b="1">
              <a:ea typeface="Calibri"/>
              <a:cs typeface="Calibri"/>
            </a:endParaRPr>
          </a:p>
          <a:p>
            <a:pPr marL="0" indent="0">
              <a:buNone/>
            </a:pPr>
            <a:endParaRPr lang="en-CA" sz="2400">
              <a:ea typeface="Calibri"/>
              <a:cs typeface="Calibri"/>
            </a:endParaRPr>
          </a:p>
          <a:p>
            <a:pPr marL="457200" indent="-457200"/>
            <a:r>
              <a:rPr lang="en-CA" sz="2400"/>
              <a:t>Expand regional, community-based engagements.</a:t>
            </a:r>
            <a:endParaRPr lang="en-CA" sz="2400">
              <a:ea typeface="Calibri"/>
              <a:cs typeface="Calibri"/>
            </a:endParaRPr>
          </a:p>
          <a:p>
            <a:pPr marL="457200" indent="-457200"/>
            <a:endParaRPr lang="en-CA" sz="2400">
              <a:ea typeface="Calibri"/>
              <a:cs typeface="Calibri"/>
            </a:endParaRPr>
          </a:p>
          <a:p>
            <a:pPr marL="457200" indent="-457200"/>
            <a:r>
              <a:rPr lang="en-CA" sz="2400"/>
              <a:t>Advocate for Federal/provincial Métis-specific funding.</a:t>
            </a:r>
            <a:endParaRPr lang="en-CA" sz="2400">
              <a:ea typeface="Calibri"/>
              <a:cs typeface="Calibri"/>
            </a:endParaRPr>
          </a:p>
          <a:p>
            <a:pPr marL="457200" indent="-457200"/>
            <a:endParaRPr lang="en-CA" sz="2400">
              <a:ea typeface="Calibri"/>
              <a:cs typeface="Calibri"/>
            </a:endParaRPr>
          </a:p>
          <a:p>
            <a:pPr marL="457200" indent="-457200"/>
            <a:r>
              <a:rPr lang="en-CA" sz="2400">
                <a:ea typeface="Calibri"/>
                <a:cs typeface="Calibri"/>
              </a:rPr>
              <a:t>On going search for Residential and Day School Survivors</a:t>
            </a:r>
          </a:p>
          <a:p>
            <a:pPr marL="457200" indent="-457200"/>
            <a:endParaRPr lang="en-CA" sz="2400">
              <a:ea typeface="Calibri"/>
              <a:cs typeface="Calibri"/>
            </a:endParaRPr>
          </a:p>
          <a:p>
            <a:pPr marL="457200" indent="-457200"/>
            <a:r>
              <a:rPr lang="en-CA" sz="2400"/>
              <a:t>Deepen research into Residential and Day School experiences.</a:t>
            </a:r>
            <a:endParaRPr lang="en-CA" sz="2400">
              <a:ea typeface="Calibri"/>
              <a:cs typeface="Calibri"/>
            </a:endParaRPr>
          </a:p>
          <a:p>
            <a:pPr marL="457200" indent="-457200"/>
            <a:endParaRPr lang="en-CA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FF33-F808-D72B-A743-FFF21AE2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15" y="13816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/>
              <a:t>Conclusion</a:t>
            </a:r>
            <a:endParaRPr lang="en-CA" b="1">
              <a:ea typeface="Calibri"/>
              <a:cs typeface="Calibri"/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Committed to </a:t>
            </a:r>
            <a:r>
              <a:rPr lang="en-CA">
                <a:latin typeface="Calibri"/>
                <a:ea typeface="Calibri"/>
                <a:cs typeface="Arial"/>
              </a:rPr>
              <a:t>committed to honouring Survivor voices, advancing research, and creating spaces of healing and remembrance.</a:t>
            </a:r>
            <a:endParaRPr lang="en-CA">
              <a:latin typeface="Calibri"/>
              <a:ea typeface="Calibri"/>
              <a:cs typeface="Calibri"/>
            </a:endParaRPr>
          </a:p>
          <a:p>
            <a:pPr marL="457200" indent="-457200"/>
            <a:endParaRPr lang="en-CA">
              <a:ea typeface="Calibri"/>
              <a:cs typeface="Calibri"/>
            </a:endParaRPr>
          </a:p>
          <a:p>
            <a:pPr marL="0" indent="0">
              <a:buNone/>
            </a:pPr>
            <a:endParaRPr lang="en-CA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3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BB51FCEAAA94AA4C4FDB4C128D8E5" ma:contentTypeVersion="22" ma:contentTypeDescription="Create a new document." ma:contentTypeScope="" ma:versionID="fd503f36eff88704c5f4df0724a6f2e8">
  <xsd:schema xmlns:xsd="http://www.w3.org/2001/XMLSchema" xmlns:xs="http://www.w3.org/2001/XMLSchema" xmlns:p="http://schemas.microsoft.com/office/2006/metadata/properties" xmlns:ns1="http://schemas.microsoft.com/sharepoint/v3" xmlns:ns2="723011d3-ce1d-43e8-96d8-d64d12011159" xmlns:ns3="3a7198e0-f462-423b-97cc-9f0a4e00fbc1" targetNamespace="http://schemas.microsoft.com/office/2006/metadata/properties" ma:root="true" ma:fieldsID="9501abda3d11c9bc593a8911acbe8c96" ns1:_="" ns2:_="" ns3:_="">
    <xsd:import namespace="http://schemas.microsoft.com/sharepoint/v3"/>
    <xsd:import namespace="723011d3-ce1d-43e8-96d8-d64d12011159"/>
    <xsd:import namespace="3a7198e0-f462-423b-97cc-9f0a4e00f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011d3-ce1d-43e8-96d8-d64d12011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068fe6-f01a-45db-9dc6-c7f0851eaa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6" nillable="true" ma:displayName="image" ma:format="Thumbnail" ma:internalName="image">
      <xsd:simpleType>
        <xsd:restriction base="dms:Unknow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198e0-f462-423b-97cc-9f0a4e00f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cb3e8d-40b1-42a1-8861-5c33baee33f2}" ma:internalName="TaxCatchAll" ma:showField="CatchAllData" ma:web="3a7198e0-f462-423b-97cc-9f0a4e00fb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23011d3-ce1d-43e8-96d8-d64d12011159" xsi:nil="true"/>
    <TaxCatchAll xmlns="3a7198e0-f462-423b-97cc-9f0a4e00fbc1" xsi:nil="true"/>
    <lcf76f155ced4ddcb4097134ff3c332f xmlns="723011d3-ce1d-43e8-96d8-d64d12011159">
      <Terms xmlns="http://schemas.microsoft.com/office/infopath/2007/PartnerControls"/>
    </lcf76f155ced4ddcb4097134ff3c332f>
    <_ip_UnifiedCompliancePolicyUIAction xmlns="http://schemas.microsoft.com/sharepoint/v3" xsi:nil="true"/>
    <image xmlns="723011d3-ce1d-43e8-96d8-d64d12011159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963FC0-5DA9-4EF6-8968-41A6F8E770B8}"/>
</file>

<file path=customXml/itemProps2.xml><?xml version="1.0" encoding="utf-8"?>
<ds:datastoreItem xmlns:ds="http://schemas.openxmlformats.org/officeDocument/2006/customXml" ds:itemID="{3C2C17DE-2E8B-4138-9303-8981B682B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1681C-1C5F-4071-B599-053457B08D0A}">
  <ds:schemaRefs>
    <ds:schemaRef ds:uri="3a7198e0-f462-423b-97cc-9f0a4e00fbc1"/>
    <ds:schemaRef ds:uri="3ee64148-69ec-490d-8cd7-6a318b7b7acb"/>
    <ds:schemaRef ds:uri="723011d3-ce1d-43e8-96d8-d64d12011159"/>
    <ds:schemaRef ds:uri="b3417f4a-1fb1-427b-b231-ae80717e10a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da7e328a-dacf-4111-9c71-e611704970e2}" enabled="0" method="" siteId="{da7e328a-dacf-4111-9c71-e611704970e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234</Words>
  <Application>Microsoft Macintosh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Minion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Meixner</dc:creator>
  <cp:lastModifiedBy>Albert Beck</cp:lastModifiedBy>
  <cp:revision>16</cp:revision>
  <cp:lastPrinted>2025-08-26T19:30:13Z</cp:lastPrinted>
  <dcterms:created xsi:type="dcterms:W3CDTF">2021-08-05T18:31:33Z</dcterms:created>
  <dcterms:modified xsi:type="dcterms:W3CDTF">2025-10-09T19:33:36Z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0x010100A45BB51FCEAAA94AA4C4FDB4C128D8E5</vt:lpwstr>
  </property>
  <property fmtid="{D5CDD505-2E9C-101B-9397-08002B2CF9AE}" pid="3" name="Order">
    <vt:r8>11745300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