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5" r:id="rId9"/>
    <p:sldId id="262" r:id="rId10"/>
    <p:sldId id="26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5386B-C4B9-6927-8F4B-5A05438DF0CD}" v="64" dt="2025-10-09T19:48:56.831"/>
    <p1510:client id="{A998D21E-1DD7-3DB8-4AF5-622FE98A8BFD}" v="14" dt="2025-10-09T16:41:13.814"/>
    <p1510:client id="{FBFA23CD-7106-8C4E-9259-4F3A57011EA5}" v="1" dt="2025-10-09T19:49:24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4"/>
    <p:restoredTop sz="94731"/>
  </p:normalViewPr>
  <p:slideViewPr>
    <p:cSldViewPr snapToGrid="0" snapToObjects="1">
      <p:cViewPr varScale="1">
        <p:scale>
          <a:sx n="143" d="100"/>
          <a:sy n="143" d="100"/>
        </p:scale>
        <p:origin x="2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C86A-34E3-C046-92D3-FE27434FD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3C7BC-6F3F-7A4C-B839-28AA28145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D7F3C-9224-BD4D-B7C4-DAA686E5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75989-A6E0-3C42-AB9B-B213A4EB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5A91-A623-2643-9377-2695040F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2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0666-1518-6D4F-AF7F-B9DEF9A4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953F8-A3DD-9743-BB3C-64696F1C5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537E3-0201-AC43-9C13-1888A480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9FCA2-3BEF-9548-B370-C45D92B6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2AC93-B5BD-4946-A0FE-25E914C2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5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2B425-DEAF-694A-8AA1-C07930DD7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1A517-3A0D-D44E-B4B8-2945508BB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9F94F-0D63-0545-8889-DEF40D6B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38463-AEB8-D245-8AE2-53332C5B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FCCD0-0A2B-5541-8FA1-F8234A97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A4D-1774-D543-B20F-8799207F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7A908-6A30-F244-9F88-8934CF82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6D60D-A51A-E342-8964-39FA0319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333EA-2BCB-624D-B721-07E2BA9A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1DB3-617A-3C4A-9E7F-477F783B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D927-925C-7D44-94DF-8E2CBC84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2739-8515-6444-8330-7E67324C0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18773-1E26-484F-B677-46A69ECA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2F84-D38D-0246-9B8A-811CA968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B00C-AEBE-624B-B3C5-33875A26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9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AF5B-920F-434F-8901-AE1000CB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584FE-0D19-CD46-BB23-8B23934C3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AB696-1FCD-A249-9B1E-0D5F0E29E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7388-DD4A-EB46-B928-A48B0861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92746-236B-1240-A69A-8316518C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77CFB-5EAA-5546-81FF-E6FD92C2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5051-D9A5-F04A-BB7D-5F320236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C7455-460C-D246-822C-1C80120DD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E922E-848B-344F-A414-CD85656E9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27BFD-09E3-8A42-9499-741DDEAB9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4617A-F5B7-444A-9D34-3FFD04169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196BF-62C5-5144-8A3A-E04476EE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23C717-91B0-0444-8B93-6ABAD772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04865-B5CD-F646-92EA-F82C51BA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4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5D23-FECB-654A-BD98-464C52CC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186E3-65D2-3B41-9F26-6D827A74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52F59-C02E-FC4C-82AF-76C2F400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9475D-F9DB-3349-9111-05BA1A70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7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63AF7-AF08-744B-A864-A5915133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471B1-23FD-384C-B5BD-4EF9EFCC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E170C-CB8B-8943-9015-B54D17AE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0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31F3-9EB8-7A46-96C0-44702375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3568-C980-0143-8557-2C4283B6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DB229-EFA3-7C43-89CB-8C0868160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F227B-C88F-2D47-85B9-6A89FBEC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88260-1D06-1247-B85A-6B6C9094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0AF78-45C2-CF44-B07B-D1C835A2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86BF-5F5F-BE42-B291-9525F2F0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82CFA-3A38-F24D-9870-17D7948BD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2693B-0EEF-CB42-B49F-EA75E82F5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19E63-C25E-9D4A-8642-FFA02B0C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00ABA-6137-5846-8253-0F7B7B8C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43986-B569-2049-8FDD-C5468D1E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7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BA40D-40E8-CD4C-85A2-AA32FB71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F1E4A-8810-704C-B7A4-CFFB6EFBE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48D-6EE2-1049-B9F4-34F964FF8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35A4B-BE1D-714A-AC69-01267EE1F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8D8D3-92A1-564F-8F89-376EBEA95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8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89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1CEC1-C679-A2E0-CE08-582E0114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82" y="908407"/>
            <a:ext cx="99118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CA" b="1" dirty="0"/>
              <a:t>Sixties Scoop Annual Report </a:t>
            </a:r>
            <a:br>
              <a:rPr lang="en-CA" b="1" dirty="0"/>
            </a:br>
            <a:endParaRPr lang="en-CA" b="1"/>
          </a:p>
          <a:p>
            <a:pPr marL="0" indent="0" algn="ctr">
              <a:buNone/>
            </a:pPr>
            <a:r>
              <a:rPr lang="en-CA" b="1" dirty="0"/>
              <a:t>2024-2025 </a:t>
            </a:r>
            <a:endParaRPr lang="en-US">
              <a:ea typeface="Calibri"/>
              <a:cs typeface="Calibri"/>
            </a:endParaRPr>
          </a:p>
          <a:p>
            <a:pPr marL="0" indent="0" algn="ctr">
              <a:buNone/>
            </a:pPr>
            <a:br>
              <a:rPr lang="en-CA" b="1" dirty="0"/>
            </a:br>
            <a:r>
              <a:rPr lang="en-CA" b="1" dirty="0"/>
              <a:t>Empowering Healing, Restoring Dignity </a:t>
            </a:r>
            <a:endParaRPr lang="en-US"/>
          </a:p>
          <a:p>
            <a:pPr marL="0" indent="0" algn="ctr">
              <a:buNone/>
            </a:pPr>
            <a:br>
              <a:rPr lang="en-CA" dirty="0"/>
            </a:br>
            <a:br>
              <a:rPr lang="en-CA" dirty="0"/>
            </a:br>
            <a:r>
              <a:rPr lang="en-CA" b="1" dirty="0"/>
              <a:t>Presented by</a:t>
            </a:r>
            <a:r>
              <a:rPr lang="en-CA" dirty="0"/>
              <a:t>: Minister Denise Thomas (Minister of Sixties Scoop)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30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0E5DC-A1CC-21AD-051E-4E7BA48A4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7" y="1091966"/>
            <a:ext cx="10041368" cy="4233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3600" b="1"/>
              <a:t>Introduction</a:t>
            </a:r>
            <a:r>
              <a:rPr lang="en-CA" sz="3000" b="1" dirty="0"/>
              <a:t> </a:t>
            </a:r>
          </a:p>
          <a:p>
            <a:pPr marL="0" indent="0">
              <a:buNone/>
            </a:pPr>
            <a:r>
              <a:rPr lang="en-CA">
                <a:latin typeface="Calibri"/>
                <a:ea typeface="Calibri"/>
                <a:cs typeface="Arial"/>
              </a:rPr>
              <a:t>Our department is dedicated to addressing the painful legacy of the Sixties Scoop — a chapter that disrupted families, erased identities, and caused generations of loss.</a:t>
            </a:r>
            <a:br>
              <a:rPr lang="en-CA">
                <a:latin typeface="Calibri"/>
                <a:cs typeface="Arial"/>
              </a:rPr>
            </a:br>
            <a:r>
              <a:rPr lang="en-CA">
                <a:latin typeface="Calibri"/>
                <a:ea typeface="Calibri"/>
                <a:cs typeface="Arial"/>
              </a:rPr>
              <a:t>Guided by Survivors and grounded in Red River Métis traditions, our department supports Red River Métis Survivors and families affected by the Sixties Scoop, Residential and Day Schools.</a:t>
            </a:r>
            <a:endParaRPr lang="en-CA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399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21E2A-D791-35F7-E2BE-155641C66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28E41-C305-0BEA-356F-E60772E94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85" y="802979"/>
            <a:ext cx="9783184" cy="42707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3600" b="1" dirty="0"/>
              <a:t>Key Activities – Sixties Scoop Focus</a:t>
            </a:r>
          </a:p>
          <a:p>
            <a:pPr marL="0" indent="0">
              <a:buNone/>
            </a:pPr>
            <a:endParaRPr lang="en-CA" b="1" dirty="0"/>
          </a:p>
          <a:p>
            <a:pPr marL="457200" indent="-457200"/>
            <a:r>
              <a:rPr lang="en-CA" b="1" dirty="0"/>
              <a:t>Kitchen Table Talks (Oct, Nov 2024)</a:t>
            </a:r>
            <a:r>
              <a:rPr lang="en-CA" dirty="0"/>
              <a:t>: Strength-based, capacity-building  and family centred sessions for survivor resilience. </a:t>
            </a:r>
            <a:endParaRPr lang="en-CA">
              <a:ea typeface="Calibri" panose="020F0502020204030204"/>
              <a:cs typeface="Calibri" panose="020F0502020204030204"/>
            </a:endParaRPr>
          </a:p>
          <a:p>
            <a:pPr marL="457200" indent="-457200"/>
            <a:endParaRPr lang="en-CA">
              <a:ea typeface="Calibri" panose="020F0502020204030204"/>
              <a:cs typeface="Calibri" panose="020F0502020204030204"/>
            </a:endParaRPr>
          </a:p>
          <a:p>
            <a:pPr marL="457200" indent="-457200"/>
            <a:r>
              <a:rPr lang="en-CA" b="1" dirty="0"/>
              <a:t>Bridge to Justice Fund Launch (Oct 2024)</a:t>
            </a:r>
            <a:r>
              <a:rPr lang="en-CA" dirty="0"/>
              <a:t>: $2M initiative to support Survivors. $5000 per eligible Red River Métis Citizen, 320 Applications received so far, about 169 Approved and Paid. </a:t>
            </a:r>
            <a:endParaRPr lang="en-CA">
              <a:ea typeface="Calibri" panose="020F0502020204030204"/>
              <a:cs typeface="Calibri" panose="020F0502020204030204"/>
            </a:endParaRPr>
          </a:p>
          <a:p>
            <a:pPr marL="457200" indent="-457200"/>
            <a:endParaRPr lang="en-CA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D9B4-D8ED-8078-0E91-F5DB032C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aph of a person's status&#10;&#10;AI-generated content may be incorrect.">
            <a:extLst>
              <a:ext uri="{FF2B5EF4-FFF2-40B4-BE49-F238E27FC236}">
                <a16:creationId xmlns:a16="http://schemas.microsoft.com/office/drawing/2014/main" id="{C3335458-2059-D0DC-B2B2-7599C1C34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9975273" cy="52924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B1CD68-8FC8-696A-4A12-ECEE841414C5}"/>
              </a:ext>
            </a:extLst>
          </p:cNvPr>
          <p:cNvSpPr txBox="1"/>
          <p:nvPr/>
        </p:nvSpPr>
        <p:spPr>
          <a:xfrm>
            <a:off x="150607" y="5666509"/>
            <a:ext cx="830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Paid: 52.8%||Denied/Review Board: 5.9%||Pending Provincial Authority VF: 17.2% Pending Citizenship: 10% ||Sent to Province for VF: 5.6% || Sent to finance: 8.4%</a:t>
            </a:r>
          </a:p>
        </p:txBody>
      </p:sp>
    </p:spTree>
    <p:extLst>
      <p:ext uri="{BB962C8B-B14F-4D97-AF65-F5344CB8AC3E}">
        <p14:creationId xmlns:p14="http://schemas.microsoft.com/office/powerpoint/2010/main" val="292187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9A9A1-3A72-5C9B-7F64-F44AD044D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4E2A-694A-046B-CF53-E108D0B4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21" y="978946"/>
            <a:ext cx="10288793" cy="4369678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0515A-2C7B-EDE7-7EE0-899E725C6FD5}"/>
              </a:ext>
            </a:extLst>
          </p:cNvPr>
          <p:cNvSpPr txBox="1"/>
          <p:nvPr/>
        </p:nvSpPr>
        <p:spPr>
          <a:xfrm>
            <a:off x="338610" y="871103"/>
            <a:ext cx="9581348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3600" b="1" dirty="0"/>
              <a:t>Looking Ahead </a:t>
            </a:r>
          </a:p>
          <a:p>
            <a:endParaRPr lang="en-CA" sz="280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Application for the Bridge to Justice Fund is still open till we reach 400 approved Applications.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Expansion of the current Kitchen Table Talks to reach more Survivors and families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endParaRPr lang="en-US" sz="2800" dirty="0"/>
          </a:p>
          <a:p>
            <a:r>
              <a:rPr lang="en-US" dirty="0"/>
              <a:t>  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68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2FBC6-BB3C-BB50-9952-194F1C1C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FB7DB-8598-3016-F9BB-74E8611D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79" y="104031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3600" b="1" dirty="0"/>
              <a:t>Looking Ahead </a:t>
            </a:r>
          </a:p>
          <a:p>
            <a:pPr marL="0" indent="0">
              <a:buNone/>
            </a:pPr>
            <a:endParaRPr lang="en-CA" sz="3200" b="1" dirty="0"/>
          </a:p>
          <a:p>
            <a:r>
              <a:rPr lang="en-CA" dirty="0"/>
              <a:t>Advocate for sustainable funding for Métis-specific programs and services.</a:t>
            </a:r>
            <a:endParaRPr lang="en-CA">
              <a:ea typeface="Calibri"/>
              <a:cs typeface="Calibri"/>
            </a:endParaRPr>
          </a:p>
          <a:p>
            <a:endParaRPr lang="en-CA">
              <a:ea typeface="Calibri"/>
              <a:cs typeface="Calibri"/>
            </a:endParaRPr>
          </a:p>
          <a:p>
            <a:r>
              <a:rPr lang="en-CA" dirty="0"/>
              <a:t>Building partnerships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r>
              <a:rPr lang="en-US" dirty="0"/>
              <a:t>Advancement of the Sixties Scoop Mandate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7AD4D-6D34-867C-3374-320CA97FD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16C2-48D6-AB70-DFDA-AFFC1841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45" y="683521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CA" sz="3600" b="1" dirty="0"/>
              <a:t>Conclusion</a:t>
            </a:r>
            <a:endParaRPr lang="en-CA" sz="3600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Committed to honoring Survivor voices and fulfilling President David </a:t>
            </a:r>
            <a:endParaRPr lang="en-CA"/>
          </a:p>
          <a:p>
            <a:pPr marL="0" indent="0">
              <a:buNone/>
            </a:pPr>
            <a:r>
              <a:rPr lang="en-CA"/>
              <a:t>   </a:t>
            </a:r>
            <a:r>
              <a:rPr lang="en-CA" dirty="0"/>
              <a:t>Chartrand’s mandates.</a:t>
            </a:r>
            <a:endParaRPr lang="en-CA">
              <a:ea typeface="Calibri" panose="020F0502020204030204"/>
              <a:cs typeface="Calibri" panose="020F0502020204030204"/>
            </a:endParaRPr>
          </a:p>
          <a:p>
            <a:endParaRPr lang="en-CA">
              <a:ea typeface="Calibri" panose="020F0502020204030204"/>
              <a:cs typeface="Calibri" panose="020F0502020204030204"/>
            </a:endParaRPr>
          </a:p>
          <a:p>
            <a:r>
              <a:rPr lang="en-CA" dirty="0"/>
              <a:t>Gratitude to Elders, Survivors, Citizens, and partners for guidance.</a:t>
            </a:r>
            <a:endParaRPr lang="en-CA">
              <a:ea typeface="Calibri" panose="020F0502020204030204"/>
              <a:cs typeface="Calibri" panose="020F0502020204030204"/>
            </a:endParaRPr>
          </a:p>
          <a:p>
            <a:endParaRPr lang="en-CA">
              <a:ea typeface="Calibri" panose="020F0502020204030204"/>
              <a:cs typeface="Calibri" panose="020F0502020204030204"/>
            </a:endParaRPr>
          </a:p>
          <a:p>
            <a:r>
              <a:rPr lang="en-CA">
                <a:latin typeface="Calibri"/>
                <a:ea typeface="Calibri" panose="020F0502020204030204"/>
                <a:cs typeface="Arial"/>
              </a:rPr>
              <a:t>Building a future where the wounds of the Sixties Scoop are healed through truth, unity, and dignity</a:t>
            </a:r>
            <a:endParaRPr lang="en-CA">
              <a:latin typeface="Calibri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CA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CA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59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4F5E3AA87E0498B805161FF34212E" ma:contentTypeVersion="16" ma:contentTypeDescription="Create a new document." ma:contentTypeScope="" ma:versionID="d002967dd2a8cf86672f4a555cdb5090">
  <xsd:schema xmlns:xsd="http://www.w3.org/2001/XMLSchema" xmlns:xs="http://www.w3.org/2001/XMLSchema" xmlns:p="http://schemas.microsoft.com/office/2006/metadata/properties" xmlns:ns2="3ee64148-69ec-490d-8cd7-6a318b7b7acb" xmlns:ns3="b3417f4a-1fb1-427b-b231-ae80717e10ae" targetNamespace="http://schemas.microsoft.com/office/2006/metadata/properties" ma:root="true" ma:fieldsID="d81bab4de2ab0e12ffcfc28eca26bf92" ns2:_="" ns3:_="">
    <xsd:import namespace="3ee64148-69ec-490d-8cd7-6a318b7b7acb"/>
    <xsd:import namespace="b3417f4a-1fb1-427b-b231-ae80717e1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64148-69ec-490d-8cd7-6a318b7b7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a068fe6-f01a-45db-9dc6-c7f0851eaa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17f4a-1fb1-427b-b231-ae80717e10a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23a9ed-bf18-4c2e-b44f-56def9679c8f}" ma:internalName="TaxCatchAll" ma:showField="CatchAllData" ma:web="b3417f4a-1fb1-427b-b231-ae80717e1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ee64148-69ec-490d-8cd7-6a318b7b7acb" xsi:nil="true"/>
    <TaxCatchAll xmlns="b3417f4a-1fb1-427b-b231-ae80717e10ae" xsi:nil="true"/>
    <lcf76f155ced4ddcb4097134ff3c332f xmlns="3ee64148-69ec-490d-8cd7-6a318b7b7a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4BB1EC-7667-4CFD-881F-1F86557C9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e64148-69ec-490d-8cd7-6a318b7b7acb"/>
    <ds:schemaRef ds:uri="b3417f4a-1fb1-427b-b231-ae80717e1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C17DE-2E8B-4138-9303-8981B682B1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1681C-1C5F-4071-B599-053457B08D0A}">
  <ds:schemaRefs>
    <ds:schemaRef ds:uri="3a7198e0-f462-423b-97cc-9f0a4e00fbc1"/>
    <ds:schemaRef ds:uri="3ee64148-69ec-490d-8cd7-6a318b7b7acb"/>
    <ds:schemaRef ds:uri="723011d3-ce1d-43e8-96d8-d64d12011159"/>
    <ds:schemaRef ds:uri="b3417f4a-1fb1-427b-b231-ae80717e10ae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da7e328a-dacf-4111-9c71-e611704970e2}" enabled="0" method="" siteId="{da7e328a-dacf-4111-9c71-e611704970e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289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Meixner</dc:creator>
  <cp:lastModifiedBy>Albert Beck</cp:lastModifiedBy>
  <cp:revision>22</cp:revision>
  <cp:lastPrinted>1601-01-01T00:00:00Z</cp:lastPrinted>
  <dcterms:created xsi:type="dcterms:W3CDTF">2021-08-05T18:31:33Z</dcterms:created>
  <dcterms:modified xsi:type="dcterms:W3CDTF">2025-10-09T19:49:24Z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0x010100DD74F5E3AA87E0498B805161FF34212E</vt:lpwstr>
  </property>
  <property fmtid="{D5CDD505-2E9C-101B-9397-08002B2CF9AE}" pid="3" name="Order">
    <vt:r8>11745300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