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59" r:id="rId7"/>
    <p:sldId id="269" r:id="rId8"/>
    <p:sldId id="274" r:id="rId9"/>
    <p:sldId id="260" r:id="rId10"/>
    <p:sldId id="273" r:id="rId11"/>
    <p:sldId id="2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923522-54CC-D623-D247-F69CDE44064E}" name="Jasmine Langhan" initials="JL" userId="S::jasmine.langhan@mmf.mb.ca::052f11e1-758a-47cb-b927-85e92ed3251b" providerId="AD"/>
  <p188:author id="{E4D7CAC8-9FCB-6F86-DBA7-D6C49EDDA65A}" name="Justin Vermette" initials="JV" userId="S::justin.vermette@mmf.mb.ca::8f728387-be65-454b-bcaf-abbd954fb7b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6953"/>
    <a:srgbClr val="3F7C63"/>
    <a:srgbClr val="C2C9BA"/>
    <a:srgbClr val="C1C7B8"/>
    <a:srgbClr val="A4D0BD"/>
    <a:srgbClr val="75B99C"/>
    <a:srgbClr val="4D9576"/>
    <a:srgbClr val="56A885"/>
    <a:srgbClr val="4180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347DF4-C183-8E79-03A0-B2671249E609}" v="39" dt="2025-10-03T15:19:24.230"/>
    <p1510:client id="{5FD50B9B-A21A-4BF0-802A-E9043488D540}" v="320" dt="2025-10-03T15:22:48.137"/>
    <p1510:client id="{FD88FA51-43CA-2ED7-A812-611C825B8DFD}" v="1" dt="2025-10-03T15:30:47.3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2C86A-34E3-C046-92D3-FE27434FD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3C7BC-6F3F-7A4C-B839-28AA28145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7F3C-9224-BD4D-B7C4-DAA686E5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75989-A6E0-3C42-AB9B-B213A4EB2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5A91-A623-2643-9377-2695040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0666-1518-6D4F-AF7F-B9DEF9A4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53F8-A3DD-9743-BB3C-64696F1C5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537E3-0201-AC43-9C13-1888A480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9FCA2-3BEF-9548-B370-C45D92B6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2AC93-B5BD-4946-A0FE-25E914C2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E2B425-DEAF-694A-8AA1-C07930DD7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1A517-3A0D-D44E-B4B8-2945508BB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F94F-0D63-0545-8889-DEF40D6B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38463-AEB8-D245-8AE2-53332C5B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FCCD0-0A2B-5541-8FA1-F8234A97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7A4D-1774-D543-B20F-8799207F8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7A908-6A30-F244-9F88-8934CF820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6D60D-A51A-E342-8964-39FA03194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333EA-2BCB-624D-B721-07E2BA9A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1DB3-617A-3C4A-9E7F-477F783B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D927-925C-7D44-94DF-8E2CBC84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12739-8515-6444-8330-7E67324C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18773-1E26-484F-B677-46A69ECA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22F84-D38D-0246-9B8A-811CA968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B00C-AEBE-624B-B3C5-33875A2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AF5B-920F-434F-8901-AE1000CB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584FE-0D19-CD46-BB23-8B23934C3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AB696-1FCD-A249-9B1E-0D5F0E29E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37388-DD4A-EB46-B928-A48B0861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92746-236B-1240-A69A-8316518C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77CFB-5EAA-5546-81FF-E6FD92C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5051-D9A5-F04A-BB7D-5F320236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C7455-460C-D246-822C-1C80120DD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E922E-848B-344F-A414-CD85656E9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27BFD-09E3-8A42-9499-741DDEAB9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4617A-F5B7-444A-9D34-3FFD04169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196BF-62C5-5144-8A3A-E04476EE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3C717-91B0-0444-8B93-6ABAD772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04865-B5CD-F646-92EA-F82C51BA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4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5D23-FECB-654A-BD98-464C52CC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186E3-65D2-3B41-9F26-6D827A74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52F59-C02E-FC4C-82AF-76C2F400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9475D-F9DB-3349-9111-05BA1A70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63AF7-AF08-744B-A864-A5915133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471B1-23FD-384C-B5BD-4EF9EFCC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E170C-CB8B-8943-9015-B54D17AE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0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31F3-9EB8-7A46-96C0-44702375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3568-C980-0143-8557-2C4283B6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DB229-EFA3-7C43-89CB-8C0868160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F227B-C88F-2D47-85B9-6A89FBE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88260-1D06-1247-B85A-6B6C9094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0AF78-45C2-CF44-B07B-D1C835A2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3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86BF-5F5F-BE42-B291-9525F2F0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82CFA-3A38-F24D-9870-17D7948BD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2693B-0EEF-CB42-B49F-EA75E82F5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19E63-C25E-9D4A-8642-FFA02B0C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00ABA-6137-5846-8253-0F7B7B8C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43986-B569-2049-8FDD-C5468D1E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BA40D-40E8-CD4C-85A2-AA32FB71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F1E4A-8810-704C-B7A4-CFFB6EFBE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48D-6EE2-1049-B9F4-34F964FF8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45D8-FAEE-7549-A87D-D45710F48FD9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5A4B-BE1D-714A-AC69-01267EE1F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D8D3-92A1-564F-8F89-376EBEA95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8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" Type="http://schemas.openxmlformats.org/officeDocument/2006/relationships/image" Target="../media/image4.pn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19" Type="http://schemas.openxmlformats.org/officeDocument/2006/relationships/image" Target="../media/image20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2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4.wdp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hdphoto" Target="../media/hdphoto1.wdp"/><Relationship Id="rId7" Type="http://schemas.openxmlformats.org/officeDocument/2006/relationships/image" Target="../media/image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hyperlink" Target="mailto:consultation@mmf.mb.ca" TargetMode="External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hdphoto" Target="../media/hdphoto1.wdp"/><Relationship Id="rId7" Type="http://schemas.openxmlformats.org/officeDocument/2006/relationships/image" Target="../media/image4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E7AC50-D459-5F77-3243-D8AEB0FD62E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35355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722A16-CD92-F51E-F15E-4AE3005D4D7C}"/>
              </a:ext>
            </a:extLst>
          </p:cNvPr>
          <p:cNvSpPr txBox="1"/>
          <p:nvPr/>
        </p:nvSpPr>
        <p:spPr>
          <a:xfrm>
            <a:off x="-151324" y="1347677"/>
            <a:ext cx="6839989" cy="2308324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</a:rPr>
              <a:t>Engagement &amp;</a:t>
            </a:r>
          </a:p>
          <a:p>
            <a:r>
              <a:rPr lang="en-US" sz="7200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</a:rPr>
              <a:t>Consultation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721851-94BE-9428-5FC4-59126D9BDAC0}"/>
              </a:ext>
            </a:extLst>
          </p:cNvPr>
          <p:cNvSpPr txBox="1"/>
          <p:nvPr/>
        </p:nvSpPr>
        <p:spPr>
          <a:xfrm>
            <a:off x="1061874" y="3481506"/>
            <a:ext cx="6225809" cy="1107996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</a:rPr>
              <a:t>2024-2025</a:t>
            </a:r>
          </a:p>
        </p:txBody>
      </p:sp>
    </p:spTree>
    <p:extLst>
      <p:ext uri="{BB962C8B-B14F-4D97-AF65-F5344CB8AC3E}">
        <p14:creationId xmlns:p14="http://schemas.microsoft.com/office/powerpoint/2010/main" val="53089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750FD9-F007-0086-FD88-FA5C6829D83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duotone>
              <a:prstClr val="black"/>
              <a:srgbClr val="4472C4">
                <a:tint val="45000"/>
                <a:satMod val="400000"/>
              </a:srgbClr>
            </a:duotone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63000"/>
                    </a14:imgEffect>
                  </a14:imgLayer>
                </a14:imgProps>
              </a:ext>
            </a:extLst>
          </a:blip>
          <a:srcRect r="12605" b="1476"/>
          <a:stretch/>
        </p:blipFill>
        <p:spPr>
          <a:xfrm>
            <a:off x="0" y="-1"/>
            <a:ext cx="1053465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4D31132-3362-2A48-89CE-1DB6ADF91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568" y="382815"/>
            <a:ext cx="7097110" cy="86037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  <a:cs typeface="Times New Roman" panose="02020603050405020304" pitchFamily="18" charset="0"/>
              </a:rPr>
              <a:t>Our History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89F7D8E-C9B6-FDDD-6C7F-ECB6E32413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160" y="1233504"/>
            <a:ext cx="9274521" cy="19587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24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delle Rg" panose="02000503060000020004" pitchFamily="50" charset="0"/>
                <a:ea typeface="+mn-ea"/>
                <a:cs typeface="Times New Roman" panose="02020603050405020304" pitchFamily="18" charset="0"/>
              </a:rPr>
              <a:t>Resolution No. 8 was passed unanimously at the 2007 Annual General Assembly.</a:t>
            </a:r>
          </a:p>
          <a:p>
            <a:pPr>
              <a:spcAft>
                <a:spcPts val="1800"/>
              </a:spcAft>
              <a:defRPr/>
            </a:pPr>
            <a:r>
              <a:rPr kumimoji="0" lang="en-CA" sz="24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delle Rg"/>
                <a:cs typeface="Times New Roman"/>
              </a:rPr>
              <a:t>Formed in 2013 to ensure Citizens are consulted on projects or plans that potentially impact </a:t>
            </a:r>
            <a:r>
              <a:rPr lang="en-CA" sz="2400">
                <a:solidFill>
                  <a:schemeClr val="accent1">
                    <a:lumMod val="50000"/>
                  </a:schemeClr>
                </a:solidFill>
                <a:latin typeface="Adelle Rg"/>
                <a:cs typeface="Times New Roman"/>
              </a:rPr>
              <a:t>your rights.</a:t>
            </a:r>
            <a:r>
              <a:rPr kumimoji="0" lang="en-CA" sz="2400" b="0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delle Rg"/>
                <a:cs typeface="Times New Roman"/>
              </a:rPr>
              <a:t> </a:t>
            </a:r>
            <a:endParaRPr lang="en-CA" sz="2400" b="0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delle Rg"/>
              <a:cs typeface="Times New Roman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delle Rg" panose="02000503060000020004" pitchFamily="50" charset="0"/>
              <a:ea typeface="+mn-ea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CA" sz="2800" b="0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delle Rg" panose="02000503060000020004" pitchFamily="50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CA" sz="2800" b="0" i="0" u="none" strike="noStrike" kern="1200" cap="none" spc="0" normalizeH="0" baseline="0" noProof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delle Rg" panose="02000503060000020004" pitchFamily="50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0CBD8D9-6A2B-B3BB-03A6-440C0E3F0417}"/>
              </a:ext>
            </a:extLst>
          </p:cNvPr>
          <p:cNvGrpSpPr/>
          <p:nvPr/>
        </p:nvGrpSpPr>
        <p:grpSpPr>
          <a:xfrm>
            <a:off x="1279179" y="3250886"/>
            <a:ext cx="7540971" cy="3219426"/>
            <a:chOff x="1355379" y="3737632"/>
            <a:chExt cx="6976799" cy="275839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208BF62-F8D5-9EC0-9924-38A1E6B821EF}"/>
                </a:ext>
              </a:extLst>
            </p:cNvPr>
            <p:cNvSpPr/>
            <p:nvPr/>
          </p:nvSpPr>
          <p:spPr>
            <a:xfrm>
              <a:off x="6906579" y="3737632"/>
              <a:ext cx="1425599" cy="604800"/>
            </a:xfrm>
            <a:custGeom>
              <a:avLst/>
              <a:gdLst>
                <a:gd name="connsiteX0" fmla="*/ 0 w 1425599"/>
                <a:gd name="connsiteY0" fmla="*/ 0 h 604800"/>
                <a:gd name="connsiteX1" fmla="*/ 1425599 w 1425599"/>
                <a:gd name="connsiteY1" fmla="*/ 0 h 604800"/>
                <a:gd name="connsiteX2" fmla="*/ 1425599 w 1425599"/>
                <a:gd name="connsiteY2" fmla="*/ 604800 h 604800"/>
                <a:gd name="connsiteX3" fmla="*/ 0 w 1425599"/>
                <a:gd name="connsiteY3" fmla="*/ 604800 h 604800"/>
                <a:gd name="connsiteX4" fmla="*/ 0 w 1425599"/>
                <a:gd name="connsiteY4" fmla="*/ 0 h 6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5599" h="604800">
                  <a:moveTo>
                    <a:pt x="0" y="0"/>
                  </a:moveTo>
                  <a:lnTo>
                    <a:pt x="1425599" y="0"/>
                  </a:lnTo>
                  <a:lnTo>
                    <a:pt x="1425599" y="604800"/>
                  </a:lnTo>
                  <a:lnTo>
                    <a:pt x="0" y="6048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rPr>
                <a:t>National strategies</a:t>
              </a: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0D608C-AA5B-CCC4-E7C6-D7808607465B}"/>
                </a:ext>
              </a:extLst>
            </p:cNvPr>
            <p:cNvSpPr/>
            <p:nvPr/>
          </p:nvSpPr>
          <p:spPr>
            <a:xfrm>
              <a:off x="6906579" y="4814429"/>
              <a:ext cx="1425599" cy="604800"/>
            </a:xfrm>
            <a:custGeom>
              <a:avLst/>
              <a:gdLst>
                <a:gd name="connsiteX0" fmla="*/ 0 w 1425599"/>
                <a:gd name="connsiteY0" fmla="*/ 0 h 604800"/>
                <a:gd name="connsiteX1" fmla="*/ 1425599 w 1425599"/>
                <a:gd name="connsiteY1" fmla="*/ 0 h 604800"/>
                <a:gd name="connsiteX2" fmla="*/ 1425599 w 1425599"/>
                <a:gd name="connsiteY2" fmla="*/ 604800 h 604800"/>
                <a:gd name="connsiteX3" fmla="*/ 0 w 1425599"/>
                <a:gd name="connsiteY3" fmla="*/ 604800 h 604800"/>
                <a:gd name="connsiteX4" fmla="*/ 0 w 1425599"/>
                <a:gd name="connsiteY4" fmla="*/ 0 h 6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5599" h="604800">
                  <a:moveTo>
                    <a:pt x="0" y="0"/>
                  </a:moveTo>
                  <a:lnTo>
                    <a:pt x="1425599" y="0"/>
                  </a:lnTo>
                  <a:lnTo>
                    <a:pt x="1425599" y="604800"/>
                  </a:lnTo>
                  <a:lnTo>
                    <a:pt x="0" y="6048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rPr>
                <a:t>Education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4CC49F0-D980-DCCA-363F-E5C4DBAC6C75}"/>
                </a:ext>
              </a:extLst>
            </p:cNvPr>
            <p:cNvGrpSpPr/>
            <p:nvPr/>
          </p:nvGrpSpPr>
          <p:grpSpPr>
            <a:xfrm>
              <a:off x="1355379" y="3737632"/>
              <a:ext cx="5421600" cy="2758394"/>
              <a:chOff x="1355379" y="3737632"/>
              <a:chExt cx="5421600" cy="2758394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E3CBCAAD-FE59-2829-CB55-3369D5668592}"/>
                  </a:ext>
                </a:extLst>
              </p:cNvPr>
              <p:cNvSpPr/>
              <p:nvPr/>
            </p:nvSpPr>
            <p:spPr>
              <a:xfrm>
                <a:off x="1355379" y="3737632"/>
                <a:ext cx="604800" cy="604800"/>
              </a:xfrm>
              <a:custGeom>
                <a:avLst/>
                <a:gdLst>
                  <a:gd name="connsiteX0" fmla="*/ 0 w 604800"/>
                  <a:gd name="connsiteY0" fmla="*/ 302400 h 604800"/>
                  <a:gd name="connsiteX1" fmla="*/ 302400 w 604800"/>
                  <a:gd name="connsiteY1" fmla="*/ 0 h 604800"/>
                  <a:gd name="connsiteX2" fmla="*/ 604800 w 604800"/>
                  <a:gd name="connsiteY2" fmla="*/ 302400 h 604800"/>
                  <a:gd name="connsiteX3" fmla="*/ 302400 w 604800"/>
                  <a:gd name="connsiteY3" fmla="*/ 604800 h 604800"/>
                  <a:gd name="connsiteX4" fmla="*/ 0 w 604800"/>
                  <a:gd name="connsiteY4" fmla="*/ 302400 h 6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4800" h="604800" fill="none" extrusionOk="0">
                    <a:moveTo>
                      <a:pt x="0" y="302400"/>
                    </a:moveTo>
                    <a:cubicBezTo>
                      <a:pt x="9340" y="136685"/>
                      <a:pt x="137664" y="36458"/>
                      <a:pt x="302400" y="0"/>
                    </a:cubicBezTo>
                    <a:cubicBezTo>
                      <a:pt x="506652" y="-13880"/>
                      <a:pt x="586173" y="139850"/>
                      <a:pt x="604800" y="302400"/>
                    </a:cubicBezTo>
                    <a:cubicBezTo>
                      <a:pt x="599331" y="468156"/>
                      <a:pt x="471326" y="635187"/>
                      <a:pt x="302400" y="604800"/>
                    </a:cubicBezTo>
                    <a:cubicBezTo>
                      <a:pt x="104138" y="600979"/>
                      <a:pt x="16120" y="492079"/>
                      <a:pt x="0" y="302400"/>
                    </a:cubicBezTo>
                    <a:close/>
                  </a:path>
                  <a:path w="604800" h="604800" stroke="0" extrusionOk="0">
                    <a:moveTo>
                      <a:pt x="0" y="302400"/>
                    </a:moveTo>
                    <a:cubicBezTo>
                      <a:pt x="10961" y="94333"/>
                      <a:pt x="134983" y="14193"/>
                      <a:pt x="302400" y="0"/>
                    </a:cubicBezTo>
                    <a:cubicBezTo>
                      <a:pt x="461776" y="42148"/>
                      <a:pt x="599699" y="138551"/>
                      <a:pt x="604800" y="302400"/>
                    </a:cubicBezTo>
                    <a:cubicBezTo>
                      <a:pt x="566593" y="492286"/>
                      <a:pt x="467340" y="601793"/>
                      <a:pt x="302400" y="604800"/>
                    </a:cubicBezTo>
                    <a:cubicBezTo>
                      <a:pt x="174068" y="630459"/>
                      <a:pt x="-30059" y="492228"/>
                      <a:pt x="0" y="302400"/>
                    </a:cubicBezTo>
                    <a:close/>
                  </a:path>
                </a:pathLst>
              </a:custGeom>
              <a:blipFill dpi="0" rotWithShape="0">
                <a:blip r:embed="rId4">
                  <a:alphaModFix amt="45000"/>
                </a:blip>
                <a:srcRect/>
                <a:stretch>
                  <a:fillRect l="-1000" t="-100000" r="-1000" b="-100000"/>
                </a:stretch>
              </a:blipFill>
              <a:ln w="38100">
                <a:solidFill>
                  <a:srgbClr val="356953"/>
                </a:solidFill>
                <a:extLst>
                  <a:ext uri="{C807C97D-BFC1-408E-A445-0C87EB9F89A2}">
                    <ask:lineSketchStyleProps xmlns:ask="http://schemas.microsoft.com/office/drawing/2018/sketchyshapes" sd="2356307852">
                      <a:prstGeom prst="ellipse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0">
                <a:scrgbClr r="0" g="0" b="0"/>
              </a:lnRef>
              <a:fillRef idx="1">
                <a:scrgbClr r="0" g="0" b="0"/>
              </a:fillRef>
              <a:effectRef idx="2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13" name="Rectangle 12" descr="Deciduous tree">
                <a:extLst>
                  <a:ext uri="{FF2B5EF4-FFF2-40B4-BE49-F238E27FC236}">
                    <a16:creationId xmlns:a16="http://schemas.microsoft.com/office/drawing/2014/main" id="{7AB0FDEB-4602-AFAE-6699-AFEBBC4ACB3C}"/>
                  </a:ext>
                </a:extLst>
              </p:cNvPr>
              <p:cNvSpPr/>
              <p:nvPr/>
            </p:nvSpPr>
            <p:spPr>
              <a:xfrm>
                <a:off x="1482387" y="3864640"/>
                <a:ext cx="350784" cy="350784"/>
              </a:xfrm>
              <a:prstGeom prst="rect">
                <a:avLst/>
              </a:prstGeom>
              <a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FAF02F65-512B-1911-3C72-2127FA5F8C3F}"/>
                  </a:ext>
                </a:extLst>
              </p:cNvPr>
              <p:cNvSpPr/>
              <p:nvPr/>
            </p:nvSpPr>
            <p:spPr>
              <a:xfrm>
                <a:off x="2089779" y="3737632"/>
                <a:ext cx="1552608" cy="604800"/>
              </a:xfrm>
              <a:custGeom>
                <a:avLst/>
                <a:gdLst>
                  <a:gd name="connsiteX0" fmla="*/ 0 w 1425599"/>
                  <a:gd name="connsiteY0" fmla="*/ 0 h 604800"/>
                  <a:gd name="connsiteX1" fmla="*/ 1425599 w 1425599"/>
                  <a:gd name="connsiteY1" fmla="*/ 0 h 604800"/>
                  <a:gd name="connsiteX2" fmla="*/ 1425599 w 1425599"/>
                  <a:gd name="connsiteY2" fmla="*/ 604800 h 604800"/>
                  <a:gd name="connsiteX3" fmla="*/ 0 w 1425599"/>
                  <a:gd name="connsiteY3" fmla="*/ 604800 h 604800"/>
                  <a:gd name="connsiteX4" fmla="*/ 0 w 1425599"/>
                  <a:gd name="connsiteY4" fmla="*/ 0 h 6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5599" h="604800">
                    <a:moveTo>
                      <a:pt x="0" y="0"/>
                    </a:moveTo>
                    <a:lnTo>
                      <a:pt x="1425599" y="0"/>
                    </a:lnTo>
                    <a:lnTo>
                      <a:pt x="1425599" y="604800"/>
                    </a:lnTo>
                    <a:lnTo>
                      <a:pt x="0" y="60480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57785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600" kern="1200">
                    <a:solidFill>
                      <a:schemeClr val="accent1">
                        <a:lumMod val="50000"/>
                      </a:schemeClr>
                    </a:solidFill>
                    <a:latin typeface="Adelle Rg" panose="02000503060000020004" pitchFamily="50" charset="0"/>
                  </a:rPr>
                  <a:t>Natural resource projects </a:t>
                </a: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60EBC9AA-1589-FEC6-4BBC-31D33338F82F}"/>
                  </a:ext>
                </a:extLst>
              </p:cNvPr>
              <p:cNvSpPr/>
              <p:nvPr/>
            </p:nvSpPr>
            <p:spPr>
              <a:xfrm>
                <a:off x="3763779" y="3737632"/>
                <a:ext cx="604800" cy="604800"/>
              </a:xfrm>
              <a:custGeom>
                <a:avLst/>
                <a:gdLst>
                  <a:gd name="connsiteX0" fmla="*/ 0 w 604800"/>
                  <a:gd name="connsiteY0" fmla="*/ 302400 h 604800"/>
                  <a:gd name="connsiteX1" fmla="*/ 302400 w 604800"/>
                  <a:gd name="connsiteY1" fmla="*/ 0 h 604800"/>
                  <a:gd name="connsiteX2" fmla="*/ 604800 w 604800"/>
                  <a:gd name="connsiteY2" fmla="*/ 302400 h 604800"/>
                  <a:gd name="connsiteX3" fmla="*/ 302400 w 604800"/>
                  <a:gd name="connsiteY3" fmla="*/ 604800 h 604800"/>
                  <a:gd name="connsiteX4" fmla="*/ 0 w 604800"/>
                  <a:gd name="connsiteY4" fmla="*/ 302400 h 6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4800" h="604800" fill="none" extrusionOk="0">
                    <a:moveTo>
                      <a:pt x="0" y="302400"/>
                    </a:moveTo>
                    <a:cubicBezTo>
                      <a:pt x="-11106" y="177184"/>
                      <a:pt x="142655" y="-34893"/>
                      <a:pt x="302400" y="0"/>
                    </a:cubicBezTo>
                    <a:cubicBezTo>
                      <a:pt x="508440" y="3501"/>
                      <a:pt x="588845" y="143351"/>
                      <a:pt x="604800" y="302400"/>
                    </a:cubicBezTo>
                    <a:cubicBezTo>
                      <a:pt x="600292" y="436331"/>
                      <a:pt x="488958" y="608650"/>
                      <a:pt x="302400" y="604800"/>
                    </a:cubicBezTo>
                    <a:cubicBezTo>
                      <a:pt x="121756" y="594153"/>
                      <a:pt x="-4589" y="485327"/>
                      <a:pt x="0" y="302400"/>
                    </a:cubicBezTo>
                    <a:close/>
                  </a:path>
                  <a:path w="604800" h="604800" stroke="0" extrusionOk="0">
                    <a:moveTo>
                      <a:pt x="0" y="302400"/>
                    </a:moveTo>
                    <a:cubicBezTo>
                      <a:pt x="-25896" y="105728"/>
                      <a:pt x="158391" y="-44103"/>
                      <a:pt x="302400" y="0"/>
                    </a:cubicBezTo>
                    <a:cubicBezTo>
                      <a:pt x="436108" y="-12640"/>
                      <a:pt x="593112" y="147307"/>
                      <a:pt x="604800" y="302400"/>
                    </a:cubicBezTo>
                    <a:cubicBezTo>
                      <a:pt x="609695" y="466933"/>
                      <a:pt x="423532" y="614683"/>
                      <a:pt x="302400" y="604800"/>
                    </a:cubicBezTo>
                    <a:cubicBezTo>
                      <a:pt x="137404" y="611395"/>
                      <a:pt x="8287" y="486721"/>
                      <a:pt x="0" y="302400"/>
                    </a:cubicBezTo>
                    <a:close/>
                  </a:path>
                </a:pathLst>
              </a:custGeom>
              <a:blipFill>
                <a:blip r:embed="rId4">
                  <a:alphaModFix amt="45000"/>
                </a:blip>
                <a:stretch>
                  <a:fillRect l="-1000" t="-100000" r="-1000" b="-100000"/>
                </a:stretch>
              </a:blipFill>
              <a:ln w="38100">
                <a:solidFill>
                  <a:srgbClr val="356953"/>
                </a:solidFill>
                <a:extLst>
                  <a:ext uri="{C807C97D-BFC1-408E-A445-0C87EB9F89A2}">
                    <ask:lineSketchStyleProps xmlns:ask="http://schemas.microsoft.com/office/drawing/2018/sketchyshapes" sd="2461419873">
                      <a:prstGeom prst="ellipse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0">
                <a:scrgbClr r="0" g="0" b="0"/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16" name="Rectangle 15" descr="Handshake with solid fill">
                <a:extLst>
                  <a:ext uri="{FF2B5EF4-FFF2-40B4-BE49-F238E27FC236}">
                    <a16:creationId xmlns:a16="http://schemas.microsoft.com/office/drawing/2014/main" id="{64DA33F9-51A9-5BD5-0382-3ECE9FA282E9}"/>
                  </a:ext>
                </a:extLst>
              </p:cNvPr>
              <p:cNvSpPr/>
              <p:nvPr/>
            </p:nvSpPr>
            <p:spPr>
              <a:xfrm>
                <a:off x="3890787" y="3864640"/>
                <a:ext cx="350784" cy="350784"/>
              </a:xfrm>
              <a:prstGeom prst="rect">
                <a:avLst/>
              </a:prstGeom>
              <a:blipFill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F5CBC8C-32F2-F959-BDDF-721926F38C5C}"/>
                  </a:ext>
                </a:extLst>
              </p:cNvPr>
              <p:cNvSpPr/>
              <p:nvPr/>
            </p:nvSpPr>
            <p:spPr>
              <a:xfrm>
                <a:off x="4498179" y="3737632"/>
                <a:ext cx="1425599" cy="604800"/>
              </a:xfrm>
              <a:custGeom>
                <a:avLst/>
                <a:gdLst>
                  <a:gd name="connsiteX0" fmla="*/ 0 w 1425599"/>
                  <a:gd name="connsiteY0" fmla="*/ 0 h 604800"/>
                  <a:gd name="connsiteX1" fmla="*/ 1425599 w 1425599"/>
                  <a:gd name="connsiteY1" fmla="*/ 0 h 604800"/>
                  <a:gd name="connsiteX2" fmla="*/ 1425599 w 1425599"/>
                  <a:gd name="connsiteY2" fmla="*/ 604800 h 604800"/>
                  <a:gd name="connsiteX3" fmla="*/ 0 w 1425599"/>
                  <a:gd name="connsiteY3" fmla="*/ 604800 h 604800"/>
                  <a:gd name="connsiteX4" fmla="*/ 0 w 1425599"/>
                  <a:gd name="connsiteY4" fmla="*/ 0 h 6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5599" h="604800">
                    <a:moveTo>
                      <a:pt x="0" y="0"/>
                    </a:moveTo>
                    <a:lnTo>
                      <a:pt x="1425599" y="0"/>
                    </a:lnTo>
                    <a:lnTo>
                      <a:pt x="1425599" y="604800"/>
                    </a:lnTo>
                    <a:lnTo>
                      <a:pt x="0" y="60480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57785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600" kern="1200">
                    <a:solidFill>
                      <a:schemeClr val="accent1">
                        <a:lumMod val="50000"/>
                      </a:schemeClr>
                    </a:solidFill>
                    <a:latin typeface="Adelle Rg" panose="02000503060000020004" pitchFamily="50" charset="0"/>
                  </a:rPr>
                  <a:t>Social initiatives </a:t>
                </a: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ABD8C96-B113-FDC2-F36E-DDBDFC247EEF}"/>
                  </a:ext>
                </a:extLst>
              </p:cNvPr>
              <p:cNvSpPr/>
              <p:nvPr/>
            </p:nvSpPr>
            <p:spPr>
              <a:xfrm>
                <a:off x="6172179" y="3737632"/>
                <a:ext cx="604800" cy="604800"/>
              </a:xfrm>
              <a:custGeom>
                <a:avLst/>
                <a:gdLst>
                  <a:gd name="connsiteX0" fmla="*/ 0 w 604800"/>
                  <a:gd name="connsiteY0" fmla="*/ 302400 h 604800"/>
                  <a:gd name="connsiteX1" fmla="*/ 302400 w 604800"/>
                  <a:gd name="connsiteY1" fmla="*/ 0 h 604800"/>
                  <a:gd name="connsiteX2" fmla="*/ 604800 w 604800"/>
                  <a:gd name="connsiteY2" fmla="*/ 302400 h 604800"/>
                  <a:gd name="connsiteX3" fmla="*/ 302400 w 604800"/>
                  <a:gd name="connsiteY3" fmla="*/ 604800 h 604800"/>
                  <a:gd name="connsiteX4" fmla="*/ 0 w 604800"/>
                  <a:gd name="connsiteY4" fmla="*/ 302400 h 6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4800" h="604800" fill="none" extrusionOk="0">
                    <a:moveTo>
                      <a:pt x="0" y="302400"/>
                    </a:moveTo>
                    <a:cubicBezTo>
                      <a:pt x="-6849" y="142531"/>
                      <a:pt x="145220" y="-2022"/>
                      <a:pt x="302400" y="0"/>
                    </a:cubicBezTo>
                    <a:cubicBezTo>
                      <a:pt x="474418" y="23993"/>
                      <a:pt x="609115" y="135506"/>
                      <a:pt x="604800" y="302400"/>
                    </a:cubicBezTo>
                    <a:cubicBezTo>
                      <a:pt x="603668" y="464345"/>
                      <a:pt x="440677" y="627732"/>
                      <a:pt x="302400" y="604800"/>
                    </a:cubicBezTo>
                    <a:cubicBezTo>
                      <a:pt x="139408" y="595205"/>
                      <a:pt x="17480" y="431759"/>
                      <a:pt x="0" y="302400"/>
                    </a:cubicBezTo>
                    <a:close/>
                  </a:path>
                  <a:path w="604800" h="604800" stroke="0" extrusionOk="0">
                    <a:moveTo>
                      <a:pt x="0" y="302400"/>
                    </a:moveTo>
                    <a:cubicBezTo>
                      <a:pt x="21870" y="153165"/>
                      <a:pt x="178498" y="-15003"/>
                      <a:pt x="302400" y="0"/>
                    </a:cubicBezTo>
                    <a:cubicBezTo>
                      <a:pt x="481197" y="22977"/>
                      <a:pt x="604790" y="120358"/>
                      <a:pt x="604800" y="302400"/>
                    </a:cubicBezTo>
                    <a:cubicBezTo>
                      <a:pt x="592546" y="431151"/>
                      <a:pt x="499945" y="586196"/>
                      <a:pt x="302400" y="604800"/>
                    </a:cubicBezTo>
                    <a:cubicBezTo>
                      <a:pt x="131719" y="592472"/>
                      <a:pt x="11858" y="428606"/>
                      <a:pt x="0" y="302400"/>
                    </a:cubicBezTo>
                    <a:close/>
                  </a:path>
                </a:pathLst>
              </a:custGeom>
              <a:blipFill>
                <a:blip r:embed="rId4">
                  <a:alphaModFix amt="45000"/>
                </a:blip>
                <a:stretch>
                  <a:fillRect l="-1000" t="-100000" r="-1000" b="-100000"/>
                </a:stretch>
              </a:blipFill>
              <a:ln w="38100">
                <a:solidFill>
                  <a:srgbClr val="356953"/>
                </a:solidFill>
                <a:extLst>
                  <a:ext uri="{C807C97D-BFC1-408E-A445-0C87EB9F89A2}">
                    <ask:lineSketchStyleProps xmlns:ask="http://schemas.microsoft.com/office/drawing/2018/sketchyshapes" sd="426112123">
                      <a:prstGeom prst="ellipse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0">
                <a:scrgbClr r="0" g="0" b="0"/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19" name="Rectangle 18" descr="Bank">
                <a:extLst>
                  <a:ext uri="{FF2B5EF4-FFF2-40B4-BE49-F238E27FC236}">
                    <a16:creationId xmlns:a16="http://schemas.microsoft.com/office/drawing/2014/main" id="{563907C6-8631-323A-4F8B-4F7BFB908380}"/>
                  </a:ext>
                </a:extLst>
              </p:cNvPr>
              <p:cNvSpPr/>
              <p:nvPr/>
            </p:nvSpPr>
            <p:spPr>
              <a:xfrm>
                <a:off x="6299187" y="3864640"/>
                <a:ext cx="350784" cy="350784"/>
              </a:xfrm>
              <a:prstGeom prst="rect">
                <a:avLst/>
              </a:prstGeom>
              <a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a:blip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2BFF6211-AA14-AD56-B175-8D397D20C54F}"/>
                  </a:ext>
                </a:extLst>
              </p:cNvPr>
              <p:cNvSpPr/>
              <p:nvPr/>
            </p:nvSpPr>
            <p:spPr>
              <a:xfrm>
                <a:off x="1355379" y="4814429"/>
                <a:ext cx="604800" cy="604800"/>
              </a:xfrm>
              <a:custGeom>
                <a:avLst/>
                <a:gdLst>
                  <a:gd name="connsiteX0" fmla="*/ 0 w 604800"/>
                  <a:gd name="connsiteY0" fmla="*/ 302400 h 604800"/>
                  <a:gd name="connsiteX1" fmla="*/ 302400 w 604800"/>
                  <a:gd name="connsiteY1" fmla="*/ 0 h 604800"/>
                  <a:gd name="connsiteX2" fmla="*/ 604800 w 604800"/>
                  <a:gd name="connsiteY2" fmla="*/ 302400 h 604800"/>
                  <a:gd name="connsiteX3" fmla="*/ 302400 w 604800"/>
                  <a:gd name="connsiteY3" fmla="*/ 604800 h 604800"/>
                  <a:gd name="connsiteX4" fmla="*/ 0 w 604800"/>
                  <a:gd name="connsiteY4" fmla="*/ 302400 h 6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4800" h="604800" fill="none" extrusionOk="0">
                    <a:moveTo>
                      <a:pt x="0" y="302400"/>
                    </a:moveTo>
                    <a:cubicBezTo>
                      <a:pt x="48687" y="137553"/>
                      <a:pt x="138177" y="23081"/>
                      <a:pt x="302400" y="0"/>
                    </a:cubicBezTo>
                    <a:cubicBezTo>
                      <a:pt x="455264" y="11972"/>
                      <a:pt x="643013" y="130025"/>
                      <a:pt x="604800" y="302400"/>
                    </a:cubicBezTo>
                    <a:cubicBezTo>
                      <a:pt x="628810" y="435730"/>
                      <a:pt x="472831" y="576780"/>
                      <a:pt x="302400" y="604800"/>
                    </a:cubicBezTo>
                    <a:cubicBezTo>
                      <a:pt x="164007" y="628680"/>
                      <a:pt x="40046" y="463349"/>
                      <a:pt x="0" y="302400"/>
                    </a:cubicBezTo>
                    <a:close/>
                  </a:path>
                  <a:path w="604800" h="604800" stroke="0" extrusionOk="0">
                    <a:moveTo>
                      <a:pt x="0" y="302400"/>
                    </a:moveTo>
                    <a:cubicBezTo>
                      <a:pt x="18334" y="111327"/>
                      <a:pt x="143544" y="-1781"/>
                      <a:pt x="302400" y="0"/>
                    </a:cubicBezTo>
                    <a:cubicBezTo>
                      <a:pt x="489527" y="21988"/>
                      <a:pt x="626653" y="136247"/>
                      <a:pt x="604800" y="302400"/>
                    </a:cubicBezTo>
                    <a:cubicBezTo>
                      <a:pt x="595646" y="454217"/>
                      <a:pt x="468178" y="580008"/>
                      <a:pt x="302400" y="604800"/>
                    </a:cubicBezTo>
                    <a:cubicBezTo>
                      <a:pt x="117334" y="579145"/>
                      <a:pt x="26519" y="476763"/>
                      <a:pt x="0" y="302400"/>
                    </a:cubicBezTo>
                    <a:close/>
                  </a:path>
                </a:pathLst>
              </a:custGeom>
              <a:blipFill>
                <a:blip r:embed="rId4">
                  <a:alphaModFix amt="45000"/>
                </a:blip>
                <a:stretch>
                  <a:fillRect l="-1000" t="-100000" r="-1000" b="-100000"/>
                </a:stretch>
              </a:blipFill>
              <a:ln w="38100">
                <a:solidFill>
                  <a:srgbClr val="356953"/>
                </a:solidFill>
                <a:extLst>
                  <a:ext uri="{C807C97D-BFC1-408E-A445-0C87EB9F89A2}">
                    <ask:lineSketchStyleProps xmlns:ask="http://schemas.microsoft.com/office/drawing/2018/sketchyshapes" sd="863173792">
                      <a:prstGeom prst="ellipse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0">
                <a:scrgbClr r="0" g="0" b="0"/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22" name="Rectangle 21" descr="Gavel">
                <a:extLst>
                  <a:ext uri="{FF2B5EF4-FFF2-40B4-BE49-F238E27FC236}">
                    <a16:creationId xmlns:a16="http://schemas.microsoft.com/office/drawing/2014/main" id="{33544268-6655-C658-A3BF-C590F158FAB1}"/>
                  </a:ext>
                </a:extLst>
              </p:cNvPr>
              <p:cNvSpPr/>
              <p:nvPr/>
            </p:nvSpPr>
            <p:spPr>
              <a:xfrm>
                <a:off x="1482387" y="4941437"/>
                <a:ext cx="350784" cy="350784"/>
              </a:xfrm>
              <a:prstGeom prst="rect">
                <a:avLst/>
              </a:prstGeom>
              <a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2"/>
                    </a:ext>
                  </a:extLst>
                </a:blip>
                <a:stretch>
                  <a:fillRect/>
                </a:stretch>
              </a:blip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5E30EC31-3557-542C-9D8C-2FE192BC283E}"/>
                  </a:ext>
                </a:extLst>
              </p:cNvPr>
              <p:cNvSpPr/>
              <p:nvPr/>
            </p:nvSpPr>
            <p:spPr>
              <a:xfrm>
                <a:off x="2089779" y="4814429"/>
                <a:ext cx="1425599" cy="604800"/>
              </a:xfrm>
              <a:custGeom>
                <a:avLst/>
                <a:gdLst>
                  <a:gd name="connsiteX0" fmla="*/ 0 w 1425599"/>
                  <a:gd name="connsiteY0" fmla="*/ 0 h 604800"/>
                  <a:gd name="connsiteX1" fmla="*/ 1425599 w 1425599"/>
                  <a:gd name="connsiteY1" fmla="*/ 0 h 604800"/>
                  <a:gd name="connsiteX2" fmla="*/ 1425599 w 1425599"/>
                  <a:gd name="connsiteY2" fmla="*/ 604800 h 604800"/>
                  <a:gd name="connsiteX3" fmla="*/ 0 w 1425599"/>
                  <a:gd name="connsiteY3" fmla="*/ 604800 h 604800"/>
                  <a:gd name="connsiteX4" fmla="*/ 0 w 1425599"/>
                  <a:gd name="connsiteY4" fmla="*/ 0 h 6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5599" h="604800">
                    <a:moveTo>
                      <a:pt x="0" y="0"/>
                    </a:moveTo>
                    <a:lnTo>
                      <a:pt x="1425599" y="0"/>
                    </a:lnTo>
                    <a:lnTo>
                      <a:pt x="1425599" y="604800"/>
                    </a:lnTo>
                    <a:lnTo>
                      <a:pt x="0" y="60480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57785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600" kern="1200">
                    <a:solidFill>
                      <a:schemeClr val="accent1">
                        <a:lumMod val="50000"/>
                      </a:schemeClr>
                    </a:solidFill>
                    <a:latin typeface="Adelle Rg" panose="02000503060000020004" pitchFamily="50" charset="0"/>
                  </a:rPr>
                  <a:t>Legislative changes </a:t>
                </a:r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E09FBFE5-D331-9265-E207-C74D9263F5AA}"/>
                  </a:ext>
                </a:extLst>
              </p:cNvPr>
              <p:cNvSpPr/>
              <p:nvPr/>
            </p:nvSpPr>
            <p:spPr>
              <a:xfrm>
                <a:off x="3763779" y="4814429"/>
                <a:ext cx="604800" cy="604800"/>
              </a:xfrm>
              <a:custGeom>
                <a:avLst/>
                <a:gdLst>
                  <a:gd name="connsiteX0" fmla="*/ 0 w 604800"/>
                  <a:gd name="connsiteY0" fmla="*/ 302400 h 604800"/>
                  <a:gd name="connsiteX1" fmla="*/ 302400 w 604800"/>
                  <a:gd name="connsiteY1" fmla="*/ 0 h 604800"/>
                  <a:gd name="connsiteX2" fmla="*/ 604800 w 604800"/>
                  <a:gd name="connsiteY2" fmla="*/ 302400 h 604800"/>
                  <a:gd name="connsiteX3" fmla="*/ 302400 w 604800"/>
                  <a:gd name="connsiteY3" fmla="*/ 604800 h 604800"/>
                  <a:gd name="connsiteX4" fmla="*/ 0 w 604800"/>
                  <a:gd name="connsiteY4" fmla="*/ 302400 h 6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4800" h="604800" fill="none" extrusionOk="0">
                    <a:moveTo>
                      <a:pt x="0" y="302400"/>
                    </a:moveTo>
                    <a:cubicBezTo>
                      <a:pt x="26304" y="92876"/>
                      <a:pt x="144229" y="19306"/>
                      <a:pt x="302400" y="0"/>
                    </a:cubicBezTo>
                    <a:cubicBezTo>
                      <a:pt x="475941" y="-8184"/>
                      <a:pt x="571137" y="161458"/>
                      <a:pt x="604800" y="302400"/>
                    </a:cubicBezTo>
                    <a:cubicBezTo>
                      <a:pt x="590479" y="495192"/>
                      <a:pt x="485199" y="642707"/>
                      <a:pt x="302400" y="604800"/>
                    </a:cubicBezTo>
                    <a:cubicBezTo>
                      <a:pt x="128037" y="562573"/>
                      <a:pt x="-16486" y="466091"/>
                      <a:pt x="0" y="302400"/>
                    </a:cubicBezTo>
                    <a:close/>
                  </a:path>
                  <a:path w="604800" h="604800" stroke="0" extrusionOk="0">
                    <a:moveTo>
                      <a:pt x="0" y="302400"/>
                    </a:moveTo>
                    <a:cubicBezTo>
                      <a:pt x="15110" y="145428"/>
                      <a:pt x="147136" y="25451"/>
                      <a:pt x="302400" y="0"/>
                    </a:cubicBezTo>
                    <a:cubicBezTo>
                      <a:pt x="467866" y="-5413"/>
                      <a:pt x="558440" y="128873"/>
                      <a:pt x="604800" y="302400"/>
                    </a:cubicBezTo>
                    <a:cubicBezTo>
                      <a:pt x="614304" y="495571"/>
                      <a:pt x="468415" y="616302"/>
                      <a:pt x="302400" y="604800"/>
                    </a:cubicBezTo>
                    <a:cubicBezTo>
                      <a:pt x="121006" y="608475"/>
                      <a:pt x="24974" y="435127"/>
                      <a:pt x="0" y="302400"/>
                    </a:cubicBezTo>
                    <a:close/>
                  </a:path>
                </a:pathLst>
              </a:custGeom>
              <a:blipFill>
                <a:blip r:embed="rId4">
                  <a:alphaModFix amt="45000"/>
                </a:blip>
                <a:stretch>
                  <a:fillRect l="-1000" t="-100000" r="-1000" b="-100000"/>
                </a:stretch>
              </a:blipFill>
              <a:ln w="38100">
                <a:solidFill>
                  <a:srgbClr val="356953"/>
                </a:solidFill>
                <a:extLst>
                  <a:ext uri="{C807C97D-BFC1-408E-A445-0C87EB9F89A2}">
                    <ask:lineSketchStyleProps xmlns:ask="http://schemas.microsoft.com/office/drawing/2018/sketchyshapes" sd="2987077250">
                      <a:prstGeom prst="ellipse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0">
                <a:scrgbClr r="0" g="0" b="0"/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25" name="Rectangle 24" descr="High voltage with solid fill">
                <a:extLst>
                  <a:ext uri="{FF2B5EF4-FFF2-40B4-BE49-F238E27FC236}">
                    <a16:creationId xmlns:a16="http://schemas.microsoft.com/office/drawing/2014/main" id="{4FBE1C2E-3DDE-2F3C-649E-2CB76CEE51E0}"/>
                  </a:ext>
                </a:extLst>
              </p:cNvPr>
              <p:cNvSpPr/>
              <p:nvPr/>
            </p:nvSpPr>
            <p:spPr>
              <a:xfrm>
                <a:off x="3890787" y="4941437"/>
                <a:ext cx="350784" cy="350784"/>
              </a:xfrm>
              <a:prstGeom prst="rect">
                <a:avLst/>
              </a:prstGeom>
              <a:blipFill>
                <a:blip r:embed="rId13">
                  <a:extLst>
                    <a:ext uri="{96DAC541-7B7A-43D3-8B79-37D633B846F1}">
                      <asvg:svgBlip xmlns:asvg="http://schemas.microsoft.com/office/drawing/2016/SVG/main" r:embed="rId14"/>
                    </a:ext>
                  </a:extLst>
                </a:blip>
                <a:stretch>
                  <a:fillRect/>
                </a:stretch>
              </a:blip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C6BA393-8018-B9BD-E3F0-12CEC3968394}"/>
                  </a:ext>
                </a:extLst>
              </p:cNvPr>
              <p:cNvSpPr/>
              <p:nvPr/>
            </p:nvSpPr>
            <p:spPr>
              <a:xfrm>
                <a:off x="4498179" y="4814429"/>
                <a:ext cx="1425599" cy="604800"/>
              </a:xfrm>
              <a:custGeom>
                <a:avLst/>
                <a:gdLst>
                  <a:gd name="connsiteX0" fmla="*/ 0 w 1425599"/>
                  <a:gd name="connsiteY0" fmla="*/ 0 h 604800"/>
                  <a:gd name="connsiteX1" fmla="*/ 1425599 w 1425599"/>
                  <a:gd name="connsiteY1" fmla="*/ 0 h 604800"/>
                  <a:gd name="connsiteX2" fmla="*/ 1425599 w 1425599"/>
                  <a:gd name="connsiteY2" fmla="*/ 604800 h 604800"/>
                  <a:gd name="connsiteX3" fmla="*/ 0 w 1425599"/>
                  <a:gd name="connsiteY3" fmla="*/ 604800 h 604800"/>
                  <a:gd name="connsiteX4" fmla="*/ 0 w 1425599"/>
                  <a:gd name="connsiteY4" fmla="*/ 0 h 6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5599" h="604800">
                    <a:moveTo>
                      <a:pt x="0" y="0"/>
                    </a:moveTo>
                    <a:lnTo>
                      <a:pt x="1425599" y="0"/>
                    </a:lnTo>
                    <a:lnTo>
                      <a:pt x="1425599" y="604800"/>
                    </a:lnTo>
                    <a:lnTo>
                      <a:pt x="0" y="60480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57785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sz="1600" kern="1200">
                    <a:solidFill>
                      <a:schemeClr val="accent1">
                        <a:lumMod val="50000"/>
                      </a:schemeClr>
                    </a:solidFill>
                    <a:latin typeface="Adelle Rg" panose="02000503060000020004" pitchFamily="50" charset="0"/>
                  </a:rPr>
                  <a:t>Energy &amp; infrastructure projects</a:t>
                </a:r>
              </a:p>
            </p:txBody>
          </p:sp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006795DD-A0B7-3C83-1B50-10F1BC9D6D0B}"/>
                  </a:ext>
                </a:extLst>
              </p:cNvPr>
              <p:cNvSpPr/>
              <p:nvPr/>
            </p:nvSpPr>
            <p:spPr>
              <a:xfrm>
                <a:off x="6172179" y="4814429"/>
                <a:ext cx="604800" cy="604800"/>
              </a:xfrm>
              <a:custGeom>
                <a:avLst/>
                <a:gdLst>
                  <a:gd name="connsiteX0" fmla="*/ 0 w 604800"/>
                  <a:gd name="connsiteY0" fmla="*/ 302400 h 604800"/>
                  <a:gd name="connsiteX1" fmla="*/ 302400 w 604800"/>
                  <a:gd name="connsiteY1" fmla="*/ 0 h 604800"/>
                  <a:gd name="connsiteX2" fmla="*/ 604800 w 604800"/>
                  <a:gd name="connsiteY2" fmla="*/ 302400 h 604800"/>
                  <a:gd name="connsiteX3" fmla="*/ 302400 w 604800"/>
                  <a:gd name="connsiteY3" fmla="*/ 604800 h 604800"/>
                  <a:gd name="connsiteX4" fmla="*/ 0 w 604800"/>
                  <a:gd name="connsiteY4" fmla="*/ 302400 h 6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4800" h="604800" fill="none" extrusionOk="0">
                    <a:moveTo>
                      <a:pt x="0" y="302400"/>
                    </a:moveTo>
                    <a:cubicBezTo>
                      <a:pt x="7901" y="141387"/>
                      <a:pt x="160462" y="39178"/>
                      <a:pt x="302400" y="0"/>
                    </a:cubicBezTo>
                    <a:cubicBezTo>
                      <a:pt x="468065" y="45855"/>
                      <a:pt x="597793" y="135420"/>
                      <a:pt x="604800" y="302400"/>
                    </a:cubicBezTo>
                    <a:cubicBezTo>
                      <a:pt x="563663" y="480633"/>
                      <a:pt x="436931" y="571468"/>
                      <a:pt x="302400" y="604800"/>
                    </a:cubicBezTo>
                    <a:cubicBezTo>
                      <a:pt x="142704" y="596007"/>
                      <a:pt x="-26973" y="432683"/>
                      <a:pt x="0" y="302400"/>
                    </a:cubicBezTo>
                    <a:close/>
                  </a:path>
                  <a:path w="604800" h="604800" stroke="0" extrusionOk="0">
                    <a:moveTo>
                      <a:pt x="0" y="302400"/>
                    </a:moveTo>
                    <a:cubicBezTo>
                      <a:pt x="11056" y="126803"/>
                      <a:pt x="132155" y="-3061"/>
                      <a:pt x="302400" y="0"/>
                    </a:cubicBezTo>
                    <a:cubicBezTo>
                      <a:pt x="471545" y="-7862"/>
                      <a:pt x="605419" y="102554"/>
                      <a:pt x="604800" y="302400"/>
                    </a:cubicBezTo>
                    <a:cubicBezTo>
                      <a:pt x="601324" y="467482"/>
                      <a:pt x="490352" y="575037"/>
                      <a:pt x="302400" y="604800"/>
                    </a:cubicBezTo>
                    <a:cubicBezTo>
                      <a:pt x="149141" y="638708"/>
                      <a:pt x="-27971" y="459712"/>
                      <a:pt x="0" y="302400"/>
                    </a:cubicBezTo>
                    <a:close/>
                  </a:path>
                </a:pathLst>
              </a:custGeom>
              <a:blipFill>
                <a:blip r:embed="rId4">
                  <a:alphaModFix amt="45000"/>
                </a:blip>
                <a:stretch>
                  <a:fillRect l="-1000" t="-100000" r="-1000" b="-100000"/>
                </a:stretch>
              </a:blipFill>
              <a:ln w="38100">
                <a:solidFill>
                  <a:srgbClr val="356953"/>
                </a:solidFill>
                <a:extLst>
                  <a:ext uri="{C807C97D-BFC1-408E-A445-0C87EB9F89A2}">
                    <ask:lineSketchStyleProps xmlns:ask="http://schemas.microsoft.com/office/drawing/2018/sketchyshapes" sd="2878912459">
                      <a:prstGeom prst="ellipse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0">
                <a:scrgbClr r="0" g="0" b="0"/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28" name="Rectangle 27" descr="Books">
                <a:extLst>
                  <a:ext uri="{FF2B5EF4-FFF2-40B4-BE49-F238E27FC236}">
                    <a16:creationId xmlns:a16="http://schemas.microsoft.com/office/drawing/2014/main" id="{5F39DF3F-425F-7069-9B5F-984F53CB1BB0}"/>
                  </a:ext>
                </a:extLst>
              </p:cNvPr>
              <p:cNvSpPr/>
              <p:nvPr/>
            </p:nvSpPr>
            <p:spPr>
              <a:xfrm>
                <a:off x="6299187" y="4941437"/>
                <a:ext cx="350784" cy="350784"/>
              </a:xfrm>
              <a:prstGeom prst="rect">
                <a:avLst/>
              </a:prstGeom>
              <a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6"/>
                    </a:ext>
                  </a:extLst>
                </a:blip>
                <a:stretch>
                  <a:fillRect/>
                </a:stretch>
              </a:blip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EBF95283-AAFA-EFB5-0217-98C4A958294F}"/>
                  </a:ext>
                </a:extLst>
              </p:cNvPr>
              <p:cNvSpPr/>
              <p:nvPr/>
            </p:nvSpPr>
            <p:spPr>
              <a:xfrm>
                <a:off x="1355379" y="5891226"/>
                <a:ext cx="604800" cy="604800"/>
              </a:xfrm>
              <a:custGeom>
                <a:avLst/>
                <a:gdLst>
                  <a:gd name="connsiteX0" fmla="*/ 0 w 604800"/>
                  <a:gd name="connsiteY0" fmla="*/ 302400 h 604800"/>
                  <a:gd name="connsiteX1" fmla="*/ 302400 w 604800"/>
                  <a:gd name="connsiteY1" fmla="*/ 0 h 604800"/>
                  <a:gd name="connsiteX2" fmla="*/ 604800 w 604800"/>
                  <a:gd name="connsiteY2" fmla="*/ 302400 h 604800"/>
                  <a:gd name="connsiteX3" fmla="*/ 302400 w 604800"/>
                  <a:gd name="connsiteY3" fmla="*/ 604800 h 604800"/>
                  <a:gd name="connsiteX4" fmla="*/ 0 w 604800"/>
                  <a:gd name="connsiteY4" fmla="*/ 302400 h 6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4800" h="604800" fill="none" extrusionOk="0">
                    <a:moveTo>
                      <a:pt x="0" y="302400"/>
                    </a:moveTo>
                    <a:cubicBezTo>
                      <a:pt x="-11790" y="137033"/>
                      <a:pt x="106053" y="3217"/>
                      <a:pt x="302400" y="0"/>
                    </a:cubicBezTo>
                    <a:cubicBezTo>
                      <a:pt x="458076" y="14455"/>
                      <a:pt x="593419" y="140176"/>
                      <a:pt x="604800" y="302400"/>
                    </a:cubicBezTo>
                    <a:cubicBezTo>
                      <a:pt x="611253" y="477400"/>
                      <a:pt x="441939" y="624882"/>
                      <a:pt x="302400" y="604800"/>
                    </a:cubicBezTo>
                    <a:cubicBezTo>
                      <a:pt x="134655" y="583352"/>
                      <a:pt x="4680" y="487911"/>
                      <a:pt x="0" y="302400"/>
                    </a:cubicBezTo>
                    <a:close/>
                  </a:path>
                  <a:path w="604800" h="604800" stroke="0" extrusionOk="0">
                    <a:moveTo>
                      <a:pt x="0" y="302400"/>
                    </a:moveTo>
                    <a:cubicBezTo>
                      <a:pt x="-23118" y="173949"/>
                      <a:pt x="165250" y="-1669"/>
                      <a:pt x="302400" y="0"/>
                    </a:cubicBezTo>
                    <a:cubicBezTo>
                      <a:pt x="474020" y="2586"/>
                      <a:pt x="647631" y="123236"/>
                      <a:pt x="604800" y="302400"/>
                    </a:cubicBezTo>
                    <a:cubicBezTo>
                      <a:pt x="580234" y="481789"/>
                      <a:pt x="460948" y="578493"/>
                      <a:pt x="302400" y="604800"/>
                    </a:cubicBezTo>
                    <a:cubicBezTo>
                      <a:pt x="142206" y="605417"/>
                      <a:pt x="4261" y="511140"/>
                      <a:pt x="0" y="302400"/>
                    </a:cubicBezTo>
                    <a:close/>
                  </a:path>
                </a:pathLst>
              </a:custGeom>
              <a:blipFill>
                <a:blip r:embed="rId4">
                  <a:alphaModFix amt="45000"/>
                </a:blip>
                <a:stretch>
                  <a:fillRect l="-1000" t="-100000" r="-1000" b="-100000"/>
                </a:stretch>
              </a:blipFill>
              <a:ln w="38100">
                <a:solidFill>
                  <a:srgbClr val="356953"/>
                </a:solidFill>
                <a:extLst>
                  <a:ext uri="{C807C97D-BFC1-408E-A445-0C87EB9F89A2}">
                    <ask:lineSketchStyleProps xmlns:ask="http://schemas.microsoft.com/office/drawing/2018/sketchyshapes" sd="239498901">
                      <a:prstGeom prst="ellipse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0">
                <a:scrgbClr r="0" g="0" b="0"/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31" name="Rectangle 30" descr="Adhesive Bandage with solid fill">
                <a:extLst>
                  <a:ext uri="{FF2B5EF4-FFF2-40B4-BE49-F238E27FC236}">
                    <a16:creationId xmlns:a16="http://schemas.microsoft.com/office/drawing/2014/main" id="{972CF511-D53F-34B4-1A99-13A3580928AA}"/>
                  </a:ext>
                </a:extLst>
              </p:cNvPr>
              <p:cNvSpPr/>
              <p:nvPr/>
            </p:nvSpPr>
            <p:spPr>
              <a:xfrm>
                <a:off x="1482387" y="6018234"/>
                <a:ext cx="350784" cy="350784"/>
              </a:xfrm>
              <a:prstGeom prst="rect">
                <a:avLst/>
              </a:prstGeom>
              <a:blipFill>
                <a:blip r:embed="rId17">
                  <a:extLst>
                    <a:ext uri="{96DAC541-7B7A-43D3-8B79-37D633B846F1}">
                      <asvg:svgBlip xmlns:asvg="http://schemas.microsoft.com/office/drawing/2016/SVG/main" r:embed="rId18"/>
                    </a:ext>
                  </a:extLst>
                </a:blip>
                <a:stretch>
                  <a:fillRect/>
                </a:stretch>
              </a:blip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2D3DB58-5A39-39E3-F33C-7A589DF1FB45}"/>
                  </a:ext>
                </a:extLst>
              </p:cNvPr>
              <p:cNvSpPr/>
              <p:nvPr/>
            </p:nvSpPr>
            <p:spPr>
              <a:xfrm>
                <a:off x="2089779" y="5891226"/>
                <a:ext cx="1425599" cy="604800"/>
              </a:xfrm>
              <a:custGeom>
                <a:avLst/>
                <a:gdLst>
                  <a:gd name="connsiteX0" fmla="*/ 0 w 1425599"/>
                  <a:gd name="connsiteY0" fmla="*/ 0 h 604800"/>
                  <a:gd name="connsiteX1" fmla="*/ 1425599 w 1425599"/>
                  <a:gd name="connsiteY1" fmla="*/ 0 h 604800"/>
                  <a:gd name="connsiteX2" fmla="*/ 1425599 w 1425599"/>
                  <a:gd name="connsiteY2" fmla="*/ 604800 h 604800"/>
                  <a:gd name="connsiteX3" fmla="*/ 0 w 1425599"/>
                  <a:gd name="connsiteY3" fmla="*/ 604800 h 604800"/>
                  <a:gd name="connsiteX4" fmla="*/ 0 w 1425599"/>
                  <a:gd name="connsiteY4" fmla="*/ 0 h 6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5599" h="604800">
                    <a:moveTo>
                      <a:pt x="0" y="0"/>
                    </a:moveTo>
                    <a:lnTo>
                      <a:pt x="1425599" y="0"/>
                    </a:lnTo>
                    <a:lnTo>
                      <a:pt x="1425599" y="604800"/>
                    </a:lnTo>
                    <a:lnTo>
                      <a:pt x="0" y="60480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57785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CA" sz="1600" kern="1200">
                    <a:solidFill>
                      <a:schemeClr val="accent1">
                        <a:lumMod val="50000"/>
                      </a:schemeClr>
                    </a:solidFill>
                    <a:latin typeface="Adelle Rg" panose="02000503060000020004" pitchFamily="50" charset="0"/>
                  </a:rPr>
                  <a:t>Health strategies &amp; initiatives </a:t>
                </a:r>
                <a:endParaRPr lang="en-US" sz="1600" kern="1200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0E57F8F-D9A2-776C-E9AE-65536572378C}"/>
                  </a:ext>
                </a:extLst>
              </p:cNvPr>
              <p:cNvSpPr/>
              <p:nvPr/>
            </p:nvSpPr>
            <p:spPr>
              <a:xfrm>
                <a:off x="3763779" y="5891226"/>
                <a:ext cx="604800" cy="604800"/>
              </a:xfrm>
              <a:custGeom>
                <a:avLst/>
                <a:gdLst>
                  <a:gd name="connsiteX0" fmla="*/ 0 w 604800"/>
                  <a:gd name="connsiteY0" fmla="*/ 302400 h 604800"/>
                  <a:gd name="connsiteX1" fmla="*/ 302400 w 604800"/>
                  <a:gd name="connsiteY1" fmla="*/ 0 h 604800"/>
                  <a:gd name="connsiteX2" fmla="*/ 604800 w 604800"/>
                  <a:gd name="connsiteY2" fmla="*/ 302400 h 604800"/>
                  <a:gd name="connsiteX3" fmla="*/ 302400 w 604800"/>
                  <a:gd name="connsiteY3" fmla="*/ 604800 h 604800"/>
                  <a:gd name="connsiteX4" fmla="*/ 0 w 604800"/>
                  <a:gd name="connsiteY4" fmla="*/ 302400 h 6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4800" h="604800" fill="none" extrusionOk="0">
                    <a:moveTo>
                      <a:pt x="0" y="302400"/>
                    </a:moveTo>
                    <a:cubicBezTo>
                      <a:pt x="-16163" y="108145"/>
                      <a:pt x="169572" y="-36019"/>
                      <a:pt x="302400" y="0"/>
                    </a:cubicBezTo>
                    <a:cubicBezTo>
                      <a:pt x="502298" y="32305"/>
                      <a:pt x="644777" y="136119"/>
                      <a:pt x="604800" y="302400"/>
                    </a:cubicBezTo>
                    <a:cubicBezTo>
                      <a:pt x="561215" y="462374"/>
                      <a:pt x="494419" y="584613"/>
                      <a:pt x="302400" y="604800"/>
                    </a:cubicBezTo>
                    <a:cubicBezTo>
                      <a:pt x="123217" y="616709"/>
                      <a:pt x="-9570" y="457621"/>
                      <a:pt x="0" y="302400"/>
                    </a:cubicBezTo>
                    <a:close/>
                  </a:path>
                  <a:path w="604800" h="604800" stroke="0" extrusionOk="0">
                    <a:moveTo>
                      <a:pt x="0" y="302400"/>
                    </a:moveTo>
                    <a:cubicBezTo>
                      <a:pt x="15557" y="121912"/>
                      <a:pt x="123848" y="-16084"/>
                      <a:pt x="302400" y="0"/>
                    </a:cubicBezTo>
                    <a:cubicBezTo>
                      <a:pt x="465531" y="-8725"/>
                      <a:pt x="649700" y="151716"/>
                      <a:pt x="604800" y="302400"/>
                    </a:cubicBezTo>
                    <a:cubicBezTo>
                      <a:pt x="575675" y="477934"/>
                      <a:pt x="485014" y="642793"/>
                      <a:pt x="302400" y="604800"/>
                    </a:cubicBezTo>
                    <a:cubicBezTo>
                      <a:pt x="135331" y="578561"/>
                      <a:pt x="43735" y="450169"/>
                      <a:pt x="0" y="302400"/>
                    </a:cubicBezTo>
                    <a:close/>
                  </a:path>
                </a:pathLst>
              </a:custGeom>
              <a:blipFill>
                <a:blip r:embed="rId4">
                  <a:alphaModFix amt="45000"/>
                </a:blip>
                <a:stretch>
                  <a:fillRect l="-1000" t="-100000" r="-1000" b="-100000"/>
                </a:stretch>
              </a:blipFill>
              <a:ln w="38100">
                <a:solidFill>
                  <a:srgbClr val="356953"/>
                </a:solidFill>
                <a:extLst>
                  <a:ext uri="{C807C97D-BFC1-408E-A445-0C87EB9F89A2}">
                    <ask:lineSketchStyleProps xmlns:ask="http://schemas.microsoft.com/office/drawing/2018/sketchyshapes" sd="487927745">
                      <a:prstGeom prst="ellipse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  <p:style>
              <a:lnRef idx="0">
                <a:scrgbClr r="0" g="0" b="0"/>
              </a:lnRef>
              <a:fillRef idx="1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34" name="Rectangle 33" descr="Infinity with solid fill">
                <a:extLst>
                  <a:ext uri="{FF2B5EF4-FFF2-40B4-BE49-F238E27FC236}">
                    <a16:creationId xmlns:a16="http://schemas.microsoft.com/office/drawing/2014/main" id="{21D4E8A6-EF48-4FC4-7B9A-38F3C8F26D7F}"/>
                  </a:ext>
                </a:extLst>
              </p:cNvPr>
              <p:cNvSpPr/>
              <p:nvPr/>
            </p:nvSpPr>
            <p:spPr>
              <a:xfrm>
                <a:off x="3890787" y="6018234"/>
                <a:ext cx="350784" cy="350784"/>
              </a:xfrm>
              <a:prstGeom prst="rect">
                <a:avLst/>
              </a:prstGeom>
              <a:blipFill>
                <a:blip r:embed="rId19">
                  <a:extLst>
                    <a:ext uri="{96DAC541-7B7A-43D3-8B79-37D633B846F1}">
                      <asvg:svgBlip xmlns:asvg="http://schemas.microsoft.com/office/drawing/2016/SVG/main" r:embed="rId20"/>
                    </a:ext>
                  </a:extLst>
                </a:blip>
                <a:stretch>
                  <a:fillRect/>
                </a:stretch>
              </a:blip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en-CA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50433D8E-0D47-6851-97DF-F24AE4368358}"/>
                  </a:ext>
                </a:extLst>
              </p:cNvPr>
              <p:cNvSpPr/>
              <p:nvPr/>
            </p:nvSpPr>
            <p:spPr>
              <a:xfrm>
                <a:off x="4498179" y="5891226"/>
                <a:ext cx="1425599" cy="604800"/>
              </a:xfrm>
              <a:custGeom>
                <a:avLst/>
                <a:gdLst>
                  <a:gd name="connsiteX0" fmla="*/ 0 w 1425599"/>
                  <a:gd name="connsiteY0" fmla="*/ 0 h 604800"/>
                  <a:gd name="connsiteX1" fmla="*/ 1425599 w 1425599"/>
                  <a:gd name="connsiteY1" fmla="*/ 0 h 604800"/>
                  <a:gd name="connsiteX2" fmla="*/ 1425599 w 1425599"/>
                  <a:gd name="connsiteY2" fmla="*/ 604800 h 604800"/>
                  <a:gd name="connsiteX3" fmla="*/ 0 w 1425599"/>
                  <a:gd name="connsiteY3" fmla="*/ 604800 h 604800"/>
                  <a:gd name="connsiteX4" fmla="*/ 0 w 1425599"/>
                  <a:gd name="connsiteY4" fmla="*/ 0 h 6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25599" h="604800">
                    <a:moveTo>
                      <a:pt x="0" y="0"/>
                    </a:moveTo>
                    <a:lnTo>
                      <a:pt x="1425599" y="0"/>
                    </a:lnTo>
                    <a:lnTo>
                      <a:pt x="1425599" y="604800"/>
                    </a:lnTo>
                    <a:lnTo>
                      <a:pt x="0" y="604800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0" lvl="0" indent="0" algn="ctr" defTabSz="577850">
                  <a:lnSpc>
                    <a:spcPct val="10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CA" sz="1600" kern="1200">
                    <a:solidFill>
                      <a:schemeClr val="accent1">
                        <a:lumMod val="50000"/>
                      </a:schemeClr>
                    </a:solidFill>
                    <a:latin typeface="Adelle Rg" panose="02000503060000020004" pitchFamily="50" charset="0"/>
                  </a:rPr>
                  <a:t>… and more</a:t>
                </a:r>
                <a:endParaRPr lang="en-US" sz="1600" kern="1200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endParaRPr>
              </a:p>
            </p:txBody>
          </p:sp>
        </p:grp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939F7D8A-0254-84A7-7499-40C18F353F90}"/>
              </a:ext>
            </a:extLst>
          </p:cNvPr>
          <p:cNvSpPr txBox="1"/>
          <p:nvPr/>
        </p:nvSpPr>
        <p:spPr>
          <a:xfrm>
            <a:off x="5638800" y="297410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630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454E15-1323-F5D6-F88F-0A8EB99E9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C8FAA6F-F332-9B7A-3734-45D8FEBA3AE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duotone>
              <a:prstClr val="black"/>
              <a:srgbClr val="4472C4">
                <a:tint val="45000"/>
                <a:satMod val="400000"/>
              </a:srgbClr>
            </a:duotone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63000"/>
                    </a14:imgEffect>
                  </a14:imgLayer>
                </a14:imgProps>
              </a:ext>
            </a:extLst>
          </a:blip>
          <a:srcRect r="12605" b="1476"/>
          <a:stretch/>
        </p:blipFill>
        <p:spPr>
          <a:xfrm>
            <a:off x="0" y="-1"/>
            <a:ext cx="1053465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FD7AB9-471D-5928-2C49-C82395B1E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543" y="785274"/>
            <a:ext cx="7097110" cy="86037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delle Rg" panose="02000503060000020004" pitchFamily="50" charset="0"/>
                <a:cs typeface="Times New Roman" panose="02020603050405020304" pitchFamily="18" charset="0"/>
              </a:rPr>
              <a:t>Resolution No. 8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0BCC9FC-9BB3-D040-51AA-9BE6B4834F6C}"/>
              </a:ext>
            </a:extLst>
          </p:cNvPr>
          <p:cNvGrpSpPr/>
          <p:nvPr/>
        </p:nvGrpSpPr>
        <p:grpSpPr>
          <a:xfrm>
            <a:off x="605399" y="1745780"/>
            <a:ext cx="5080864" cy="4119592"/>
            <a:chOff x="433507" y="1861202"/>
            <a:chExt cx="5080864" cy="411959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A209D20-6FC7-DA67-3724-D6D706D79943}"/>
                </a:ext>
              </a:extLst>
            </p:cNvPr>
            <p:cNvSpPr/>
            <p:nvPr/>
          </p:nvSpPr>
          <p:spPr>
            <a:xfrm>
              <a:off x="433507" y="2089864"/>
              <a:ext cx="366594" cy="366594"/>
            </a:xfrm>
            <a:prstGeom prst="ellipse">
              <a:avLst/>
            </a:prstGeom>
            <a:blipFill rotWithShape="0">
              <a:blip r:embed="rId4"/>
              <a:stretch>
                <a:fillRect l="-1000" t="-100000" r="-1000" b="-100000"/>
              </a:stretch>
            </a:blipFill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anchor="ctr"/>
            <a:lstStyle/>
            <a:p>
              <a:endParaRPr lang="en-CA" b="1">
                <a:solidFill>
                  <a:schemeClr val="bg1"/>
                </a:solidFill>
                <a:latin typeface="Adelle Rg" panose="02000503060000020004" pitchFamily="50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323C605-5689-B2F9-C547-90D41C38F0CC}"/>
                </a:ext>
              </a:extLst>
            </p:cNvPr>
            <p:cNvSpPr/>
            <p:nvPr/>
          </p:nvSpPr>
          <p:spPr>
            <a:xfrm>
              <a:off x="1118465" y="1861202"/>
              <a:ext cx="4395906" cy="823918"/>
            </a:xfrm>
            <a:custGeom>
              <a:avLst/>
              <a:gdLst>
                <a:gd name="connsiteX0" fmla="*/ 0 w 4395906"/>
                <a:gd name="connsiteY0" fmla="*/ 0 h 823918"/>
                <a:gd name="connsiteX1" fmla="*/ 4395906 w 4395906"/>
                <a:gd name="connsiteY1" fmla="*/ 0 h 823918"/>
                <a:gd name="connsiteX2" fmla="*/ 4395906 w 4395906"/>
                <a:gd name="connsiteY2" fmla="*/ 823918 h 823918"/>
                <a:gd name="connsiteX3" fmla="*/ 0 w 4395906"/>
                <a:gd name="connsiteY3" fmla="*/ 823918 h 823918"/>
                <a:gd name="connsiteX4" fmla="*/ 0 w 4395906"/>
                <a:gd name="connsiteY4" fmla="*/ 0 h 823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5906" h="823918">
                  <a:moveTo>
                    <a:pt x="0" y="0"/>
                  </a:moveTo>
                  <a:lnTo>
                    <a:pt x="4395906" y="0"/>
                  </a:lnTo>
                  <a:lnTo>
                    <a:pt x="4395906" y="823918"/>
                  </a:lnTo>
                  <a:lnTo>
                    <a:pt x="0" y="82391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33020" rIns="0" bIns="33020" numCol="1" spcCol="1270" anchor="ctr" anchorCtr="0">
              <a:noAutofit/>
            </a:bodyPr>
            <a:lstStyle/>
            <a:p>
              <a:pPr marL="0" lvl="0" indent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600" kern="1200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rPr>
                <a:t>Notice &amp; Response</a:t>
              </a:r>
              <a:endParaRPr lang="en-CA" sz="2600" kern="1200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4A9B11F-A377-F8E8-713E-320906A446AF}"/>
                </a:ext>
              </a:extLst>
            </p:cNvPr>
            <p:cNvSpPr/>
            <p:nvPr/>
          </p:nvSpPr>
          <p:spPr>
            <a:xfrm>
              <a:off x="433507" y="2913783"/>
              <a:ext cx="366594" cy="366594"/>
            </a:xfrm>
            <a:prstGeom prst="ellipse">
              <a:avLst/>
            </a:prstGeom>
            <a:blipFill rotWithShape="0">
              <a:blip r:embed="rId4"/>
              <a:stretch>
                <a:fillRect l="-1000" t="-100000" r="-1000" b="-100000"/>
              </a:stretch>
            </a:blipFill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anchor="ctr"/>
            <a:lstStyle/>
            <a:p>
              <a:endParaRPr lang="en-CA" b="1">
                <a:solidFill>
                  <a:schemeClr val="bg1"/>
                </a:solidFill>
                <a:latin typeface="Adelle Rg" panose="02000503060000020004" pitchFamily="50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E4488C9-4A4C-46B5-9819-5D53CB4EDCAA}"/>
                </a:ext>
              </a:extLst>
            </p:cNvPr>
            <p:cNvSpPr/>
            <p:nvPr/>
          </p:nvSpPr>
          <p:spPr>
            <a:xfrm>
              <a:off x="1118465" y="2685121"/>
              <a:ext cx="4395906" cy="823918"/>
            </a:xfrm>
            <a:custGeom>
              <a:avLst/>
              <a:gdLst>
                <a:gd name="connsiteX0" fmla="*/ 0 w 4395906"/>
                <a:gd name="connsiteY0" fmla="*/ 0 h 823918"/>
                <a:gd name="connsiteX1" fmla="*/ 4395906 w 4395906"/>
                <a:gd name="connsiteY1" fmla="*/ 0 h 823918"/>
                <a:gd name="connsiteX2" fmla="*/ 4395906 w 4395906"/>
                <a:gd name="connsiteY2" fmla="*/ 823918 h 823918"/>
                <a:gd name="connsiteX3" fmla="*/ 0 w 4395906"/>
                <a:gd name="connsiteY3" fmla="*/ 823918 h 823918"/>
                <a:gd name="connsiteX4" fmla="*/ 0 w 4395906"/>
                <a:gd name="connsiteY4" fmla="*/ 0 h 823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5906" h="823918">
                  <a:moveTo>
                    <a:pt x="0" y="0"/>
                  </a:moveTo>
                  <a:lnTo>
                    <a:pt x="4395906" y="0"/>
                  </a:lnTo>
                  <a:lnTo>
                    <a:pt x="4395906" y="823918"/>
                  </a:lnTo>
                  <a:lnTo>
                    <a:pt x="0" y="82391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33020" rIns="0" bIns="33020" numCol="1" spcCol="1270" anchor="ctr" anchorCtr="0">
              <a:noAutofit/>
            </a:bodyPr>
            <a:lstStyle/>
            <a:p>
              <a:pPr marL="0" lvl="0" indent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600" kern="1200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rPr>
                <a:t>Research &amp; Capacity</a:t>
              </a:r>
              <a:endParaRPr lang="en-CA" sz="2600" kern="1200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6A4E5CA-34E1-007B-384E-0016D7A10321}"/>
                </a:ext>
              </a:extLst>
            </p:cNvPr>
            <p:cNvSpPr/>
            <p:nvPr/>
          </p:nvSpPr>
          <p:spPr>
            <a:xfrm>
              <a:off x="433507" y="3737701"/>
              <a:ext cx="366594" cy="366594"/>
            </a:xfrm>
            <a:prstGeom prst="ellipse">
              <a:avLst/>
            </a:prstGeom>
            <a:blipFill rotWithShape="0">
              <a:blip r:embed="rId4"/>
              <a:stretch>
                <a:fillRect l="-1000" t="-100000" r="-1000" b="-100000"/>
              </a:stretch>
            </a:blipFill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anchor="ctr"/>
            <a:lstStyle/>
            <a:p>
              <a:endParaRPr lang="en-CA" b="1">
                <a:solidFill>
                  <a:schemeClr val="bg1"/>
                </a:solidFill>
                <a:latin typeface="Adelle Rg" panose="02000503060000020004" pitchFamily="50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3E92EEB-3EE5-0753-5A20-F065CD392D69}"/>
                </a:ext>
              </a:extLst>
            </p:cNvPr>
            <p:cNvSpPr/>
            <p:nvPr/>
          </p:nvSpPr>
          <p:spPr>
            <a:xfrm>
              <a:off x="1118465" y="3509039"/>
              <a:ext cx="4395906" cy="823918"/>
            </a:xfrm>
            <a:custGeom>
              <a:avLst/>
              <a:gdLst>
                <a:gd name="connsiteX0" fmla="*/ 0 w 4395906"/>
                <a:gd name="connsiteY0" fmla="*/ 0 h 823918"/>
                <a:gd name="connsiteX1" fmla="*/ 4395906 w 4395906"/>
                <a:gd name="connsiteY1" fmla="*/ 0 h 823918"/>
                <a:gd name="connsiteX2" fmla="*/ 4395906 w 4395906"/>
                <a:gd name="connsiteY2" fmla="*/ 823918 h 823918"/>
                <a:gd name="connsiteX3" fmla="*/ 0 w 4395906"/>
                <a:gd name="connsiteY3" fmla="*/ 823918 h 823918"/>
                <a:gd name="connsiteX4" fmla="*/ 0 w 4395906"/>
                <a:gd name="connsiteY4" fmla="*/ 0 h 823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5906" h="823918">
                  <a:moveTo>
                    <a:pt x="0" y="0"/>
                  </a:moveTo>
                  <a:lnTo>
                    <a:pt x="4395906" y="0"/>
                  </a:lnTo>
                  <a:lnTo>
                    <a:pt x="4395906" y="823918"/>
                  </a:lnTo>
                  <a:lnTo>
                    <a:pt x="0" y="82391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33020" rIns="0" bIns="33020" numCol="1" spcCol="1270" anchor="ctr" anchorCtr="0">
              <a:noAutofit/>
            </a:bodyPr>
            <a:lstStyle/>
            <a:p>
              <a:pPr marL="0" lvl="0" indent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600" kern="1200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rPr>
                <a:t>Engagement or Consultation </a:t>
              </a:r>
              <a:endParaRPr lang="en-CA" sz="2600" kern="1200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72DD086-DAE9-FE27-E6E3-E60F76E60DEE}"/>
                </a:ext>
              </a:extLst>
            </p:cNvPr>
            <p:cNvSpPr/>
            <p:nvPr/>
          </p:nvSpPr>
          <p:spPr>
            <a:xfrm>
              <a:off x="433507" y="4561620"/>
              <a:ext cx="366594" cy="366594"/>
            </a:xfrm>
            <a:prstGeom prst="ellipse">
              <a:avLst/>
            </a:prstGeom>
            <a:blipFill rotWithShape="0">
              <a:blip r:embed="rId4"/>
              <a:stretch>
                <a:fillRect l="-1000" t="-100000" r="-1000" b="-100000"/>
              </a:stretch>
            </a:blipFill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anchor="ctr"/>
            <a:lstStyle/>
            <a:p>
              <a:endParaRPr lang="en-CA" b="1">
                <a:solidFill>
                  <a:schemeClr val="bg1"/>
                </a:solidFill>
                <a:latin typeface="Adelle Rg" panose="02000503060000020004" pitchFamily="50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C15E436-6D1A-670C-96E4-CB901EBB40A7}"/>
                </a:ext>
              </a:extLst>
            </p:cNvPr>
            <p:cNvSpPr/>
            <p:nvPr/>
          </p:nvSpPr>
          <p:spPr>
            <a:xfrm>
              <a:off x="1118465" y="4332958"/>
              <a:ext cx="4395906" cy="823918"/>
            </a:xfrm>
            <a:custGeom>
              <a:avLst/>
              <a:gdLst>
                <a:gd name="connsiteX0" fmla="*/ 0 w 4395906"/>
                <a:gd name="connsiteY0" fmla="*/ 0 h 823918"/>
                <a:gd name="connsiteX1" fmla="*/ 4395906 w 4395906"/>
                <a:gd name="connsiteY1" fmla="*/ 0 h 823918"/>
                <a:gd name="connsiteX2" fmla="*/ 4395906 w 4395906"/>
                <a:gd name="connsiteY2" fmla="*/ 823918 h 823918"/>
                <a:gd name="connsiteX3" fmla="*/ 0 w 4395906"/>
                <a:gd name="connsiteY3" fmla="*/ 823918 h 823918"/>
                <a:gd name="connsiteX4" fmla="*/ 0 w 4395906"/>
                <a:gd name="connsiteY4" fmla="*/ 0 h 823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5906" h="823918">
                  <a:moveTo>
                    <a:pt x="0" y="0"/>
                  </a:moveTo>
                  <a:lnTo>
                    <a:pt x="4395906" y="0"/>
                  </a:lnTo>
                  <a:lnTo>
                    <a:pt x="4395906" y="823918"/>
                  </a:lnTo>
                  <a:lnTo>
                    <a:pt x="0" y="82391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33020" rIns="0" bIns="33020" numCol="1" spcCol="1270" anchor="ctr" anchorCtr="0">
              <a:noAutofit/>
            </a:bodyPr>
            <a:lstStyle/>
            <a:p>
              <a:pPr marL="0" lvl="0" indent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600" kern="1200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rPr>
                <a:t>Partnership &amp; Accommodation</a:t>
              </a:r>
              <a:endParaRPr lang="en-CA" sz="2600" kern="1200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</a:endParaRP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F1E961-0700-AEB3-2249-4D3477B9E84A}"/>
                </a:ext>
              </a:extLst>
            </p:cNvPr>
            <p:cNvSpPr/>
            <p:nvPr/>
          </p:nvSpPr>
          <p:spPr>
            <a:xfrm>
              <a:off x="433507" y="5385538"/>
              <a:ext cx="366594" cy="366594"/>
            </a:xfrm>
            <a:prstGeom prst="ellipse">
              <a:avLst/>
            </a:prstGeom>
            <a:blipFill rotWithShape="0">
              <a:blip r:embed="rId4"/>
              <a:stretch>
                <a:fillRect l="-1000" t="-100000" r="-1000" b="-100000"/>
              </a:stretch>
            </a:blipFill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chilly" dir="t"/>
            </a:scene3d>
            <a:sp3d prstMaterial="translucentPowder">
              <a:bevelT w="127000" h="25400" prst="softRound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anchor="ctr"/>
            <a:lstStyle/>
            <a:p>
              <a:endParaRPr lang="en-CA" b="1">
                <a:solidFill>
                  <a:schemeClr val="bg1"/>
                </a:solidFill>
                <a:latin typeface="Adelle Rg" panose="02000503060000020004" pitchFamily="50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C3AEB4E-02E2-7896-657A-2027829E9BB9}"/>
                </a:ext>
              </a:extLst>
            </p:cNvPr>
            <p:cNvSpPr/>
            <p:nvPr/>
          </p:nvSpPr>
          <p:spPr>
            <a:xfrm>
              <a:off x="1118465" y="5156876"/>
              <a:ext cx="4395906" cy="823918"/>
            </a:xfrm>
            <a:custGeom>
              <a:avLst/>
              <a:gdLst>
                <a:gd name="connsiteX0" fmla="*/ 0 w 4395906"/>
                <a:gd name="connsiteY0" fmla="*/ 0 h 823918"/>
                <a:gd name="connsiteX1" fmla="*/ 4395906 w 4395906"/>
                <a:gd name="connsiteY1" fmla="*/ 0 h 823918"/>
                <a:gd name="connsiteX2" fmla="*/ 4395906 w 4395906"/>
                <a:gd name="connsiteY2" fmla="*/ 823918 h 823918"/>
                <a:gd name="connsiteX3" fmla="*/ 0 w 4395906"/>
                <a:gd name="connsiteY3" fmla="*/ 823918 h 823918"/>
                <a:gd name="connsiteX4" fmla="*/ 0 w 4395906"/>
                <a:gd name="connsiteY4" fmla="*/ 0 h 823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5906" h="823918">
                  <a:moveTo>
                    <a:pt x="0" y="0"/>
                  </a:moveTo>
                  <a:lnTo>
                    <a:pt x="4395906" y="0"/>
                  </a:lnTo>
                  <a:lnTo>
                    <a:pt x="4395906" y="823918"/>
                  </a:lnTo>
                  <a:lnTo>
                    <a:pt x="0" y="82391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33020" rIns="0" bIns="33020" numCol="1" spcCol="1270" anchor="ctr" anchorCtr="0">
              <a:noAutofit/>
            </a:bodyPr>
            <a:lstStyle/>
            <a:p>
              <a:pPr marL="0" lvl="0" indent="0" algn="l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600" kern="1200">
                  <a:solidFill>
                    <a:schemeClr val="accent1">
                      <a:lumMod val="50000"/>
                    </a:schemeClr>
                  </a:solidFill>
                  <a:latin typeface="Adelle Rg" panose="02000503060000020004" pitchFamily="50" charset="0"/>
                </a:rPr>
                <a:t>Implementation</a:t>
              </a:r>
              <a:endParaRPr lang="en-CA" sz="2600" kern="1200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</a:endParaRPr>
            </a:p>
          </p:txBody>
        </p:sp>
      </p:grpSp>
      <p:pic>
        <p:nvPicPr>
          <p:cNvPr id="6" name="Picture 5" descr="A flag on a table&#10;&#10;AI-generated content may be incorrect.">
            <a:extLst>
              <a:ext uri="{FF2B5EF4-FFF2-40B4-BE49-F238E27FC236}">
                <a16:creationId xmlns:a16="http://schemas.microsoft.com/office/drawing/2014/main" id="{81A3B59D-345D-B84E-020B-F088727645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encilSketch pressure="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442506">
            <a:off x="5509881" y="3489828"/>
            <a:ext cx="3444986" cy="22862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A table with a few papers on it&#10;&#10;AI-generated content may be incorrect.">
            <a:extLst>
              <a:ext uri="{FF2B5EF4-FFF2-40B4-BE49-F238E27FC236}">
                <a16:creationId xmlns:a16="http://schemas.microsoft.com/office/drawing/2014/main" id="{5DD111C5-74A7-7042-DB37-13876C835C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5922" t="29193"/>
          <a:stretch>
            <a:fillRect/>
          </a:stretch>
        </p:blipFill>
        <p:spPr>
          <a:xfrm rot="669106">
            <a:off x="5400323" y="630203"/>
            <a:ext cx="4269024" cy="27203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F72D36-DE73-CAAD-D908-FF88F984080C}"/>
              </a:ext>
            </a:extLst>
          </p:cNvPr>
          <p:cNvSpPr txBox="1"/>
          <p:nvPr/>
        </p:nvSpPr>
        <p:spPr>
          <a:xfrm>
            <a:off x="647821" y="1974442"/>
            <a:ext cx="430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delle Rg" panose="02000503060000020004" pitchFamily="50" charset="0"/>
              </a:rPr>
              <a:t>1</a:t>
            </a:r>
            <a:endParaRPr lang="en-CA" b="1">
              <a:solidFill>
                <a:schemeClr val="bg1"/>
              </a:solidFill>
              <a:latin typeface="Adelle Rg" panose="02000503060000020004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61945B-1672-08EB-4715-11511D10A1C7}"/>
              </a:ext>
            </a:extLst>
          </p:cNvPr>
          <p:cNvSpPr txBox="1"/>
          <p:nvPr/>
        </p:nvSpPr>
        <p:spPr>
          <a:xfrm>
            <a:off x="627847" y="2797780"/>
            <a:ext cx="430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delle Rg" panose="02000503060000020004" pitchFamily="50" charset="0"/>
              </a:rPr>
              <a:t>2</a:t>
            </a:r>
            <a:endParaRPr lang="en-CA" b="1">
              <a:solidFill>
                <a:schemeClr val="bg1"/>
              </a:solidFill>
              <a:latin typeface="Adelle Rg" panose="020005030600000200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332318-2BC6-26B0-0927-8612F0DA14D2}"/>
              </a:ext>
            </a:extLst>
          </p:cNvPr>
          <p:cNvSpPr txBox="1"/>
          <p:nvPr/>
        </p:nvSpPr>
        <p:spPr>
          <a:xfrm>
            <a:off x="647821" y="3619541"/>
            <a:ext cx="430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delle Rg" panose="02000503060000020004" pitchFamily="50" charset="0"/>
              </a:rPr>
              <a:t>3</a:t>
            </a:r>
            <a:endParaRPr lang="en-CA" b="1">
              <a:solidFill>
                <a:schemeClr val="bg1"/>
              </a:solidFill>
              <a:latin typeface="Adelle Rg" panose="020005030600000200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C36B9D-4DB7-FF24-94CD-DBD7ED5A53AA}"/>
              </a:ext>
            </a:extLst>
          </p:cNvPr>
          <p:cNvSpPr txBox="1"/>
          <p:nvPr/>
        </p:nvSpPr>
        <p:spPr>
          <a:xfrm>
            <a:off x="627847" y="4444829"/>
            <a:ext cx="430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delle Rg" panose="02000503060000020004" pitchFamily="50" charset="0"/>
              </a:rPr>
              <a:t>4</a:t>
            </a:r>
            <a:endParaRPr lang="en-CA" b="1">
              <a:solidFill>
                <a:schemeClr val="bg1"/>
              </a:solidFill>
              <a:latin typeface="Adelle Rg" panose="02000503060000020004" pitchFamily="50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9114FC-51EE-A896-601B-274E0C60C455}"/>
              </a:ext>
            </a:extLst>
          </p:cNvPr>
          <p:cNvSpPr txBox="1"/>
          <p:nvPr/>
        </p:nvSpPr>
        <p:spPr>
          <a:xfrm>
            <a:off x="627847" y="5282082"/>
            <a:ext cx="430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Adelle Rg" panose="02000503060000020004" pitchFamily="50" charset="0"/>
              </a:rPr>
              <a:t>5</a:t>
            </a:r>
            <a:endParaRPr lang="en-CA" b="1">
              <a:solidFill>
                <a:schemeClr val="bg1"/>
              </a:solidFill>
              <a:latin typeface="Adelle Rg" panose="0200050306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155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BEF8F-59D2-E723-AD18-30B06D965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598D5F7-D036-F3EA-CFF5-686A02BE4FB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duotone>
              <a:prstClr val="black"/>
              <a:srgbClr val="4472C4">
                <a:tint val="45000"/>
                <a:satMod val="400000"/>
              </a:srgbClr>
            </a:duotone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63000"/>
                    </a14:imgEffect>
                  </a14:imgLayer>
                </a14:imgProps>
              </a:ext>
            </a:extLst>
          </a:blip>
          <a:srcRect r="12605" b="1476"/>
          <a:stretch/>
        </p:blipFill>
        <p:spPr>
          <a:xfrm>
            <a:off x="0" y="-1"/>
            <a:ext cx="10534650" cy="6858001"/>
          </a:xfrm>
          <a:prstGeom prst="rect">
            <a:avLst/>
          </a:prstGeom>
        </p:spPr>
      </p:pic>
      <p:pic>
        <p:nvPicPr>
          <p:cNvPr id="4" name="Picture 3" descr="A person raising his hand to a group of people&#10;&#10;AI-generated content may be incorrect.">
            <a:extLst>
              <a:ext uri="{FF2B5EF4-FFF2-40B4-BE49-F238E27FC236}">
                <a16:creationId xmlns:a16="http://schemas.microsoft.com/office/drawing/2014/main" id="{2838C2CD-5347-E027-0271-D4E704FC41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Strok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302418">
            <a:off x="5705028" y="547700"/>
            <a:ext cx="4143376" cy="27622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C425CDA-CC11-4904-46F8-216E3C93D548}"/>
              </a:ext>
            </a:extLst>
          </p:cNvPr>
          <p:cNvSpPr/>
          <p:nvPr/>
        </p:nvSpPr>
        <p:spPr>
          <a:xfrm>
            <a:off x="103010" y="1928824"/>
            <a:ext cx="5496672" cy="4776775"/>
          </a:xfrm>
          <a:prstGeom prst="roundRect">
            <a:avLst/>
          </a:prstGeom>
          <a:solidFill>
            <a:schemeClr val="accent6">
              <a:lumMod val="20000"/>
              <a:lumOff val="80000"/>
              <a:alpha val="71000"/>
            </a:schemeClr>
          </a:solidFill>
          <a:effectLst>
            <a:innerShdw blurRad="203200" dist="50800" dir="16200000">
              <a:schemeClr val="tx1">
                <a:alpha val="62000"/>
              </a:schemeClr>
            </a:innerShdw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F96FF6-C515-B13B-1A10-2A383FA05D8C}"/>
              </a:ext>
            </a:extLst>
          </p:cNvPr>
          <p:cNvSpPr txBox="1"/>
          <p:nvPr/>
        </p:nvSpPr>
        <p:spPr>
          <a:xfrm>
            <a:off x="240590" y="1245488"/>
            <a:ext cx="5385988" cy="6314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200"/>
              </a:spcAft>
            </a:pPr>
            <a:r>
              <a:rPr lang="en-CA" sz="2000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</a:rPr>
              <a:t>Working Towards a Red River Métis UNDRIP Action Plan</a:t>
            </a:r>
            <a:endParaRPr lang="en-CA">
              <a:latin typeface="Aptos Display" panose="020B00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A survey completed by ~ 3,269 Citizens;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Semi-structured interviews with 30 MMF departments and affiliates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Three Citizen engagement sessions: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The Pas </a:t>
            </a:r>
            <a:r>
              <a:rPr lang="en-CA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–</a:t>
            </a:r>
            <a:r>
              <a:rPr lang="en-US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 September 21, 2024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Beyond Borders (virtual) – November 2, 2024 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CA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Winnipeg – November 23, 2024 </a:t>
            </a:r>
          </a:p>
          <a:p>
            <a:pPr>
              <a:spcAft>
                <a:spcPts val="1200"/>
              </a:spcAft>
            </a:pPr>
            <a:r>
              <a:rPr lang="en-CA" sz="2200" b="1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We heard: your concerns on identity theft, fiscal uncertainty, and distinctions-based neglect of the Red River Métis. </a:t>
            </a:r>
          </a:p>
          <a:p>
            <a:endParaRPr lang="en-CA"/>
          </a:p>
          <a:p>
            <a:endParaRPr lang="en-CA"/>
          </a:p>
          <a:p>
            <a:endParaRPr lang="en-CA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3D49172-2AA9-1208-1E1B-CFD67DE811F3}"/>
              </a:ext>
            </a:extLst>
          </p:cNvPr>
          <p:cNvSpPr txBox="1">
            <a:spLocks/>
          </p:cNvSpPr>
          <p:nvPr/>
        </p:nvSpPr>
        <p:spPr>
          <a:xfrm>
            <a:off x="173768" y="388067"/>
            <a:ext cx="7097110" cy="86037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  <a:cs typeface="Times New Roman" panose="02020603050405020304" pitchFamily="18" charset="0"/>
              </a:rPr>
              <a:t>Consultations </a:t>
            </a:r>
            <a:br>
              <a:rPr lang="en-US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  <a:cs typeface="Times New Roman" panose="02020603050405020304" pitchFamily="18" charset="0"/>
              </a:rPr>
            </a:br>
            <a:r>
              <a:rPr lang="en-US" sz="3100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  <a:cs typeface="Times New Roman" panose="02020603050405020304" pitchFamily="18" charset="0"/>
              </a:rPr>
              <a:t>2024-2025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9471D2-FE04-E70E-A311-FE64C76CD7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23369">
            <a:off x="5395817" y="1967504"/>
            <a:ext cx="4966745" cy="417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509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8EB69-1168-CEBC-2C69-9D354413C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76DB4DA-2647-51A6-5859-4130FAD2C8C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duotone>
              <a:prstClr val="black"/>
              <a:srgbClr val="4472C4">
                <a:tint val="45000"/>
                <a:satMod val="400000"/>
              </a:srgbClr>
            </a:duotone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63000"/>
                    </a14:imgEffect>
                  </a14:imgLayer>
                </a14:imgProps>
              </a:ext>
            </a:extLst>
          </a:blip>
          <a:srcRect r="12605" b="1476"/>
          <a:stretch/>
        </p:blipFill>
        <p:spPr>
          <a:xfrm>
            <a:off x="0" y="-1"/>
            <a:ext cx="10534650" cy="6858001"/>
          </a:xfrm>
          <a:prstGeom prst="rect">
            <a:avLst/>
          </a:prstGeom>
          <a:effectLst/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657B50A8-9BEF-F9F4-688D-4B3637A4AECE}"/>
              </a:ext>
            </a:extLst>
          </p:cNvPr>
          <p:cNvSpPr txBox="1">
            <a:spLocks/>
          </p:cNvSpPr>
          <p:nvPr/>
        </p:nvSpPr>
        <p:spPr>
          <a:xfrm>
            <a:off x="173768" y="388067"/>
            <a:ext cx="7097110" cy="86037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  <a:cs typeface="Times New Roman" panose="02020603050405020304" pitchFamily="18" charset="0"/>
              </a:rPr>
              <a:t>Consultations </a:t>
            </a:r>
            <a:br>
              <a:rPr lang="en-US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  <a:cs typeface="Times New Roman" panose="02020603050405020304" pitchFamily="18" charset="0"/>
              </a:rPr>
            </a:br>
            <a:r>
              <a:rPr lang="en-US" sz="3100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  <a:cs typeface="Times New Roman" panose="02020603050405020304" pitchFamily="18" charset="0"/>
              </a:rPr>
              <a:t>2024-2025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7" descr="A person standing at a podium&#10;&#10;AI-generated content may be incorrect.">
            <a:extLst>
              <a:ext uri="{FF2B5EF4-FFF2-40B4-BE49-F238E27FC236}">
                <a16:creationId xmlns:a16="http://schemas.microsoft.com/office/drawing/2014/main" id="{1728A401-CFA0-36FA-3888-9B062C0B1C2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222" t="21326" r="1912" b="514"/>
          <a:stretch>
            <a:fillRect/>
          </a:stretch>
        </p:blipFill>
        <p:spPr>
          <a:xfrm>
            <a:off x="6435817" y="575755"/>
            <a:ext cx="3624535" cy="21494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B65F18A-6666-B476-E13B-B0DB87AC34F8}"/>
              </a:ext>
            </a:extLst>
          </p:cNvPr>
          <p:cNvSpPr/>
          <p:nvPr/>
        </p:nvSpPr>
        <p:spPr>
          <a:xfrm>
            <a:off x="92876" y="1736671"/>
            <a:ext cx="6493454" cy="4463508"/>
          </a:xfrm>
          <a:prstGeom prst="roundRect">
            <a:avLst/>
          </a:prstGeom>
          <a:solidFill>
            <a:schemeClr val="accent6">
              <a:lumMod val="20000"/>
              <a:lumOff val="80000"/>
              <a:alpha val="71000"/>
            </a:schemeClr>
          </a:solidFill>
          <a:effectLst>
            <a:innerShdw blurRad="203200" dist="50800" dir="16200000">
              <a:schemeClr val="tx1">
                <a:alpha val="62000"/>
              </a:schemeClr>
            </a:innerShdw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514018-C1AF-9402-9178-5ADC2D963428}"/>
              </a:ext>
            </a:extLst>
          </p:cNvPr>
          <p:cNvSpPr txBox="1"/>
          <p:nvPr/>
        </p:nvSpPr>
        <p:spPr>
          <a:xfrm>
            <a:off x="279311" y="1308688"/>
            <a:ext cx="6214254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000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</a:rPr>
              <a:t>Review of 2011 Federal Consultation Guidelines</a:t>
            </a:r>
          </a:p>
          <a:p>
            <a:pPr>
              <a:spcAft>
                <a:spcPts val="1200"/>
              </a:spcAft>
            </a:pPr>
            <a:r>
              <a:rPr lang="en-CA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Created educational tools and held consultations across the Homeland to get meaningful feedback on the Guidelines.</a:t>
            </a:r>
          </a:p>
          <a:p>
            <a:pPr>
              <a:spcAft>
                <a:spcPts val="1200"/>
              </a:spcAft>
            </a:pPr>
            <a:r>
              <a:rPr lang="en-CA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Alignment with UNDRIP: Discussions emphasized re-aligning the Guidelines with Articles 18, 19, 26, 32.</a:t>
            </a:r>
          </a:p>
          <a:p>
            <a:pPr>
              <a:spcAft>
                <a:spcPts val="1200"/>
              </a:spcAft>
            </a:pPr>
            <a:r>
              <a:rPr lang="en-CA" sz="2200" b="1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We heard: your concern on the lack of a clear mandate requiring federal officials to follow the Guidelines.</a:t>
            </a:r>
          </a:p>
          <a:p>
            <a:pPr>
              <a:spcAft>
                <a:spcPts val="1200"/>
              </a:spcAft>
            </a:pPr>
            <a:r>
              <a:rPr lang="en-CA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Continuing to work with CAU to refine the Guidelines in line with Citizen feedback and UNDRIP.</a:t>
            </a:r>
            <a:endParaRPr lang="en-CA" sz="2200"/>
          </a:p>
          <a:p>
            <a:endParaRPr lang="en-CA"/>
          </a:p>
        </p:txBody>
      </p:sp>
      <p:pic>
        <p:nvPicPr>
          <p:cNvPr id="3" name="Picture 2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FEA08A88-136A-8989-470D-227DEACB8A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22624">
            <a:off x="6529097" y="2841887"/>
            <a:ext cx="3588488" cy="23923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0280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3D3F3-2263-05EB-F9F7-48F13E0BA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82D4BA1-2A55-6B2A-0B5B-E622EC3515C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duotone>
              <a:prstClr val="black"/>
              <a:srgbClr val="4472C4">
                <a:tint val="45000"/>
                <a:satMod val="400000"/>
              </a:srgbClr>
            </a:duotone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63000"/>
                    </a14:imgEffect>
                  </a14:imgLayer>
                </a14:imgProps>
              </a:ext>
            </a:extLst>
          </a:blip>
          <a:srcRect r="12605" b="1476"/>
          <a:stretch/>
        </p:blipFill>
        <p:spPr>
          <a:xfrm>
            <a:off x="0" y="-1"/>
            <a:ext cx="10534650" cy="6858001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E3F392CD-F664-FF61-5A45-1B0E0C791502}"/>
              </a:ext>
            </a:extLst>
          </p:cNvPr>
          <p:cNvSpPr txBox="1">
            <a:spLocks/>
          </p:cNvSpPr>
          <p:nvPr/>
        </p:nvSpPr>
        <p:spPr>
          <a:xfrm>
            <a:off x="173768" y="388067"/>
            <a:ext cx="7097110" cy="86037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  <a:cs typeface="Times New Roman" panose="02020603050405020304" pitchFamily="18" charset="0"/>
              </a:rPr>
              <a:t>Consultation Projects </a:t>
            </a:r>
            <a:br>
              <a:rPr lang="en-US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  <a:cs typeface="Times New Roman" panose="02020603050405020304" pitchFamily="18" charset="0"/>
              </a:rPr>
            </a:br>
            <a:r>
              <a:rPr lang="en-US" sz="3100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  <a:cs typeface="Times New Roman" panose="02020603050405020304" pitchFamily="18" charset="0"/>
              </a:rPr>
              <a:t>2024-2025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A80989A-B166-B8E8-22FA-F558748F2710}"/>
              </a:ext>
            </a:extLst>
          </p:cNvPr>
          <p:cNvSpPr/>
          <p:nvPr/>
        </p:nvSpPr>
        <p:spPr>
          <a:xfrm>
            <a:off x="173768" y="1436265"/>
            <a:ext cx="5620060" cy="5196447"/>
          </a:xfrm>
          <a:prstGeom prst="roundRect">
            <a:avLst/>
          </a:prstGeom>
          <a:solidFill>
            <a:schemeClr val="accent6">
              <a:lumMod val="20000"/>
              <a:lumOff val="80000"/>
              <a:alpha val="71000"/>
            </a:schemeClr>
          </a:solidFill>
          <a:effectLst>
            <a:innerShdw blurRad="203200" dist="50800" dir="16200000">
              <a:schemeClr val="tx1">
                <a:alpha val="62000"/>
              </a:schemeClr>
            </a:innerShdw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00DA46-1088-D318-4EA6-29C152FCB5C7}"/>
              </a:ext>
            </a:extLst>
          </p:cNvPr>
          <p:cNvSpPr txBox="1"/>
          <p:nvPr/>
        </p:nvSpPr>
        <p:spPr>
          <a:xfrm>
            <a:off x="305456" y="1704132"/>
            <a:ext cx="550887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0"/>
              </a:spcAft>
            </a:pPr>
            <a:r>
              <a:rPr lang="en-CA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Advocating for distinctions-based support from the </a:t>
            </a:r>
            <a:r>
              <a:rPr lang="en-CA" sz="2200" b="1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Canadian Radio-television &amp; Telecommunications Commission (CRTC) </a:t>
            </a:r>
            <a:r>
              <a:rPr lang="en-CA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to improve connectivity in remote areas. </a:t>
            </a:r>
          </a:p>
          <a:p>
            <a:pPr>
              <a:spcAft>
                <a:spcPts val="3000"/>
              </a:spcAft>
            </a:pPr>
            <a:r>
              <a:rPr lang="en-CA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Working with the </a:t>
            </a:r>
            <a:r>
              <a:rPr lang="en-CA" sz="2200" b="1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Future of Sport Commission </a:t>
            </a:r>
            <a:r>
              <a:rPr lang="en-CA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to </a:t>
            </a:r>
            <a:r>
              <a:rPr lang="en-US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make recommendations on concrete and effective action to improve sports safety in Canada</a:t>
            </a:r>
            <a:r>
              <a:rPr lang="en-CA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</a:p>
          <a:p>
            <a:pPr>
              <a:spcAft>
                <a:spcPts val="3600"/>
              </a:spcAft>
            </a:pPr>
            <a:r>
              <a:rPr lang="en-US" sz="220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Collaborating with Housing to build a consultation framework with </a:t>
            </a:r>
            <a:r>
              <a:rPr lang="en-US" sz="2200" b="1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Canada Mortgage and Housing Corporation (CMHC).</a:t>
            </a:r>
            <a:endParaRPr lang="en-CA" sz="22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F36E76-540F-935C-C3AE-DADD6D1D0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39620">
            <a:off x="5963803" y="579862"/>
            <a:ext cx="4000309" cy="22485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2" name="Picture 21" descr="A group of people dancing in a room&#10;&#10;AI-generated content may be incorrect.">
            <a:extLst>
              <a:ext uri="{FF2B5EF4-FFF2-40B4-BE49-F238E27FC236}">
                <a16:creationId xmlns:a16="http://schemas.microsoft.com/office/drawing/2014/main" id="{49F5D2DB-5C1B-8A2C-4A9C-5242551C19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aintStrokes intensity="4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1336" t="12393"/>
          <a:stretch>
            <a:fillRect/>
          </a:stretch>
        </p:blipFill>
        <p:spPr>
          <a:xfrm rot="21177624">
            <a:off x="6196817" y="2741620"/>
            <a:ext cx="3667081" cy="2722662"/>
          </a:xfrm>
          <a:custGeom>
            <a:avLst/>
            <a:gdLst>
              <a:gd name="connsiteX0" fmla="*/ 0 w 3667081"/>
              <a:gd name="connsiteY0" fmla="*/ 0 h 2722662"/>
              <a:gd name="connsiteX1" fmla="*/ 537839 w 3667081"/>
              <a:gd name="connsiteY1" fmla="*/ 0 h 2722662"/>
              <a:gd name="connsiteX2" fmla="*/ 1222360 w 3667081"/>
              <a:gd name="connsiteY2" fmla="*/ 0 h 2722662"/>
              <a:gd name="connsiteX3" fmla="*/ 1796870 w 3667081"/>
              <a:gd name="connsiteY3" fmla="*/ 0 h 2722662"/>
              <a:gd name="connsiteX4" fmla="*/ 2481391 w 3667081"/>
              <a:gd name="connsiteY4" fmla="*/ 0 h 2722662"/>
              <a:gd name="connsiteX5" fmla="*/ 3055901 w 3667081"/>
              <a:gd name="connsiteY5" fmla="*/ 0 h 2722662"/>
              <a:gd name="connsiteX6" fmla="*/ 3667081 w 3667081"/>
              <a:gd name="connsiteY6" fmla="*/ 0 h 2722662"/>
              <a:gd name="connsiteX7" fmla="*/ 3667081 w 3667081"/>
              <a:gd name="connsiteY7" fmla="*/ 680666 h 2722662"/>
              <a:gd name="connsiteX8" fmla="*/ 3667081 w 3667081"/>
              <a:gd name="connsiteY8" fmla="*/ 1279651 h 2722662"/>
              <a:gd name="connsiteX9" fmla="*/ 3667081 w 3667081"/>
              <a:gd name="connsiteY9" fmla="*/ 1987543 h 2722662"/>
              <a:gd name="connsiteX10" fmla="*/ 3667081 w 3667081"/>
              <a:gd name="connsiteY10" fmla="*/ 2722662 h 2722662"/>
              <a:gd name="connsiteX11" fmla="*/ 2982559 w 3667081"/>
              <a:gd name="connsiteY11" fmla="*/ 2722662 h 2722662"/>
              <a:gd name="connsiteX12" fmla="*/ 2444721 w 3667081"/>
              <a:gd name="connsiteY12" fmla="*/ 2722662 h 2722662"/>
              <a:gd name="connsiteX13" fmla="*/ 1796870 w 3667081"/>
              <a:gd name="connsiteY13" fmla="*/ 2722662 h 2722662"/>
              <a:gd name="connsiteX14" fmla="*/ 1222360 w 3667081"/>
              <a:gd name="connsiteY14" fmla="*/ 2722662 h 2722662"/>
              <a:gd name="connsiteX15" fmla="*/ 647851 w 3667081"/>
              <a:gd name="connsiteY15" fmla="*/ 2722662 h 2722662"/>
              <a:gd name="connsiteX16" fmla="*/ 0 w 3667081"/>
              <a:gd name="connsiteY16" fmla="*/ 2722662 h 2722662"/>
              <a:gd name="connsiteX17" fmla="*/ 0 w 3667081"/>
              <a:gd name="connsiteY17" fmla="*/ 2096450 h 2722662"/>
              <a:gd name="connsiteX18" fmla="*/ 0 w 3667081"/>
              <a:gd name="connsiteY18" fmla="*/ 1443011 h 2722662"/>
              <a:gd name="connsiteX19" fmla="*/ 0 w 3667081"/>
              <a:gd name="connsiteY19" fmla="*/ 707892 h 2722662"/>
              <a:gd name="connsiteX20" fmla="*/ 0 w 3667081"/>
              <a:gd name="connsiteY20" fmla="*/ 0 h 2722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667081" h="2722662" fill="none" extrusionOk="0">
                <a:moveTo>
                  <a:pt x="0" y="0"/>
                </a:moveTo>
                <a:cubicBezTo>
                  <a:pt x="236253" y="-18895"/>
                  <a:pt x="370702" y="14947"/>
                  <a:pt x="537839" y="0"/>
                </a:cubicBezTo>
                <a:cubicBezTo>
                  <a:pt x="704976" y="-14947"/>
                  <a:pt x="997461" y="-34046"/>
                  <a:pt x="1222360" y="0"/>
                </a:cubicBezTo>
                <a:cubicBezTo>
                  <a:pt x="1447259" y="34046"/>
                  <a:pt x="1658860" y="-3610"/>
                  <a:pt x="1796870" y="0"/>
                </a:cubicBezTo>
                <a:cubicBezTo>
                  <a:pt x="1934880" y="3610"/>
                  <a:pt x="2281989" y="-16657"/>
                  <a:pt x="2481391" y="0"/>
                </a:cubicBezTo>
                <a:cubicBezTo>
                  <a:pt x="2680793" y="16657"/>
                  <a:pt x="2864312" y="-15757"/>
                  <a:pt x="3055901" y="0"/>
                </a:cubicBezTo>
                <a:cubicBezTo>
                  <a:pt x="3247490" y="15757"/>
                  <a:pt x="3433146" y="23920"/>
                  <a:pt x="3667081" y="0"/>
                </a:cubicBezTo>
                <a:cubicBezTo>
                  <a:pt x="3656336" y="291116"/>
                  <a:pt x="3686405" y="454350"/>
                  <a:pt x="3667081" y="680666"/>
                </a:cubicBezTo>
                <a:cubicBezTo>
                  <a:pt x="3647757" y="906982"/>
                  <a:pt x="3646272" y="1145881"/>
                  <a:pt x="3667081" y="1279651"/>
                </a:cubicBezTo>
                <a:cubicBezTo>
                  <a:pt x="3687890" y="1413421"/>
                  <a:pt x="3681559" y="1773768"/>
                  <a:pt x="3667081" y="1987543"/>
                </a:cubicBezTo>
                <a:cubicBezTo>
                  <a:pt x="3652603" y="2201318"/>
                  <a:pt x="3700253" y="2534291"/>
                  <a:pt x="3667081" y="2722662"/>
                </a:cubicBezTo>
                <a:cubicBezTo>
                  <a:pt x="3481876" y="2736435"/>
                  <a:pt x="3222964" y="2716591"/>
                  <a:pt x="2982559" y="2722662"/>
                </a:cubicBezTo>
                <a:cubicBezTo>
                  <a:pt x="2742154" y="2728733"/>
                  <a:pt x="2617837" y="2731475"/>
                  <a:pt x="2444721" y="2722662"/>
                </a:cubicBezTo>
                <a:cubicBezTo>
                  <a:pt x="2271605" y="2713849"/>
                  <a:pt x="2092943" y="2693069"/>
                  <a:pt x="1796870" y="2722662"/>
                </a:cubicBezTo>
                <a:cubicBezTo>
                  <a:pt x="1500797" y="2752255"/>
                  <a:pt x="1461381" y="2697677"/>
                  <a:pt x="1222360" y="2722662"/>
                </a:cubicBezTo>
                <a:cubicBezTo>
                  <a:pt x="983339" y="2747648"/>
                  <a:pt x="820572" y="2730249"/>
                  <a:pt x="647851" y="2722662"/>
                </a:cubicBezTo>
                <a:cubicBezTo>
                  <a:pt x="475130" y="2715075"/>
                  <a:pt x="162631" y="2708764"/>
                  <a:pt x="0" y="2722662"/>
                </a:cubicBezTo>
                <a:cubicBezTo>
                  <a:pt x="-7491" y="2524282"/>
                  <a:pt x="1015" y="2238958"/>
                  <a:pt x="0" y="2096450"/>
                </a:cubicBezTo>
                <a:cubicBezTo>
                  <a:pt x="-1015" y="1953942"/>
                  <a:pt x="3178" y="1713899"/>
                  <a:pt x="0" y="1443011"/>
                </a:cubicBezTo>
                <a:cubicBezTo>
                  <a:pt x="-3178" y="1172123"/>
                  <a:pt x="-26328" y="885323"/>
                  <a:pt x="0" y="707892"/>
                </a:cubicBezTo>
                <a:cubicBezTo>
                  <a:pt x="26328" y="530461"/>
                  <a:pt x="-4872" y="183246"/>
                  <a:pt x="0" y="0"/>
                </a:cubicBezTo>
                <a:close/>
              </a:path>
              <a:path w="3667081" h="2722662" stroke="0" extrusionOk="0">
                <a:moveTo>
                  <a:pt x="0" y="0"/>
                </a:moveTo>
                <a:cubicBezTo>
                  <a:pt x="117381" y="15097"/>
                  <a:pt x="369253" y="-1409"/>
                  <a:pt x="501168" y="0"/>
                </a:cubicBezTo>
                <a:cubicBezTo>
                  <a:pt x="633083" y="1409"/>
                  <a:pt x="827589" y="-2783"/>
                  <a:pt x="1149019" y="0"/>
                </a:cubicBezTo>
                <a:cubicBezTo>
                  <a:pt x="1470449" y="2783"/>
                  <a:pt x="1627098" y="-24342"/>
                  <a:pt x="1833541" y="0"/>
                </a:cubicBezTo>
                <a:cubicBezTo>
                  <a:pt x="2039984" y="24342"/>
                  <a:pt x="2358900" y="6343"/>
                  <a:pt x="2518062" y="0"/>
                </a:cubicBezTo>
                <a:cubicBezTo>
                  <a:pt x="2677224" y="-6343"/>
                  <a:pt x="3278298" y="-30156"/>
                  <a:pt x="3667081" y="0"/>
                </a:cubicBezTo>
                <a:cubicBezTo>
                  <a:pt x="3678608" y="256486"/>
                  <a:pt x="3676234" y="459719"/>
                  <a:pt x="3667081" y="707892"/>
                </a:cubicBezTo>
                <a:cubicBezTo>
                  <a:pt x="3657928" y="956065"/>
                  <a:pt x="3639312" y="1068981"/>
                  <a:pt x="3667081" y="1306878"/>
                </a:cubicBezTo>
                <a:cubicBezTo>
                  <a:pt x="3694850" y="1544775"/>
                  <a:pt x="3661665" y="1649922"/>
                  <a:pt x="3667081" y="1905863"/>
                </a:cubicBezTo>
                <a:cubicBezTo>
                  <a:pt x="3672497" y="2161804"/>
                  <a:pt x="3634835" y="2320201"/>
                  <a:pt x="3667081" y="2722662"/>
                </a:cubicBezTo>
                <a:cubicBezTo>
                  <a:pt x="3510036" y="2691497"/>
                  <a:pt x="3157294" y="2691453"/>
                  <a:pt x="3019230" y="2722662"/>
                </a:cubicBezTo>
                <a:cubicBezTo>
                  <a:pt x="2881166" y="2753871"/>
                  <a:pt x="2534737" y="2726522"/>
                  <a:pt x="2371379" y="2722662"/>
                </a:cubicBezTo>
                <a:cubicBezTo>
                  <a:pt x="2208021" y="2718802"/>
                  <a:pt x="1985199" y="2748242"/>
                  <a:pt x="1723528" y="2722662"/>
                </a:cubicBezTo>
                <a:cubicBezTo>
                  <a:pt x="1461857" y="2697082"/>
                  <a:pt x="1399177" y="2731037"/>
                  <a:pt x="1112348" y="2722662"/>
                </a:cubicBezTo>
                <a:cubicBezTo>
                  <a:pt x="825519" y="2714287"/>
                  <a:pt x="458918" y="2742820"/>
                  <a:pt x="0" y="2722662"/>
                </a:cubicBezTo>
                <a:cubicBezTo>
                  <a:pt x="29253" y="2560623"/>
                  <a:pt x="-10592" y="2311396"/>
                  <a:pt x="0" y="2041997"/>
                </a:cubicBezTo>
                <a:cubicBezTo>
                  <a:pt x="10592" y="1772599"/>
                  <a:pt x="-11844" y="1616107"/>
                  <a:pt x="0" y="1415784"/>
                </a:cubicBezTo>
                <a:cubicBezTo>
                  <a:pt x="11844" y="1215461"/>
                  <a:pt x="-16794" y="928988"/>
                  <a:pt x="0" y="735119"/>
                </a:cubicBezTo>
                <a:cubicBezTo>
                  <a:pt x="16794" y="541250"/>
                  <a:pt x="-23988" y="358480"/>
                  <a:pt x="0" y="0"/>
                </a:cubicBezTo>
                <a:close/>
              </a:path>
            </a:pathLst>
          </a:custGeom>
          <a:ln w="127000" cap="sq">
            <a:solidFill>
              <a:schemeClr val="bg1"/>
            </a:solidFill>
            <a:miter lim="800000"/>
            <a:extLst>
              <a:ext uri="{C807C97D-BFC1-408E-A445-0C87EB9F89A2}">
                <ask:lineSketchStyleProps xmlns:ask="http://schemas.microsoft.com/office/drawing/2018/sketchyshapes" sd="40449929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8FAF67-69D2-03C0-826B-7BAE7C0F8359}"/>
              </a:ext>
            </a:extLst>
          </p:cNvPr>
          <p:cNvCxnSpPr/>
          <p:nvPr/>
        </p:nvCxnSpPr>
        <p:spPr>
          <a:xfrm>
            <a:off x="1966576" y="3418602"/>
            <a:ext cx="1939636" cy="0"/>
          </a:xfrm>
          <a:prstGeom prst="line">
            <a:avLst/>
          </a:prstGeom>
          <a:ln>
            <a:gradFill>
              <a:gsLst>
                <a:gs pos="21000">
                  <a:srgbClr val="C2C9BA"/>
                </a:gs>
                <a:gs pos="51000">
                  <a:schemeClr val="accent1">
                    <a:lumMod val="75000"/>
                  </a:schemeClr>
                </a:gs>
                <a:gs pos="85000">
                  <a:srgbClr val="C1C7B8"/>
                </a:gs>
              </a:gsLst>
              <a:lin ang="66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321451-3561-28E1-848F-3D9AC2876830}"/>
              </a:ext>
            </a:extLst>
          </p:cNvPr>
          <p:cNvCxnSpPr/>
          <p:nvPr/>
        </p:nvCxnSpPr>
        <p:spPr>
          <a:xfrm>
            <a:off x="1966576" y="5069703"/>
            <a:ext cx="1939636" cy="0"/>
          </a:xfrm>
          <a:prstGeom prst="line">
            <a:avLst/>
          </a:prstGeom>
          <a:ln>
            <a:gradFill>
              <a:gsLst>
                <a:gs pos="21000">
                  <a:srgbClr val="C2C9BA"/>
                </a:gs>
                <a:gs pos="51000">
                  <a:schemeClr val="accent1">
                    <a:lumMod val="75000"/>
                  </a:schemeClr>
                </a:gs>
                <a:gs pos="85000">
                  <a:srgbClr val="C1C7B8"/>
                </a:gs>
              </a:gsLst>
              <a:lin ang="66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67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0C48B-3B36-CADB-BA33-45A863B87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97A704F-D53D-C7D3-9786-10239B48D96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duotone>
              <a:prstClr val="black"/>
              <a:srgbClr val="4472C4">
                <a:tint val="45000"/>
                <a:satMod val="400000"/>
              </a:srgbClr>
            </a:duotone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63000"/>
                    </a14:imgEffect>
                  </a14:imgLayer>
                </a14:imgProps>
              </a:ext>
            </a:extLst>
          </a:blip>
          <a:srcRect r="12605" b="1476"/>
          <a:stretch/>
        </p:blipFill>
        <p:spPr>
          <a:xfrm>
            <a:off x="0" y="-1"/>
            <a:ext cx="10534650" cy="6858001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BAEBC9D-1DAA-E7B1-A1C8-F778553C9B5F}"/>
              </a:ext>
            </a:extLst>
          </p:cNvPr>
          <p:cNvSpPr/>
          <p:nvPr/>
        </p:nvSpPr>
        <p:spPr>
          <a:xfrm>
            <a:off x="60512" y="1248438"/>
            <a:ext cx="6508635" cy="5528880"/>
          </a:xfrm>
          <a:prstGeom prst="roundRect">
            <a:avLst/>
          </a:prstGeom>
          <a:solidFill>
            <a:schemeClr val="accent6">
              <a:lumMod val="20000"/>
              <a:lumOff val="80000"/>
              <a:alpha val="71000"/>
            </a:schemeClr>
          </a:solidFill>
          <a:effectLst>
            <a:innerShdw blurRad="203200" dist="50800" dir="16200000">
              <a:schemeClr val="tx1">
                <a:alpha val="62000"/>
              </a:schemeClr>
            </a:innerShdw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24C53F-20F0-24A0-C521-B18FF66B5A9F}"/>
              </a:ext>
            </a:extLst>
          </p:cNvPr>
          <p:cNvSpPr txBox="1"/>
          <p:nvPr/>
        </p:nvSpPr>
        <p:spPr>
          <a:xfrm>
            <a:off x="369794" y="1467443"/>
            <a:ext cx="5929965" cy="55861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eaLnBrk="0" hangingPunct="0"/>
            <a:r>
              <a:rPr lang="en-CA" sz="2000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</a:rPr>
              <a:t>Land Acknowledgements</a:t>
            </a:r>
          </a:p>
          <a:p>
            <a:pPr eaLnBrk="0" hangingPunct="0"/>
            <a:r>
              <a:rPr lang="en-CA" sz="2000">
                <a:solidFill>
                  <a:schemeClr val="accent1">
                    <a:lumMod val="50000"/>
                  </a:schemeClr>
                </a:solidFill>
                <a:latin typeface="Garamond"/>
              </a:rPr>
              <a:t>To date, we’ve met with over 180 organizations creating many opportunities to collaborate and ensure the accurate representation of the Red River Métis.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Garamond"/>
              </a:rPr>
              <a:t>Kid's Help Phone 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Garamond"/>
              </a:rPr>
              <a:t>Calm Air 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Garamond"/>
              </a:rPr>
              <a:t>Assiniboia Downs 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Garamond"/>
              </a:rPr>
              <a:t>City of Winnipeg 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Garamond"/>
              </a:rPr>
              <a:t>True North Sports &amp; Entertainment</a:t>
            </a:r>
          </a:p>
          <a:p>
            <a:pPr marL="342900" indent="-342900" eaLnBrk="0" hangingPunct="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Garamond"/>
              </a:rPr>
              <a:t>Winnipeg Goldeyes </a:t>
            </a:r>
          </a:p>
          <a:p>
            <a:pPr marL="342900" indent="-342900" eaLnBrk="0" hangingPunct="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accent1">
                    <a:lumMod val="50000"/>
                  </a:schemeClr>
                </a:solidFill>
                <a:latin typeface="Garamond"/>
              </a:rPr>
              <a:t>Winnipeg Symphony Orchestra</a:t>
            </a:r>
            <a:endParaRPr lang="en-CA" sz="2000">
              <a:solidFill>
                <a:schemeClr val="accent1">
                  <a:lumMod val="50000"/>
                </a:schemeClr>
              </a:solidFill>
              <a:latin typeface="Adelle Rg" panose="02000503060000020004" pitchFamily="50" charset="0"/>
            </a:endParaRPr>
          </a:p>
          <a:p>
            <a:pPr eaLnBrk="0" hangingPunct="0"/>
            <a:r>
              <a:rPr lang="en-CA" sz="2000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</a:rPr>
              <a:t>Future Community Meetings</a:t>
            </a:r>
          </a:p>
          <a:p>
            <a:pPr eaLnBrk="0" hangingPunct="0"/>
            <a:r>
              <a:rPr lang="en-CA" sz="2000">
                <a:solidFill>
                  <a:schemeClr val="accent1">
                    <a:lumMod val="50000"/>
                  </a:schemeClr>
                </a:solidFill>
                <a:latin typeface="Garamond"/>
              </a:rPr>
              <a:t>Please visit our booth or contact us at </a:t>
            </a:r>
            <a:r>
              <a:rPr lang="en-CA" sz="2000">
                <a:solidFill>
                  <a:schemeClr val="accent1">
                    <a:lumMod val="50000"/>
                  </a:schemeClr>
                </a:solidFill>
                <a:latin typeface="Garamon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consultation@mmf.mb.ca</a:t>
            </a:r>
            <a:r>
              <a:rPr lang="en-CA" sz="2000">
                <a:solidFill>
                  <a:schemeClr val="accent1">
                    <a:lumMod val="50000"/>
                  </a:schemeClr>
                </a:solidFill>
                <a:latin typeface="Garamond"/>
              </a:rPr>
              <a:t> if you are interested in contributing your feedback at an upcoming community meeting!</a:t>
            </a:r>
          </a:p>
          <a:p>
            <a:endParaRPr lang="en-CA" sz="900" b="1">
              <a:solidFill>
                <a:schemeClr val="accent1">
                  <a:lumMod val="50000"/>
                </a:schemeClr>
              </a:solidFill>
            </a:endParaRPr>
          </a:p>
          <a:p>
            <a:endParaRPr lang="en-CA" sz="900" b="1">
              <a:solidFill>
                <a:schemeClr val="accent1">
                  <a:lumMod val="50000"/>
                </a:schemeClr>
              </a:solidFill>
            </a:endParaRPr>
          </a:p>
          <a:p>
            <a:endParaRPr lang="en-CA" sz="9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D954EB-E8D1-87EB-7CBA-BCC7322BBC44}"/>
              </a:ext>
            </a:extLst>
          </p:cNvPr>
          <p:cNvSpPr txBox="1">
            <a:spLocks/>
          </p:cNvSpPr>
          <p:nvPr/>
        </p:nvSpPr>
        <p:spPr>
          <a:xfrm>
            <a:off x="173768" y="388067"/>
            <a:ext cx="7097110" cy="86037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  <a:cs typeface="Times New Roman" panose="02020603050405020304" pitchFamily="18" charset="0"/>
              </a:rPr>
              <a:t>Consultation Projects </a:t>
            </a:r>
            <a:br>
              <a:rPr lang="en-US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  <a:cs typeface="Times New Roman" panose="02020603050405020304" pitchFamily="18" charset="0"/>
              </a:rPr>
            </a:br>
            <a:r>
              <a:rPr lang="en-US" sz="3100" b="1">
                <a:solidFill>
                  <a:schemeClr val="accent1">
                    <a:lumMod val="50000"/>
                  </a:schemeClr>
                </a:solidFill>
                <a:latin typeface="Adelle Rg" panose="02000503060000020004" pitchFamily="50" charset="0"/>
                <a:cs typeface="Times New Roman" panose="02020603050405020304" pitchFamily="18" charset="0"/>
              </a:rPr>
              <a:t>2024-2025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True North Sports and Entertainment ">
            <a:extLst>
              <a:ext uri="{FF2B5EF4-FFF2-40B4-BE49-F238E27FC236}">
                <a16:creationId xmlns:a16="http://schemas.microsoft.com/office/drawing/2014/main" id="{EB885B6B-58A4-F416-4D05-58AC5E3B5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671" y="250237"/>
            <a:ext cx="3249254" cy="130160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ity of Winnipeg - data.org">
            <a:extLst>
              <a:ext uri="{FF2B5EF4-FFF2-40B4-BE49-F238E27FC236}">
                <a16:creationId xmlns:a16="http://schemas.microsoft.com/office/drawing/2014/main" id="{10A80889-F7D2-BFE6-B505-70A75A4E2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160" y="2886988"/>
            <a:ext cx="1525289" cy="105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ive Racing - Assiniboia Downs">
            <a:extLst>
              <a:ext uri="{FF2B5EF4-FFF2-40B4-BE49-F238E27FC236}">
                <a16:creationId xmlns:a16="http://schemas.microsoft.com/office/drawing/2014/main" id="{F26F7E87-B174-F518-9FF9-DC444FF65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463" y="2993488"/>
            <a:ext cx="2200428" cy="105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wso-logo-1024 - Manitoba Centennial Centre Corporation">
            <a:extLst>
              <a:ext uri="{FF2B5EF4-FFF2-40B4-BE49-F238E27FC236}">
                <a16:creationId xmlns:a16="http://schemas.microsoft.com/office/drawing/2014/main" id="{DCF48A7A-6D89-EEA8-64F3-0350ADA63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593" y="3614399"/>
            <a:ext cx="2740991" cy="205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alm Air Logo and symbol, meaning, history, PNG, brand">
            <a:extLst>
              <a:ext uri="{FF2B5EF4-FFF2-40B4-BE49-F238E27FC236}">
                <a16:creationId xmlns:a16="http://schemas.microsoft.com/office/drawing/2014/main" id="{C3A81DD7-90C9-8E4E-2291-AAFAC0423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0115" y="1729669"/>
            <a:ext cx="1992808" cy="112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Winnipeg Goldeyes - Wikipedia">
            <a:extLst>
              <a:ext uri="{FF2B5EF4-FFF2-40B4-BE49-F238E27FC236}">
                <a16:creationId xmlns:a16="http://schemas.microsoft.com/office/drawing/2014/main" id="{D8752529-27F4-DFEC-476C-D63873023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189" y="1682737"/>
            <a:ext cx="1108775" cy="107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About Kids Help Phone - Kids Help Phone">
            <a:extLst>
              <a:ext uri="{FF2B5EF4-FFF2-40B4-BE49-F238E27FC236}">
                <a16:creationId xmlns:a16="http://schemas.microsoft.com/office/drawing/2014/main" id="{F2AAA02D-744D-C02B-6345-24D6B9199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512" y="5271663"/>
            <a:ext cx="2084204" cy="106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9168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2A9AA-6843-49B6-5D14-961513D3F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67485C0-3E00-0E18-ECEA-EB6B48A1B57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duotone>
              <a:prstClr val="black"/>
              <a:srgbClr val="4472C4">
                <a:tint val="45000"/>
                <a:satMod val="400000"/>
              </a:srgbClr>
            </a:duotone>
            <a:alphaModFix amt="1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63000"/>
                    </a14:imgEffect>
                  </a14:imgLayer>
                </a14:imgProps>
              </a:ext>
            </a:extLst>
          </a:blip>
          <a:srcRect r="12605" b="1476"/>
          <a:stretch/>
        </p:blipFill>
        <p:spPr>
          <a:xfrm>
            <a:off x="0" y="-1"/>
            <a:ext cx="10534650" cy="6858001"/>
          </a:xfrm>
          <a:prstGeom prst="rect">
            <a:avLst/>
          </a:prstGeom>
          <a:blipFill>
            <a:blip r:embed="rId4">
              <a:alphaModFix amt="34000"/>
            </a:blip>
            <a:tile tx="0" ty="0" sx="100000" sy="100000" flip="none" algn="tl"/>
          </a:blipFill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52F7F8-7C8D-EA01-0EF8-B89B398EF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3170" y="590178"/>
            <a:ext cx="6629401" cy="860371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isometricOffAxis1Right"/>
            <a:lightRig rig="threePt" dir="t"/>
          </a:scene3d>
        </p:spPr>
        <p:txBody>
          <a:bodyPr>
            <a:noAutofit/>
          </a:bodyPr>
          <a:lstStyle/>
          <a:p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delle Rg" panose="02000503060000020004" pitchFamily="50" charset="0"/>
                <a:ea typeface="+mj-ea"/>
                <a:cs typeface="Times New Roman" panose="02020603050405020304" pitchFamily="18" charset="0"/>
              </a:rPr>
              <a:t>Questions/Comments?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1004379-606F-B314-5886-229EF9465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686">
            <a:off x="6434196" y="413493"/>
            <a:ext cx="3402467" cy="22683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icture 15" descr="A group of people standing in front of a wall&#10;&#10;AI-generated content may be incorrect.">
            <a:extLst>
              <a:ext uri="{FF2B5EF4-FFF2-40B4-BE49-F238E27FC236}">
                <a16:creationId xmlns:a16="http://schemas.microsoft.com/office/drawing/2014/main" id="{7F56EBF5-4C9B-CAEA-4C28-2A6EF965CA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00722">
            <a:off x="6559130" y="2417896"/>
            <a:ext cx="3497769" cy="23318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F54BBF8-98DA-9872-1252-E5D09BC15349}"/>
              </a:ext>
            </a:extLst>
          </p:cNvPr>
          <p:cNvSpPr/>
          <p:nvPr/>
        </p:nvSpPr>
        <p:spPr>
          <a:xfrm>
            <a:off x="498537" y="1944591"/>
            <a:ext cx="5385988" cy="1938679"/>
          </a:xfrm>
          <a:prstGeom prst="roundRect">
            <a:avLst/>
          </a:prstGeom>
          <a:solidFill>
            <a:schemeClr val="accent6">
              <a:lumMod val="20000"/>
              <a:lumOff val="80000"/>
              <a:alpha val="71000"/>
            </a:schemeClr>
          </a:solidFill>
          <a:effectLst>
            <a:innerShdw blurRad="203200" dist="50800" dir="16200000">
              <a:schemeClr val="tx1">
                <a:alpha val="62000"/>
              </a:schemeClr>
            </a:innerShdw>
          </a:effectLst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" name="Picture 4" descr="A person sitting at a table with papers on it&#10;&#10;AI-generated content may be incorrect.">
            <a:extLst>
              <a:ext uri="{FF2B5EF4-FFF2-40B4-BE49-F238E27FC236}">
                <a16:creationId xmlns:a16="http://schemas.microsoft.com/office/drawing/2014/main" id="{FF936099-20BB-4380-423C-8EE9040EBD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53572">
            <a:off x="2693898" y="4341316"/>
            <a:ext cx="2968011" cy="19786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Picture 17" descr="A person and person holding a blanket&#10;&#10;AI-generated content may be incorrect.">
            <a:extLst>
              <a:ext uri="{FF2B5EF4-FFF2-40B4-BE49-F238E27FC236}">
                <a16:creationId xmlns:a16="http://schemas.microsoft.com/office/drawing/2014/main" id="{B952F689-660B-421C-8233-816FFD02F99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FilmGrain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50810">
            <a:off x="5659806" y="4302631"/>
            <a:ext cx="3000045" cy="22500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2AA36B8-262F-0F86-F211-2F06A14615A4}"/>
              </a:ext>
            </a:extLst>
          </p:cNvPr>
          <p:cNvSpPr/>
          <p:nvPr/>
        </p:nvSpPr>
        <p:spPr>
          <a:xfrm>
            <a:off x="-1001572" y="2662131"/>
            <a:ext cx="8386206" cy="58477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elle Rg" panose="02000503060000020004" pitchFamily="50" charset="0"/>
              </a:rPr>
              <a:t>consultation@mmf.mb.ca</a:t>
            </a:r>
          </a:p>
        </p:txBody>
      </p:sp>
      <p:grpSp>
        <p:nvGrpSpPr>
          <p:cNvPr id="7" name="Graphic 5" descr="Thought outline">
            <a:extLst>
              <a:ext uri="{FF2B5EF4-FFF2-40B4-BE49-F238E27FC236}">
                <a16:creationId xmlns:a16="http://schemas.microsoft.com/office/drawing/2014/main" id="{8DBF8EF0-520A-1221-0926-2A0C297AC874}"/>
              </a:ext>
            </a:extLst>
          </p:cNvPr>
          <p:cNvGrpSpPr/>
          <p:nvPr/>
        </p:nvGrpSpPr>
        <p:grpSpPr>
          <a:xfrm flipH="1">
            <a:off x="174941" y="3777439"/>
            <a:ext cx="2423716" cy="2390588"/>
            <a:chOff x="1675374" y="4464043"/>
            <a:chExt cx="1917985" cy="1966882"/>
          </a:xfrm>
          <a:gradFill>
            <a:gsLst>
              <a:gs pos="21000">
                <a:srgbClr val="C2C9BA"/>
              </a:gs>
              <a:gs pos="53000">
                <a:srgbClr val="356953"/>
              </a:gs>
              <a:gs pos="85000">
                <a:srgbClr val="C1C7B8"/>
              </a:gs>
            </a:gsLst>
            <a:lin ang="9000000" scaled="0"/>
          </a:gra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15FFE11-154E-3C0F-FB4C-F6E7C0AED200}"/>
                </a:ext>
              </a:extLst>
            </p:cNvPr>
            <p:cNvSpPr/>
            <p:nvPr/>
          </p:nvSpPr>
          <p:spPr>
            <a:xfrm>
              <a:off x="2932452" y="5644359"/>
              <a:ext cx="660907" cy="786566"/>
            </a:xfrm>
            <a:custGeom>
              <a:avLst/>
              <a:gdLst>
                <a:gd name="connsiteX0" fmla="*/ 368894 w 660907"/>
                <a:gd name="connsiteY0" fmla="*/ 44614 h 786566"/>
                <a:gd name="connsiteX1" fmla="*/ 616039 w 660907"/>
                <a:gd name="connsiteY1" fmla="*/ 281070 h 786566"/>
                <a:gd name="connsiteX2" fmla="*/ 616039 w 660907"/>
                <a:gd name="connsiteY2" fmla="*/ 303553 h 786566"/>
                <a:gd name="connsiteX3" fmla="*/ 615988 w 660907"/>
                <a:gd name="connsiteY3" fmla="*/ 304668 h 786566"/>
                <a:gd name="connsiteX4" fmla="*/ 615988 w 660907"/>
                <a:gd name="connsiteY4" fmla="*/ 305784 h 786566"/>
                <a:gd name="connsiteX5" fmla="*/ 518713 w 660907"/>
                <a:gd name="connsiteY5" fmla="*/ 505515 h 786566"/>
                <a:gd name="connsiteX6" fmla="*/ 501456 w 660907"/>
                <a:gd name="connsiteY6" fmla="*/ 518899 h 786566"/>
                <a:gd name="connsiteX7" fmla="*/ 501456 w 660907"/>
                <a:gd name="connsiteY7" fmla="*/ 741959 h 786566"/>
                <a:gd name="connsiteX8" fmla="*/ 283694 w 660907"/>
                <a:gd name="connsiteY8" fmla="*/ 741959 h 786566"/>
                <a:gd name="connsiteX9" fmla="*/ 283694 w 660907"/>
                <a:gd name="connsiteY9" fmla="*/ 625362 h 786566"/>
                <a:gd name="connsiteX10" fmla="*/ 194073 w 660907"/>
                <a:gd name="connsiteY10" fmla="*/ 625362 h 786566"/>
                <a:gd name="connsiteX11" fmla="*/ 152069 w 660907"/>
                <a:gd name="connsiteY11" fmla="*/ 613283 h 786566"/>
                <a:gd name="connsiteX12" fmla="*/ 121443 w 660907"/>
                <a:gd name="connsiteY12" fmla="*/ 555304 h 786566"/>
                <a:gd name="connsiteX13" fmla="*/ 121443 w 660907"/>
                <a:gd name="connsiteY13" fmla="*/ 554102 h 786566"/>
                <a:gd name="connsiteX14" fmla="*/ 121443 w 660907"/>
                <a:gd name="connsiteY14" fmla="*/ 495062 h 786566"/>
                <a:gd name="connsiteX15" fmla="*/ 121443 w 660907"/>
                <a:gd name="connsiteY15" fmla="*/ 450448 h 786566"/>
                <a:gd name="connsiteX16" fmla="*/ 48165 w 660907"/>
                <a:gd name="connsiteY16" fmla="*/ 450448 h 786566"/>
                <a:gd name="connsiteX17" fmla="*/ 47973 w 660907"/>
                <a:gd name="connsiteY17" fmla="*/ 450113 h 786566"/>
                <a:gd name="connsiteX18" fmla="*/ 115412 w 660907"/>
                <a:gd name="connsiteY18" fmla="*/ 332626 h 786566"/>
                <a:gd name="connsiteX19" fmla="*/ 121332 w 660907"/>
                <a:gd name="connsiteY19" fmla="*/ 322311 h 786566"/>
                <a:gd name="connsiteX20" fmla="*/ 121332 w 660907"/>
                <a:gd name="connsiteY20" fmla="*/ 304563 h 786566"/>
                <a:gd name="connsiteX21" fmla="*/ 121298 w 660907"/>
                <a:gd name="connsiteY21" fmla="*/ 303553 h 786566"/>
                <a:gd name="connsiteX22" fmla="*/ 357430 w 660907"/>
                <a:gd name="connsiteY22" fmla="*/ 44875 h 786566"/>
                <a:gd name="connsiteX23" fmla="*/ 368894 w 660907"/>
                <a:gd name="connsiteY23" fmla="*/ 44614 h 786566"/>
                <a:gd name="connsiteX24" fmla="*/ 355405 w 660907"/>
                <a:gd name="connsiteY24" fmla="*/ 306 h 786566"/>
                <a:gd name="connsiteX25" fmla="*/ 76733 w 660907"/>
                <a:gd name="connsiteY25" fmla="*/ 305576 h 786566"/>
                <a:gd name="connsiteX26" fmla="*/ 76733 w 660907"/>
                <a:gd name="connsiteY26" fmla="*/ 310419 h 786566"/>
                <a:gd name="connsiteX27" fmla="*/ 9812 w 660907"/>
                <a:gd name="connsiteY27" fmla="*/ 427027 h 786566"/>
                <a:gd name="connsiteX28" fmla="*/ 34104 w 660907"/>
                <a:gd name="connsiteY28" fmla="*/ 495064 h 786566"/>
                <a:gd name="connsiteX29" fmla="*/ 76847 w 660907"/>
                <a:gd name="connsiteY29" fmla="*/ 495064 h 786566"/>
                <a:gd name="connsiteX30" fmla="*/ 76847 w 660907"/>
                <a:gd name="connsiteY30" fmla="*/ 553457 h 786566"/>
                <a:gd name="connsiteX31" fmla="*/ 76831 w 660907"/>
                <a:gd name="connsiteY31" fmla="*/ 555302 h 786566"/>
                <a:gd name="connsiteX32" fmla="*/ 191468 w 660907"/>
                <a:gd name="connsiteY32" fmla="*/ 669979 h 786566"/>
                <a:gd name="connsiteX33" fmla="*/ 239080 w 660907"/>
                <a:gd name="connsiteY33" fmla="*/ 669979 h 786566"/>
                <a:gd name="connsiteX34" fmla="*/ 239080 w 660907"/>
                <a:gd name="connsiteY34" fmla="*/ 786567 h 786566"/>
                <a:gd name="connsiteX35" fmla="*/ 546075 w 660907"/>
                <a:gd name="connsiteY35" fmla="*/ 786567 h 786566"/>
                <a:gd name="connsiteX36" fmla="*/ 546075 w 660907"/>
                <a:gd name="connsiteY36" fmla="*/ 540742 h 786566"/>
                <a:gd name="connsiteX37" fmla="*/ 660606 w 660907"/>
                <a:gd name="connsiteY37" fmla="*/ 305583 h 786566"/>
                <a:gd name="connsiteX38" fmla="*/ 660606 w 660907"/>
                <a:gd name="connsiteY38" fmla="*/ 279051 h 786566"/>
                <a:gd name="connsiteX39" fmla="*/ 368894 w 660907"/>
                <a:gd name="connsiteY39" fmla="*/ 0 h 786566"/>
                <a:gd name="connsiteX40" fmla="*/ 355405 w 660907"/>
                <a:gd name="connsiteY40" fmla="*/ 306 h 78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660907" h="786566">
                  <a:moveTo>
                    <a:pt x="368894" y="44614"/>
                  </a:moveTo>
                  <a:cubicBezTo>
                    <a:pt x="501322" y="44485"/>
                    <a:pt x="610315" y="148764"/>
                    <a:pt x="616039" y="281070"/>
                  </a:cubicBezTo>
                  <a:cubicBezTo>
                    <a:pt x="616378" y="288527"/>
                    <a:pt x="616378" y="296091"/>
                    <a:pt x="616039" y="303553"/>
                  </a:cubicBezTo>
                  <a:lnTo>
                    <a:pt x="615988" y="304668"/>
                  </a:lnTo>
                  <a:lnTo>
                    <a:pt x="615988" y="305784"/>
                  </a:lnTo>
                  <a:cubicBezTo>
                    <a:pt x="611943" y="382786"/>
                    <a:pt x="576843" y="454855"/>
                    <a:pt x="518713" y="505515"/>
                  </a:cubicBezTo>
                  <a:lnTo>
                    <a:pt x="501456" y="518899"/>
                  </a:lnTo>
                  <a:lnTo>
                    <a:pt x="501456" y="741959"/>
                  </a:lnTo>
                  <a:lnTo>
                    <a:pt x="283694" y="741959"/>
                  </a:lnTo>
                  <a:lnTo>
                    <a:pt x="283694" y="625362"/>
                  </a:lnTo>
                  <a:lnTo>
                    <a:pt x="194073" y="625362"/>
                  </a:lnTo>
                  <a:cubicBezTo>
                    <a:pt x="179170" y="625690"/>
                    <a:pt x="164521" y="621476"/>
                    <a:pt x="152069" y="613283"/>
                  </a:cubicBezTo>
                  <a:cubicBezTo>
                    <a:pt x="132883" y="600227"/>
                    <a:pt x="121414" y="578510"/>
                    <a:pt x="121443" y="555304"/>
                  </a:cubicBezTo>
                  <a:lnTo>
                    <a:pt x="121443" y="554102"/>
                  </a:lnTo>
                  <a:lnTo>
                    <a:pt x="121443" y="495062"/>
                  </a:lnTo>
                  <a:lnTo>
                    <a:pt x="121443" y="450448"/>
                  </a:lnTo>
                  <a:lnTo>
                    <a:pt x="48165" y="450448"/>
                  </a:lnTo>
                  <a:cubicBezTo>
                    <a:pt x="47941" y="450448"/>
                    <a:pt x="47866" y="450298"/>
                    <a:pt x="47973" y="450113"/>
                  </a:cubicBezTo>
                  <a:lnTo>
                    <a:pt x="115412" y="332626"/>
                  </a:lnTo>
                  <a:lnTo>
                    <a:pt x="121332" y="322311"/>
                  </a:lnTo>
                  <a:lnTo>
                    <a:pt x="121332" y="304563"/>
                  </a:lnTo>
                  <a:lnTo>
                    <a:pt x="121298" y="303553"/>
                  </a:lnTo>
                  <a:cubicBezTo>
                    <a:pt x="115229" y="166971"/>
                    <a:pt x="220864" y="51253"/>
                    <a:pt x="357430" y="44875"/>
                  </a:cubicBezTo>
                  <a:cubicBezTo>
                    <a:pt x="361261" y="44701"/>
                    <a:pt x="365097" y="44614"/>
                    <a:pt x="368894" y="44614"/>
                  </a:cubicBezTo>
                  <a:close/>
                  <a:moveTo>
                    <a:pt x="355405" y="306"/>
                  </a:moveTo>
                  <a:cubicBezTo>
                    <a:pt x="194156" y="7654"/>
                    <a:pt x="69392" y="144327"/>
                    <a:pt x="76733" y="305576"/>
                  </a:cubicBezTo>
                  <a:lnTo>
                    <a:pt x="76733" y="310419"/>
                  </a:lnTo>
                  <a:lnTo>
                    <a:pt x="9812" y="427027"/>
                  </a:lnTo>
                  <a:cubicBezTo>
                    <a:pt x="-13501" y="462998"/>
                    <a:pt x="8830" y="492139"/>
                    <a:pt x="34104" y="495064"/>
                  </a:cubicBezTo>
                  <a:lnTo>
                    <a:pt x="76847" y="495064"/>
                  </a:lnTo>
                  <a:lnTo>
                    <a:pt x="76847" y="553457"/>
                  </a:lnTo>
                  <a:lnTo>
                    <a:pt x="76831" y="555302"/>
                  </a:lnTo>
                  <a:cubicBezTo>
                    <a:pt x="76823" y="618625"/>
                    <a:pt x="128144" y="669967"/>
                    <a:pt x="191468" y="669979"/>
                  </a:cubicBezTo>
                  <a:lnTo>
                    <a:pt x="239080" y="669979"/>
                  </a:lnTo>
                  <a:lnTo>
                    <a:pt x="239080" y="786567"/>
                  </a:lnTo>
                  <a:lnTo>
                    <a:pt x="546075" y="786567"/>
                  </a:lnTo>
                  <a:lnTo>
                    <a:pt x="546075" y="540742"/>
                  </a:lnTo>
                  <a:cubicBezTo>
                    <a:pt x="618682" y="484381"/>
                    <a:pt x="660999" y="397497"/>
                    <a:pt x="660606" y="305583"/>
                  </a:cubicBezTo>
                  <a:cubicBezTo>
                    <a:pt x="661008" y="296743"/>
                    <a:pt x="661008" y="287900"/>
                    <a:pt x="660606" y="279051"/>
                  </a:cubicBezTo>
                  <a:cubicBezTo>
                    <a:pt x="653546" y="123033"/>
                    <a:pt x="525071" y="134"/>
                    <a:pt x="368894" y="0"/>
                  </a:cubicBezTo>
                  <a:cubicBezTo>
                    <a:pt x="368894" y="0"/>
                    <a:pt x="359913" y="103"/>
                    <a:pt x="355405" y="306"/>
                  </a:cubicBezTo>
                  <a:close/>
                </a:path>
              </a:pathLst>
            </a:custGeom>
            <a:grpFill/>
            <a:ln w="22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5CC8669-2C5E-616C-7227-DEB27BBEA774}"/>
                </a:ext>
              </a:extLst>
            </p:cNvPr>
            <p:cNvSpPr/>
            <p:nvPr/>
          </p:nvSpPr>
          <p:spPr>
            <a:xfrm>
              <a:off x="2856431" y="5698867"/>
              <a:ext cx="122890" cy="122903"/>
            </a:xfrm>
            <a:custGeom>
              <a:avLst/>
              <a:gdLst>
                <a:gd name="connsiteX0" fmla="*/ 61447 w 122890"/>
                <a:gd name="connsiteY0" fmla="*/ 44614 h 122903"/>
                <a:gd name="connsiteX1" fmla="*/ 78267 w 122890"/>
                <a:gd name="connsiteY1" fmla="*/ 61474 h 122903"/>
                <a:gd name="connsiteX2" fmla="*/ 61407 w 122890"/>
                <a:gd name="connsiteY2" fmla="*/ 78294 h 122903"/>
                <a:gd name="connsiteX3" fmla="*/ 58065 w 122890"/>
                <a:gd name="connsiteY3" fmla="*/ 77954 h 122903"/>
                <a:gd name="connsiteX4" fmla="*/ 44958 w 122890"/>
                <a:gd name="connsiteY4" fmla="*/ 64840 h 122903"/>
                <a:gd name="connsiteX5" fmla="*/ 58112 w 122890"/>
                <a:gd name="connsiteY5" fmla="*/ 44953 h 122903"/>
                <a:gd name="connsiteX6" fmla="*/ 61447 w 122890"/>
                <a:gd name="connsiteY6" fmla="*/ 44614 h 122903"/>
                <a:gd name="connsiteX7" fmla="*/ 61447 w 122890"/>
                <a:gd name="connsiteY7" fmla="*/ 0 h 122903"/>
                <a:gd name="connsiteX8" fmla="*/ 0 w 122890"/>
                <a:gd name="connsiteY8" fmla="*/ 61456 h 122903"/>
                <a:gd name="connsiteX9" fmla="*/ 61458 w 122890"/>
                <a:gd name="connsiteY9" fmla="*/ 122903 h 122903"/>
                <a:gd name="connsiteX10" fmla="*/ 65369 w 122890"/>
                <a:gd name="connsiteY10" fmla="*/ 122778 h 122903"/>
                <a:gd name="connsiteX11" fmla="*/ 122763 w 122890"/>
                <a:gd name="connsiteY11" fmla="*/ 65382 h 122903"/>
                <a:gd name="connsiteX12" fmla="*/ 65371 w 122890"/>
                <a:gd name="connsiteY12" fmla="*/ 125 h 122903"/>
                <a:gd name="connsiteX13" fmla="*/ 61447 w 122890"/>
                <a:gd name="connsiteY13" fmla="*/ 0 h 12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2890" h="122903">
                  <a:moveTo>
                    <a:pt x="61447" y="44614"/>
                  </a:moveTo>
                  <a:cubicBezTo>
                    <a:pt x="70747" y="44625"/>
                    <a:pt x="78278" y="52174"/>
                    <a:pt x="78267" y="61474"/>
                  </a:cubicBezTo>
                  <a:cubicBezTo>
                    <a:pt x="78256" y="70774"/>
                    <a:pt x="70709" y="78305"/>
                    <a:pt x="61407" y="78294"/>
                  </a:cubicBezTo>
                  <a:cubicBezTo>
                    <a:pt x="60285" y="78291"/>
                    <a:pt x="59165" y="78178"/>
                    <a:pt x="58065" y="77954"/>
                  </a:cubicBezTo>
                  <a:cubicBezTo>
                    <a:pt x="51654" y="76261"/>
                    <a:pt x="46646" y="71253"/>
                    <a:pt x="44958" y="64840"/>
                  </a:cubicBezTo>
                  <a:cubicBezTo>
                    <a:pt x="43100" y="55716"/>
                    <a:pt x="48989" y="46814"/>
                    <a:pt x="58112" y="44953"/>
                  </a:cubicBezTo>
                  <a:cubicBezTo>
                    <a:pt x="59210" y="44730"/>
                    <a:pt x="60327" y="44617"/>
                    <a:pt x="61447" y="44614"/>
                  </a:cubicBezTo>
                  <a:moveTo>
                    <a:pt x="61447" y="0"/>
                  </a:moveTo>
                  <a:cubicBezTo>
                    <a:pt x="27509" y="2"/>
                    <a:pt x="-2" y="27518"/>
                    <a:pt x="0" y="61456"/>
                  </a:cubicBezTo>
                  <a:cubicBezTo>
                    <a:pt x="4" y="95396"/>
                    <a:pt x="27518" y="122906"/>
                    <a:pt x="61458" y="122903"/>
                  </a:cubicBezTo>
                  <a:cubicBezTo>
                    <a:pt x="62763" y="122903"/>
                    <a:pt x="64066" y="122861"/>
                    <a:pt x="65369" y="122778"/>
                  </a:cubicBezTo>
                  <a:cubicBezTo>
                    <a:pt x="95715" y="119733"/>
                    <a:pt x="119718" y="95729"/>
                    <a:pt x="122763" y="65382"/>
                  </a:cubicBezTo>
                  <a:cubicBezTo>
                    <a:pt x="124935" y="31513"/>
                    <a:pt x="99240" y="2298"/>
                    <a:pt x="65371" y="125"/>
                  </a:cubicBezTo>
                  <a:cubicBezTo>
                    <a:pt x="64066" y="42"/>
                    <a:pt x="62757" y="0"/>
                    <a:pt x="61447" y="0"/>
                  </a:cubicBezTo>
                  <a:close/>
                </a:path>
              </a:pathLst>
            </a:custGeom>
            <a:grpFill/>
            <a:ln w="22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D21F70E-D05C-EBBE-99DD-F40055A95BAC}"/>
                </a:ext>
              </a:extLst>
            </p:cNvPr>
            <p:cNvSpPr/>
            <p:nvPr/>
          </p:nvSpPr>
          <p:spPr>
            <a:xfrm>
              <a:off x="2617705" y="5532897"/>
              <a:ext cx="213857" cy="213898"/>
            </a:xfrm>
            <a:custGeom>
              <a:avLst/>
              <a:gdLst>
                <a:gd name="connsiteX0" fmla="*/ 106940 w 213857"/>
                <a:gd name="connsiteY0" fmla="*/ 44616 h 213898"/>
                <a:gd name="connsiteX1" fmla="*/ 169240 w 213857"/>
                <a:gd name="connsiteY1" fmla="*/ 106987 h 213898"/>
                <a:gd name="connsiteX2" fmla="*/ 106869 w 213857"/>
                <a:gd name="connsiteY2" fmla="*/ 169286 h 213898"/>
                <a:gd name="connsiteX3" fmla="*/ 102925 w 213857"/>
                <a:gd name="connsiteY3" fmla="*/ 169159 h 213898"/>
                <a:gd name="connsiteX4" fmla="*/ 44750 w 213857"/>
                <a:gd name="connsiteY4" fmla="*/ 110985 h 213898"/>
                <a:gd name="connsiteX5" fmla="*/ 103036 w 213857"/>
                <a:gd name="connsiteY5" fmla="*/ 44744 h 213898"/>
                <a:gd name="connsiteX6" fmla="*/ 106931 w 213857"/>
                <a:gd name="connsiteY6" fmla="*/ 44616 h 213898"/>
                <a:gd name="connsiteX7" fmla="*/ 106280 w 213857"/>
                <a:gd name="connsiteY7" fmla="*/ 2 h 213898"/>
                <a:gd name="connsiteX8" fmla="*/ 2 w 213857"/>
                <a:gd name="connsiteY8" fmla="*/ 107618 h 213898"/>
                <a:gd name="connsiteX9" fmla="*/ 107618 w 213857"/>
                <a:gd name="connsiteY9" fmla="*/ 213896 h 213898"/>
                <a:gd name="connsiteX10" fmla="*/ 111096 w 213857"/>
                <a:gd name="connsiteY10" fmla="*/ 213818 h 213898"/>
                <a:gd name="connsiteX11" fmla="*/ 213773 w 213857"/>
                <a:gd name="connsiteY11" fmla="*/ 111138 h 213898"/>
                <a:gd name="connsiteX12" fmla="*/ 111118 w 213857"/>
                <a:gd name="connsiteY12" fmla="*/ 83 h 213898"/>
                <a:gd name="connsiteX13" fmla="*/ 106922 w 213857"/>
                <a:gd name="connsiteY13" fmla="*/ 0 h 213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3857" h="213898">
                  <a:moveTo>
                    <a:pt x="106940" y="44616"/>
                  </a:moveTo>
                  <a:cubicBezTo>
                    <a:pt x="141367" y="44637"/>
                    <a:pt x="169260" y="72561"/>
                    <a:pt x="169240" y="106987"/>
                  </a:cubicBezTo>
                  <a:cubicBezTo>
                    <a:pt x="169219" y="141414"/>
                    <a:pt x="141295" y="169307"/>
                    <a:pt x="106869" y="169286"/>
                  </a:cubicBezTo>
                  <a:cubicBezTo>
                    <a:pt x="105553" y="169286"/>
                    <a:pt x="104237" y="169244"/>
                    <a:pt x="102925" y="169159"/>
                  </a:cubicBezTo>
                  <a:cubicBezTo>
                    <a:pt x="72181" y="166036"/>
                    <a:pt x="47873" y="141728"/>
                    <a:pt x="44750" y="110985"/>
                  </a:cubicBezTo>
                  <a:cubicBezTo>
                    <a:pt x="42553" y="76598"/>
                    <a:pt x="68650" y="46941"/>
                    <a:pt x="103036" y="44744"/>
                  </a:cubicBezTo>
                  <a:cubicBezTo>
                    <a:pt x="104333" y="44661"/>
                    <a:pt x="105633" y="44619"/>
                    <a:pt x="106931" y="44616"/>
                  </a:cubicBezTo>
                  <a:moveTo>
                    <a:pt x="106280" y="2"/>
                  </a:moveTo>
                  <a:cubicBezTo>
                    <a:pt x="47215" y="372"/>
                    <a:pt x="-368" y="48554"/>
                    <a:pt x="2" y="107618"/>
                  </a:cubicBezTo>
                  <a:cubicBezTo>
                    <a:pt x="370" y="166683"/>
                    <a:pt x="48551" y="214266"/>
                    <a:pt x="107618" y="213896"/>
                  </a:cubicBezTo>
                  <a:cubicBezTo>
                    <a:pt x="108778" y="213890"/>
                    <a:pt x="109936" y="213863"/>
                    <a:pt x="111096" y="213818"/>
                  </a:cubicBezTo>
                  <a:cubicBezTo>
                    <a:pt x="166221" y="210169"/>
                    <a:pt x="210126" y="166264"/>
                    <a:pt x="213773" y="111138"/>
                  </a:cubicBezTo>
                  <a:cubicBezTo>
                    <a:pt x="216093" y="52123"/>
                    <a:pt x="170134" y="2402"/>
                    <a:pt x="111118" y="83"/>
                  </a:cubicBezTo>
                  <a:cubicBezTo>
                    <a:pt x="109720" y="27"/>
                    <a:pt x="108321" y="0"/>
                    <a:pt x="106922" y="0"/>
                  </a:cubicBezTo>
                  <a:close/>
                </a:path>
              </a:pathLst>
            </a:custGeom>
            <a:grpFill/>
            <a:ln w="22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09BCE2F-924A-EE10-E283-39A62F7E3468}"/>
                </a:ext>
              </a:extLst>
            </p:cNvPr>
            <p:cNvSpPr/>
            <p:nvPr/>
          </p:nvSpPr>
          <p:spPr>
            <a:xfrm>
              <a:off x="1675374" y="4464043"/>
              <a:ext cx="1533249" cy="1070794"/>
            </a:xfrm>
            <a:custGeom>
              <a:avLst/>
              <a:gdLst>
                <a:gd name="connsiteX0" fmla="*/ 748908 w 1533249"/>
                <a:gd name="connsiteY0" fmla="*/ 44614 h 1070794"/>
                <a:gd name="connsiteX1" fmla="*/ 753512 w 1533249"/>
                <a:gd name="connsiteY1" fmla="*/ 44688 h 1070794"/>
                <a:gd name="connsiteX2" fmla="*/ 929497 w 1533249"/>
                <a:gd name="connsiteY2" fmla="*/ 183045 h 1070794"/>
                <a:gd name="connsiteX3" fmla="*/ 929872 w 1533249"/>
                <a:gd name="connsiteY3" fmla="*/ 183103 h 1070794"/>
                <a:gd name="connsiteX4" fmla="*/ 1083253 w 1533249"/>
                <a:gd name="connsiteY4" fmla="*/ 100170 h 1070794"/>
                <a:gd name="connsiteX5" fmla="*/ 1268387 w 1533249"/>
                <a:gd name="connsiteY5" fmla="*/ 285319 h 1070794"/>
                <a:gd name="connsiteX6" fmla="*/ 1262917 w 1533249"/>
                <a:gd name="connsiteY6" fmla="*/ 327571 h 1070794"/>
                <a:gd name="connsiteX7" fmla="*/ 1263169 w 1533249"/>
                <a:gd name="connsiteY7" fmla="*/ 327825 h 1070794"/>
                <a:gd name="connsiteX8" fmla="*/ 1305412 w 1533249"/>
                <a:gd name="connsiteY8" fmla="*/ 322353 h 1070794"/>
                <a:gd name="connsiteX9" fmla="*/ 1488594 w 1533249"/>
                <a:gd name="connsiteY9" fmla="*/ 509506 h 1070794"/>
                <a:gd name="connsiteX10" fmla="*/ 1310933 w 1533249"/>
                <a:gd name="connsiteY10" fmla="*/ 692547 h 1070794"/>
                <a:gd name="connsiteX11" fmla="*/ 1303732 w 1533249"/>
                <a:gd name="connsiteY11" fmla="*/ 692683 h 1070794"/>
                <a:gd name="connsiteX12" fmla="*/ 1303541 w 1533249"/>
                <a:gd name="connsiteY12" fmla="*/ 692875 h 1070794"/>
                <a:gd name="connsiteX13" fmla="*/ 1120676 w 1533249"/>
                <a:gd name="connsiteY13" fmla="*/ 859362 h 1070794"/>
                <a:gd name="connsiteX14" fmla="*/ 1103176 w 1533249"/>
                <a:gd name="connsiteY14" fmla="*/ 858534 h 1070794"/>
                <a:gd name="connsiteX15" fmla="*/ 1007771 w 1533249"/>
                <a:gd name="connsiteY15" fmla="*/ 820768 h 1070794"/>
                <a:gd name="connsiteX16" fmla="*/ 1007429 w 1533249"/>
                <a:gd name="connsiteY16" fmla="*/ 820955 h 1070794"/>
                <a:gd name="connsiteX17" fmla="*/ 1009214 w 1533249"/>
                <a:gd name="connsiteY17" fmla="*/ 840824 h 1070794"/>
                <a:gd name="connsiteX18" fmla="*/ 823697 w 1533249"/>
                <a:gd name="connsiteY18" fmla="*/ 1026127 h 1070794"/>
                <a:gd name="connsiteX19" fmla="*/ 823425 w 1533249"/>
                <a:gd name="connsiteY19" fmla="*/ 1026127 h 1070794"/>
                <a:gd name="connsiteX20" fmla="*/ 638998 w 1533249"/>
                <a:gd name="connsiteY20" fmla="*/ 858048 h 1070794"/>
                <a:gd name="connsiteX21" fmla="*/ 638624 w 1533249"/>
                <a:gd name="connsiteY21" fmla="*/ 857945 h 1070794"/>
                <a:gd name="connsiteX22" fmla="*/ 491332 w 1533249"/>
                <a:gd name="connsiteY22" fmla="*/ 933421 h 1070794"/>
                <a:gd name="connsiteX23" fmla="*/ 490861 w 1533249"/>
                <a:gd name="connsiteY23" fmla="*/ 933421 h 1070794"/>
                <a:gd name="connsiteX24" fmla="*/ 305728 w 1533249"/>
                <a:gd name="connsiteY24" fmla="*/ 748245 h 1070794"/>
                <a:gd name="connsiteX25" fmla="*/ 305728 w 1533249"/>
                <a:gd name="connsiteY25" fmla="*/ 731896 h 1070794"/>
                <a:gd name="connsiteX26" fmla="*/ 305556 w 1533249"/>
                <a:gd name="connsiteY26" fmla="*/ 731678 h 1070794"/>
                <a:gd name="connsiteX27" fmla="*/ 305431 w 1533249"/>
                <a:gd name="connsiteY27" fmla="*/ 731705 h 1070794"/>
                <a:gd name="connsiteX28" fmla="*/ 231695 w 1533249"/>
                <a:gd name="connsiteY28" fmla="*/ 748236 h 1070794"/>
                <a:gd name="connsiteX29" fmla="*/ 229712 w 1533249"/>
                <a:gd name="connsiteY29" fmla="*/ 748248 h 1070794"/>
                <a:gd name="connsiteX30" fmla="*/ 44664 w 1533249"/>
                <a:gd name="connsiteY30" fmla="*/ 562945 h 1070794"/>
                <a:gd name="connsiteX31" fmla="*/ 227811 w 1533249"/>
                <a:gd name="connsiteY31" fmla="*/ 377907 h 1070794"/>
                <a:gd name="connsiteX32" fmla="*/ 231695 w 1533249"/>
                <a:gd name="connsiteY32" fmla="*/ 377907 h 1070794"/>
                <a:gd name="connsiteX33" fmla="*/ 231715 w 1533249"/>
                <a:gd name="connsiteY33" fmla="*/ 377907 h 1070794"/>
                <a:gd name="connsiteX34" fmla="*/ 273933 w 1533249"/>
                <a:gd name="connsiteY34" fmla="*/ 383377 h 1070794"/>
                <a:gd name="connsiteX35" fmla="*/ 274188 w 1533249"/>
                <a:gd name="connsiteY35" fmla="*/ 383120 h 1070794"/>
                <a:gd name="connsiteX36" fmla="*/ 268722 w 1533249"/>
                <a:gd name="connsiteY36" fmla="*/ 340871 h 1070794"/>
                <a:gd name="connsiteX37" fmla="*/ 453916 w 1533249"/>
                <a:gd name="connsiteY37" fmla="*/ 155722 h 1070794"/>
                <a:gd name="connsiteX38" fmla="*/ 568405 w 1533249"/>
                <a:gd name="connsiteY38" fmla="*/ 194407 h 1070794"/>
                <a:gd name="connsiteX39" fmla="*/ 568677 w 1533249"/>
                <a:gd name="connsiteY39" fmla="*/ 194411 h 1070794"/>
                <a:gd name="connsiteX40" fmla="*/ 568735 w 1533249"/>
                <a:gd name="connsiteY40" fmla="*/ 194279 h 1070794"/>
                <a:gd name="connsiteX41" fmla="*/ 748908 w 1533249"/>
                <a:gd name="connsiteY41" fmla="*/ 44614 h 1070794"/>
                <a:gd name="connsiteX42" fmla="*/ 748908 w 1533249"/>
                <a:gd name="connsiteY42" fmla="*/ 0 h 1070794"/>
                <a:gd name="connsiteX43" fmla="*/ 543501 w 1533249"/>
                <a:gd name="connsiteY43" fmla="*/ 129158 h 1070794"/>
                <a:gd name="connsiteX44" fmla="*/ 453802 w 1533249"/>
                <a:gd name="connsiteY44" fmla="*/ 111105 h 1070794"/>
                <a:gd name="connsiteX45" fmla="*/ 224247 w 1533249"/>
                <a:gd name="connsiteY45" fmla="*/ 333351 h 1070794"/>
                <a:gd name="connsiteX46" fmla="*/ 68 w 1533249"/>
                <a:gd name="connsiteY46" fmla="*/ 568620 h 1070794"/>
                <a:gd name="connsiteX47" fmla="*/ 229716 w 1533249"/>
                <a:gd name="connsiteY47" fmla="*/ 792864 h 1070794"/>
                <a:gd name="connsiteX48" fmla="*/ 232911 w 1533249"/>
                <a:gd name="connsiteY48" fmla="*/ 792837 h 1070794"/>
                <a:gd name="connsiteX49" fmla="*/ 264999 w 1533249"/>
                <a:gd name="connsiteY49" fmla="*/ 789830 h 1070794"/>
                <a:gd name="connsiteX50" fmla="*/ 491332 w 1533249"/>
                <a:gd name="connsiteY50" fmla="*/ 978033 h 1070794"/>
                <a:gd name="connsiteX51" fmla="*/ 616093 w 1533249"/>
                <a:gd name="connsiteY51" fmla="*/ 940426 h 1070794"/>
                <a:gd name="connsiteX52" fmla="*/ 923550 w 1533249"/>
                <a:gd name="connsiteY52" fmla="*/ 1047904 h 1070794"/>
                <a:gd name="connsiteX53" fmla="*/ 1047977 w 1533249"/>
                <a:gd name="connsiteY53" fmla="*/ 892184 h 1070794"/>
                <a:gd name="connsiteX54" fmla="*/ 1098973 w 1533249"/>
                <a:gd name="connsiteY54" fmla="*/ 902959 h 1070794"/>
                <a:gd name="connsiteX55" fmla="*/ 1120667 w 1533249"/>
                <a:gd name="connsiteY55" fmla="*/ 903982 h 1070794"/>
                <a:gd name="connsiteX56" fmla="*/ 1341387 w 1533249"/>
                <a:gd name="connsiteY56" fmla="*/ 734127 h 1070794"/>
                <a:gd name="connsiteX57" fmla="*/ 1530060 w 1533249"/>
                <a:gd name="connsiteY57" fmla="*/ 469580 h 1070794"/>
                <a:gd name="connsiteX58" fmla="*/ 1312856 w 1533249"/>
                <a:gd name="connsiteY58" fmla="*/ 277947 h 1070794"/>
                <a:gd name="connsiteX59" fmla="*/ 1083184 w 1533249"/>
                <a:gd name="connsiteY59" fmla="*/ 55556 h 1070794"/>
                <a:gd name="connsiteX60" fmla="*/ 942105 w 1533249"/>
                <a:gd name="connsiteY60" fmla="*/ 104495 h 1070794"/>
                <a:gd name="connsiteX61" fmla="*/ 750322 w 1533249"/>
                <a:gd name="connsiteY61" fmla="*/ 0 h 1070794"/>
                <a:gd name="connsiteX62" fmla="*/ 748908 w 1533249"/>
                <a:gd name="connsiteY62" fmla="*/ 0 h 1070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533249" h="1070794">
                  <a:moveTo>
                    <a:pt x="748908" y="44614"/>
                  </a:moveTo>
                  <a:cubicBezTo>
                    <a:pt x="749291" y="44614"/>
                    <a:pt x="752359" y="44654"/>
                    <a:pt x="753512" y="44688"/>
                  </a:cubicBezTo>
                  <a:cubicBezTo>
                    <a:pt x="836195" y="47145"/>
                    <a:pt x="907594" y="103277"/>
                    <a:pt x="929497" y="183045"/>
                  </a:cubicBezTo>
                  <a:cubicBezTo>
                    <a:pt x="929564" y="183289"/>
                    <a:pt x="929731" y="183315"/>
                    <a:pt x="929872" y="183103"/>
                  </a:cubicBezTo>
                  <a:cubicBezTo>
                    <a:pt x="963794" y="131418"/>
                    <a:pt x="1021431" y="100254"/>
                    <a:pt x="1083253" y="100170"/>
                  </a:cubicBezTo>
                  <a:cubicBezTo>
                    <a:pt x="1185380" y="100474"/>
                    <a:pt x="1268092" y="183193"/>
                    <a:pt x="1268387" y="285319"/>
                  </a:cubicBezTo>
                  <a:cubicBezTo>
                    <a:pt x="1268365" y="299578"/>
                    <a:pt x="1266526" y="313776"/>
                    <a:pt x="1262917" y="327571"/>
                  </a:cubicBezTo>
                  <a:cubicBezTo>
                    <a:pt x="1262866" y="327761"/>
                    <a:pt x="1262982" y="327874"/>
                    <a:pt x="1263169" y="327825"/>
                  </a:cubicBezTo>
                  <a:cubicBezTo>
                    <a:pt x="1276962" y="324216"/>
                    <a:pt x="1291156" y="322376"/>
                    <a:pt x="1305412" y="322353"/>
                  </a:cubicBezTo>
                  <a:cubicBezTo>
                    <a:pt x="1407677" y="323451"/>
                    <a:pt x="1489691" y="407241"/>
                    <a:pt x="1488594" y="509506"/>
                  </a:cubicBezTo>
                  <a:cubicBezTo>
                    <a:pt x="1487536" y="608083"/>
                    <a:pt x="1409435" y="688552"/>
                    <a:pt x="1310933" y="692547"/>
                  </a:cubicBezTo>
                  <a:cubicBezTo>
                    <a:pt x="1309291" y="692611"/>
                    <a:pt x="1304687" y="692672"/>
                    <a:pt x="1303732" y="692683"/>
                  </a:cubicBezTo>
                  <a:cubicBezTo>
                    <a:pt x="1303630" y="692687"/>
                    <a:pt x="1303545" y="692772"/>
                    <a:pt x="1303541" y="692875"/>
                  </a:cubicBezTo>
                  <a:cubicBezTo>
                    <a:pt x="1294542" y="787176"/>
                    <a:pt x="1215405" y="859226"/>
                    <a:pt x="1120676" y="859362"/>
                  </a:cubicBezTo>
                  <a:cubicBezTo>
                    <a:pt x="1114885" y="859362"/>
                    <a:pt x="1109052" y="859085"/>
                    <a:pt x="1103176" y="858534"/>
                  </a:cubicBezTo>
                  <a:cubicBezTo>
                    <a:pt x="1068435" y="855250"/>
                    <a:pt x="1035347" y="842152"/>
                    <a:pt x="1007771" y="820768"/>
                  </a:cubicBezTo>
                  <a:cubicBezTo>
                    <a:pt x="1007547" y="820594"/>
                    <a:pt x="1007394" y="820677"/>
                    <a:pt x="1007429" y="820955"/>
                  </a:cubicBezTo>
                  <a:cubicBezTo>
                    <a:pt x="1008455" y="827531"/>
                    <a:pt x="1009051" y="834170"/>
                    <a:pt x="1009214" y="840824"/>
                  </a:cubicBezTo>
                  <a:cubicBezTo>
                    <a:pt x="1009080" y="943192"/>
                    <a:pt x="926064" y="1026112"/>
                    <a:pt x="823697" y="1026127"/>
                  </a:cubicBezTo>
                  <a:lnTo>
                    <a:pt x="823425" y="1026127"/>
                  </a:lnTo>
                  <a:cubicBezTo>
                    <a:pt x="727827" y="1025980"/>
                    <a:pt x="647990" y="953221"/>
                    <a:pt x="638998" y="858048"/>
                  </a:cubicBezTo>
                  <a:cubicBezTo>
                    <a:pt x="638969" y="857744"/>
                    <a:pt x="638800" y="857697"/>
                    <a:pt x="638624" y="857945"/>
                  </a:cubicBezTo>
                  <a:cubicBezTo>
                    <a:pt x="604525" y="905330"/>
                    <a:pt x="549712" y="933417"/>
                    <a:pt x="491332" y="933421"/>
                  </a:cubicBezTo>
                  <a:lnTo>
                    <a:pt x="490861" y="933421"/>
                  </a:lnTo>
                  <a:cubicBezTo>
                    <a:pt x="388728" y="933109"/>
                    <a:pt x="306018" y="850378"/>
                    <a:pt x="305728" y="748245"/>
                  </a:cubicBezTo>
                  <a:lnTo>
                    <a:pt x="305728" y="731896"/>
                  </a:lnTo>
                  <a:cubicBezTo>
                    <a:pt x="305741" y="731789"/>
                    <a:pt x="305665" y="731691"/>
                    <a:pt x="305556" y="731678"/>
                  </a:cubicBezTo>
                  <a:cubicBezTo>
                    <a:pt x="305514" y="731671"/>
                    <a:pt x="305469" y="731682"/>
                    <a:pt x="305431" y="731705"/>
                  </a:cubicBezTo>
                  <a:cubicBezTo>
                    <a:pt x="282154" y="741932"/>
                    <a:pt x="257112" y="747547"/>
                    <a:pt x="231695" y="748236"/>
                  </a:cubicBezTo>
                  <a:cubicBezTo>
                    <a:pt x="231026" y="748236"/>
                    <a:pt x="230372" y="748248"/>
                    <a:pt x="229712" y="748248"/>
                  </a:cubicBezTo>
                  <a:cubicBezTo>
                    <a:pt x="127443" y="748176"/>
                    <a:pt x="44593" y="665214"/>
                    <a:pt x="44664" y="562945"/>
                  </a:cubicBezTo>
                  <a:cubicBezTo>
                    <a:pt x="44734" y="461514"/>
                    <a:pt x="126387" y="379018"/>
                    <a:pt x="227811" y="377907"/>
                  </a:cubicBezTo>
                  <a:cubicBezTo>
                    <a:pt x="228458" y="377907"/>
                    <a:pt x="231046" y="377907"/>
                    <a:pt x="231695" y="377907"/>
                  </a:cubicBezTo>
                  <a:lnTo>
                    <a:pt x="231715" y="377907"/>
                  </a:lnTo>
                  <a:cubicBezTo>
                    <a:pt x="245962" y="377929"/>
                    <a:pt x="260150" y="379767"/>
                    <a:pt x="273933" y="383377"/>
                  </a:cubicBezTo>
                  <a:cubicBezTo>
                    <a:pt x="274125" y="383426"/>
                    <a:pt x="274239" y="383312"/>
                    <a:pt x="274188" y="383120"/>
                  </a:cubicBezTo>
                  <a:cubicBezTo>
                    <a:pt x="270462" y="369350"/>
                    <a:pt x="268624" y="355136"/>
                    <a:pt x="268722" y="340871"/>
                  </a:cubicBezTo>
                  <a:cubicBezTo>
                    <a:pt x="269026" y="238724"/>
                    <a:pt x="351770" y="156000"/>
                    <a:pt x="453916" y="155722"/>
                  </a:cubicBezTo>
                  <a:cubicBezTo>
                    <a:pt x="495267" y="155849"/>
                    <a:pt x="535453" y="169427"/>
                    <a:pt x="568405" y="194407"/>
                  </a:cubicBezTo>
                  <a:cubicBezTo>
                    <a:pt x="568479" y="194482"/>
                    <a:pt x="568599" y="194485"/>
                    <a:pt x="568677" y="194411"/>
                  </a:cubicBezTo>
                  <a:cubicBezTo>
                    <a:pt x="568713" y="194378"/>
                    <a:pt x="568733" y="194331"/>
                    <a:pt x="568735" y="194279"/>
                  </a:cubicBezTo>
                  <a:cubicBezTo>
                    <a:pt x="584941" y="107528"/>
                    <a:pt x="660656" y="44634"/>
                    <a:pt x="748908" y="44614"/>
                  </a:cubicBezTo>
                  <a:moveTo>
                    <a:pt x="748908" y="0"/>
                  </a:moveTo>
                  <a:cubicBezTo>
                    <a:pt x="661312" y="20"/>
                    <a:pt x="581475" y="50222"/>
                    <a:pt x="543501" y="129158"/>
                  </a:cubicBezTo>
                  <a:cubicBezTo>
                    <a:pt x="515060" y="117364"/>
                    <a:pt x="484591" y="111232"/>
                    <a:pt x="453802" y="111105"/>
                  </a:cubicBezTo>
                  <a:cubicBezTo>
                    <a:pt x="330098" y="111718"/>
                    <a:pt x="228862" y="209732"/>
                    <a:pt x="224247" y="333351"/>
                  </a:cubicBezTo>
                  <a:cubicBezTo>
                    <a:pt x="97374" y="336414"/>
                    <a:pt x="-2994" y="441746"/>
                    <a:pt x="68" y="568620"/>
                  </a:cubicBezTo>
                  <a:cubicBezTo>
                    <a:pt x="3078" y="693303"/>
                    <a:pt x="104996" y="792824"/>
                    <a:pt x="229716" y="792864"/>
                  </a:cubicBezTo>
                  <a:lnTo>
                    <a:pt x="232911" y="792837"/>
                  </a:lnTo>
                  <a:cubicBezTo>
                    <a:pt x="243663" y="792549"/>
                    <a:pt x="254381" y="791543"/>
                    <a:pt x="264999" y="789830"/>
                  </a:cubicBezTo>
                  <a:cubicBezTo>
                    <a:pt x="285620" y="898682"/>
                    <a:pt x="380546" y="977614"/>
                    <a:pt x="491332" y="978033"/>
                  </a:cubicBezTo>
                  <a:cubicBezTo>
                    <a:pt x="535707" y="977997"/>
                    <a:pt x="579092" y="964919"/>
                    <a:pt x="616093" y="940426"/>
                  </a:cubicBezTo>
                  <a:cubicBezTo>
                    <a:pt x="671317" y="1055006"/>
                    <a:pt x="808970" y="1103127"/>
                    <a:pt x="923550" y="1047904"/>
                  </a:cubicBezTo>
                  <a:cubicBezTo>
                    <a:pt x="986503" y="1017564"/>
                    <a:pt x="1032275" y="960281"/>
                    <a:pt x="1047977" y="892184"/>
                  </a:cubicBezTo>
                  <a:cubicBezTo>
                    <a:pt x="1064509" y="897707"/>
                    <a:pt x="1081618" y="901323"/>
                    <a:pt x="1098973" y="902959"/>
                  </a:cubicBezTo>
                  <a:cubicBezTo>
                    <a:pt x="1106172" y="903628"/>
                    <a:pt x="1113473" y="903982"/>
                    <a:pt x="1120667" y="903982"/>
                  </a:cubicBezTo>
                  <a:cubicBezTo>
                    <a:pt x="1224375" y="904351"/>
                    <a:pt x="1315180" y="834471"/>
                    <a:pt x="1341387" y="734127"/>
                  </a:cubicBezTo>
                  <a:cubicBezTo>
                    <a:pt x="1466541" y="713176"/>
                    <a:pt x="1551011" y="594734"/>
                    <a:pt x="1530060" y="469580"/>
                  </a:cubicBezTo>
                  <a:cubicBezTo>
                    <a:pt x="1512112" y="362363"/>
                    <a:pt x="1421476" y="282397"/>
                    <a:pt x="1312856" y="277947"/>
                  </a:cubicBezTo>
                  <a:cubicBezTo>
                    <a:pt x="1308288" y="154238"/>
                    <a:pt x="1206978" y="56139"/>
                    <a:pt x="1083184" y="55556"/>
                  </a:cubicBezTo>
                  <a:cubicBezTo>
                    <a:pt x="1031994" y="55549"/>
                    <a:pt x="982294" y="72789"/>
                    <a:pt x="942105" y="104495"/>
                  </a:cubicBezTo>
                  <a:cubicBezTo>
                    <a:pt x="899333" y="40156"/>
                    <a:pt x="827574" y="1058"/>
                    <a:pt x="750322" y="0"/>
                  </a:cubicBezTo>
                  <a:lnTo>
                    <a:pt x="748908" y="0"/>
                  </a:lnTo>
                  <a:close/>
                </a:path>
              </a:pathLst>
            </a:custGeom>
            <a:grpFill/>
            <a:ln w="222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559425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5BB51FCEAAA94AA4C4FDB4C128D8E5" ma:contentTypeVersion="22" ma:contentTypeDescription="Create a new document." ma:contentTypeScope="" ma:versionID="fd503f36eff88704c5f4df0724a6f2e8">
  <xsd:schema xmlns:xsd="http://www.w3.org/2001/XMLSchema" xmlns:xs="http://www.w3.org/2001/XMLSchema" xmlns:p="http://schemas.microsoft.com/office/2006/metadata/properties" xmlns:ns1="http://schemas.microsoft.com/sharepoint/v3" xmlns:ns2="723011d3-ce1d-43e8-96d8-d64d12011159" xmlns:ns3="3a7198e0-f462-423b-97cc-9f0a4e00fbc1" targetNamespace="http://schemas.microsoft.com/office/2006/metadata/properties" ma:root="true" ma:fieldsID="9501abda3d11c9bc593a8911acbe8c96" ns1:_="" ns2:_="" ns3:_="">
    <xsd:import namespace="http://schemas.microsoft.com/sharepoint/v3"/>
    <xsd:import namespace="723011d3-ce1d-43e8-96d8-d64d12011159"/>
    <xsd:import namespace="3a7198e0-f462-423b-97cc-9f0a4e00fb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011d3-ce1d-43e8-96d8-d64d12011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a068fe6-f01a-45db-9dc6-c7f0851eaa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6" nillable="true" ma:displayName="image" ma:format="Thumbnail" ma:internalName="image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198e0-f462-423b-97cc-9f0a4e00fbc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bcb3e8d-40b1-42a1-8861-5c33baee33f2}" ma:internalName="TaxCatchAll" ma:showField="CatchAllData" ma:web="3a7198e0-f462-423b-97cc-9f0a4e00f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723011d3-ce1d-43e8-96d8-d64d12011159" xsi:nil="true"/>
    <TaxCatchAll xmlns="3a7198e0-f462-423b-97cc-9f0a4e00fbc1" xsi:nil="true"/>
    <lcf76f155ced4ddcb4097134ff3c332f xmlns="723011d3-ce1d-43e8-96d8-d64d12011159">
      <Terms xmlns="http://schemas.microsoft.com/office/infopath/2007/PartnerControls"/>
    </lcf76f155ced4ddcb4097134ff3c332f>
    <_ip_UnifiedCompliancePolicyUIAction xmlns="http://schemas.microsoft.com/sharepoint/v3" xsi:nil="true"/>
    <image xmlns="723011d3-ce1d-43e8-96d8-d64d12011159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4C08EB6-2579-4F79-BE16-A176754C41A2}"/>
</file>

<file path=customXml/itemProps2.xml><?xml version="1.0" encoding="utf-8"?>
<ds:datastoreItem xmlns:ds="http://schemas.openxmlformats.org/officeDocument/2006/customXml" ds:itemID="{3C2C17DE-2E8B-4138-9303-8981B682B1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01681C-1C5F-4071-B599-053457B08D0A}">
  <ds:schemaRefs>
    <ds:schemaRef ds:uri="4eab3127-b4b8-468a-802a-eb2f8be4ded0"/>
    <ds:schemaRef ds:uri="542a460d-784b-4f55-a2fa-6ee475091a4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da7e328a-dacf-4111-9c71-e611704970e2}" enabled="0" method="" siteId="{da7e328a-dacf-4111-9c71-e611704970e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Our History</vt:lpstr>
      <vt:lpstr>Resolution No. 8</vt:lpstr>
      <vt:lpstr>PowerPoint Presentation</vt:lpstr>
      <vt:lpstr>PowerPoint Presentation</vt:lpstr>
      <vt:lpstr>PowerPoint Presentation</vt:lpstr>
      <vt:lpstr>PowerPoint Presentation</vt:lpstr>
      <vt:lpstr>Questions/Comments?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 Meixner</dc:creator>
  <cp:revision>2</cp:revision>
  <dcterms:created xsi:type="dcterms:W3CDTF">2021-08-05T18:31:33Z</dcterms:created>
  <dcterms:modified xsi:type="dcterms:W3CDTF">2025-10-03T18:22:49Z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0x010100A45BB51FCEAAA94AA4C4FDB4C128D8E5</vt:lpwstr>
  </property>
  <property fmtid="{D5CDD505-2E9C-101B-9397-08002B2CF9AE}" pid="3" name="Order">
    <vt:r8>11745300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  <property fmtid="{D5CDD505-2E9C-101B-9397-08002B2CF9AE}" pid="7" name="MediaServiceImageTags">
    <vt:lpwstr/>
  </property>
</Properties>
</file>