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6" r:id="rId5"/>
    <p:sldId id="257" r:id="rId6"/>
    <p:sldId id="258" r:id="rId7"/>
    <p:sldId id="263" r:id="rId8"/>
    <p:sldId id="262" r:id="rId9"/>
    <p:sldId id="259" r:id="rId10"/>
    <p:sldId id="261" r:id="rId11"/>
    <p:sldId id="260" r:id="rId12"/>
    <p:sldId id="268" r:id="rId13"/>
    <p:sldId id="264"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6DBBB0-9230-DB13-3472-142966E11FAA}" v="5" dt="2025-10-08T15:25:05.070"/>
    <p1510:client id="{7861CEE9-F840-2AE6-5A72-F335514EA48E}" v="1566" dt="2025-10-08T14:22:10.460"/>
    <p1510:client id="{A5E71E1B-0409-1CCC-8670-7D0D913C731E}" v="53" dt="2025-10-10T14:10:22.588"/>
    <p1510:client id="{CB36D4F7-B5D0-E8EA-9DB4-F2D8ACE46B45}" v="36" dt="2025-10-10T14:15:54.341"/>
    <p1510:client id="{D25C96C9-8A62-3871-3F0B-6D52920D874D}" v="5" dt="2025-10-08T15:05:56.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AB26A-EACC-4B02-A704-C509411A043F}" type="datetimeFigureOut">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0AD77B-2653-49BE-9367-71802AE31DE7}" type="slidenum">
              <a:t>‹#›</a:t>
            </a:fld>
            <a:endParaRPr lang="en-US"/>
          </a:p>
        </p:txBody>
      </p:sp>
    </p:spTree>
    <p:extLst>
      <p:ext uri="{BB962C8B-B14F-4D97-AF65-F5344CB8AC3E}">
        <p14:creationId xmlns:p14="http://schemas.microsoft.com/office/powerpoint/2010/main" val="2534939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and welcome to the Manitoba Métis Federation’s Annual General Assembly. Thank you to our Elder for the opening prayer. </a:t>
            </a:r>
          </a:p>
        </p:txBody>
      </p:sp>
      <p:sp>
        <p:nvSpPr>
          <p:cNvPr id="4" name="Slide Number Placeholder 3"/>
          <p:cNvSpPr>
            <a:spLocks noGrp="1"/>
          </p:cNvSpPr>
          <p:nvPr>
            <p:ph type="sldNum" sz="quarter" idx="5"/>
          </p:nvPr>
        </p:nvSpPr>
        <p:spPr/>
        <p:txBody>
          <a:bodyPr/>
          <a:lstStyle/>
          <a:p>
            <a:fld id="{B40AD77B-2653-49BE-9367-71802AE31DE7}" type="slidenum">
              <a:rPr lang="en-US"/>
              <a:t>1</a:t>
            </a:fld>
            <a:endParaRPr lang="en-US"/>
          </a:p>
        </p:txBody>
      </p:sp>
    </p:spTree>
    <p:extLst>
      <p:ext uri="{BB962C8B-B14F-4D97-AF65-F5344CB8AC3E}">
        <p14:creationId xmlns:p14="http://schemas.microsoft.com/office/powerpoint/2010/main" val="2797626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Red River Métis Climate Symposium brings together Citizens from all MMF Regions, including those living Beyond Borders, to share knowledge, experiences, and solutions related to climate change. </a:t>
            </a:r>
          </a:p>
          <a:p>
            <a:endParaRPr lang="en-US"/>
          </a:p>
          <a:p>
            <a:r>
              <a:rPr lang="en-US"/>
              <a:t>The 2024 symposium welcomed a total of 243 RRM Citizens, including 77 Youth, alongside 11 MMF Cabinet Ministers and a diverse group of presenters and panelists made up of Red River Métis Knowledge Holders, academics, harvesters, and industry professionals.</a:t>
            </a:r>
          </a:p>
        </p:txBody>
      </p:sp>
      <p:sp>
        <p:nvSpPr>
          <p:cNvPr id="4" name="Slide Number Placeholder 3"/>
          <p:cNvSpPr>
            <a:spLocks noGrp="1"/>
          </p:cNvSpPr>
          <p:nvPr>
            <p:ph type="sldNum" sz="quarter" idx="5"/>
          </p:nvPr>
        </p:nvSpPr>
        <p:spPr/>
        <p:txBody>
          <a:bodyPr/>
          <a:lstStyle/>
          <a:p>
            <a:fld id="{B40AD77B-2653-49BE-9367-71802AE31DE7}" type="slidenum">
              <a:rPr lang="en-US"/>
              <a:t>10</a:t>
            </a:fld>
            <a:endParaRPr lang="en-US"/>
          </a:p>
        </p:txBody>
      </p:sp>
    </p:spTree>
    <p:extLst>
      <p:ext uri="{BB962C8B-B14F-4D97-AF65-F5344CB8AC3E}">
        <p14:creationId xmlns:p14="http://schemas.microsoft.com/office/powerpoint/2010/main" val="360921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7C2E4-4A15-11B3-9F06-384204A1C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AF687-A7D1-147A-AF38-C8DE031B5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8D02D-54E5-DCC6-E5E4-1A7A2D42D659}"/>
              </a:ext>
            </a:extLst>
          </p:cNvPr>
          <p:cNvSpPr>
            <a:spLocks noGrp="1"/>
          </p:cNvSpPr>
          <p:nvPr>
            <p:ph type="body" idx="1"/>
          </p:nvPr>
        </p:nvSpPr>
        <p:spPr/>
        <p:txBody>
          <a:bodyPr/>
          <a:lstStyle/>
          <a:p>
            <a:pPr algn="just"/>
            <a:r>
              <a:rPr lang="en-US"/>
              <a:t>THANK YOU and if you have any questions, please reach out to Energy Infrastructure and Resource Management. </a:t>
            </a:r>
          </a:p>
          <a:p>
            <a:endParaRPr lang="en-US">
              <a:ea typeface="Calibri"/>
              <a:cs typeface="Calibri"/>
            </a:endParaRPr>
          </a:p>
        </p:txBody>
      </p:sp>
      <p:sp>
        <p:nvSpPr>
          <p:cNvPr id="4" name="Slide Number Placeholder 3">
            <a:extLst>
              <a:ext uri="{FF2B5EF4-FFF2-40B4-BE49-F238E27FC236}">
                <a16:creationId xmlns:a16="http://schemas.microsoft.com/office/drawing/2014/main" id="{B440FE87-7F61-C0B7-425C-57D29B53502A}"/>
              </a:ext>
            </a:extLst>
          </p:cNvPr>
          <p:cNvSpPr>
            <a:spLocks noGrp="1"/>
          </p:cNvSpPr>
          <p:nvPr>
            <p:ph type="sldNum" sz="quarter" idx="5"/>
          </p:nvPr>
        </p:nvSpPr>
        <p:spPr/>
        <p:txBody>
          <a:bodyPr/>
          <a:lstStyle/>
          <a:p>
            <a:fld id="{EE2CD109-90E0-704F-9AA5-F33956587E38}" type="slidenum">
              <a:rPr lang="en-US" smtClean="0"/>
              <a:t>11</a:t>
            </a:fld>
            <a:endParaRPr lang="en-US"/>
          </a:p>
        </p:txBody>
      </p:sp>
    </p:spTree>
    <p:extLst>
      <p:ext uri="{BB962C8B-B14F-4D97-AF65-F5344CB8AC3E}">
        <p14:creationId xmlns:p14="http://schemas.microsoft.com/office/powerpoint/2010/main" val="1364155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I am Marielle Gauthier, your Minister Responsible for Environment &amp; Climate Change. I am joined with my Associate Minister, David Beaudin.  </a:t>
            </a:r>
          </a:p>
          <a:p>
            <a:pPr algn="just"/>
            <a:r>
              <a:rPr lang="en-CA"/>
              <a:t> </a:t>
            </a:r>
            <a:endParaRPr lang="en-US"/>
          </a:p>
          <a:p>
            <a:pPr algn="just"/>
            <a:r>
              <a:rPr lang="en-CA"/>
              <a:t>I want to first express my gratitude, on behalf of the Southeast Region Citizens, to President Chartrand and my fellow Cabinet colleagues for their continued hard work and focus to their MMF Portfolios.</a:t>
            </a:r>
            <a:r>
              <a:rPr lang="en-US"/>
              <a:t> </a:t>
            </a:r>
          </a:p>
          <a:p>
            <a:pPr algn="just"/>
            <a:r>
              <a:rPr lang="en-CA"/>
              <a:t> </a:t>
            </a:r>
            <a:endParaRPr lang="en-US"/>
          </a:p>
          <a:p>
            <a:pPr algn="just"/>
            <a:r>
              <a:rPr lang="en-CA"/>
              <a:t>And to all MMF staff, thank you for all the hard work you put in daily, and your unwavering commitment to support our Red River Métis Citizens. Please know that it is recognized and greatly appreciated.</a:t>
            </a:r>
            <a:r>
              <a:rPr lang="en-US"/>
              <a:t> </a:t>
            </a:r>
          </a:p>
          <a:p>
            <a:pPr algn="just"/>
            <a:r>
              <a:rPr lang="en-CA"/>
              <a:t> </a:t>
            </a:r>
            <a:endParaRPr lang="en-US"/>
          </a:p>
          <a:p>
            <a:pPr algn="just"/>
            <a:r>
              <a:rPr lang="en-CA"/>
              <a:t>The MMF’s Environment &amp; Climate Change Portfolio, housed within the MMF’s Energy, Infrastructure and Resource Management department, is implementing environment-related programs and initiatives, not only to assist Red River Métis Citizens, but to also protect our lands and waters. </a:t>
            </a:r>
            <a:r>
              <a:rPr lang="en-US"/>
              <a:t>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40AD77B-2653-49BE-9367-71802AE31DE7}" type="slidenum">
              <a:rPr lang="en-US"/>
              <a:t>2</a:t>
            </a:fld>
            <a:endParaRPr lang="en-US"/>
          </a:p>
        </p:txBody>
      </p:sp>
    </p:spTree>
    <p:extLst>
      <p:ext uri="{BB962C8B-B14F-4D97-AF65-F5344CB8AC3E}">
        <p14:creationId xmlns:p14="http://schemas.microsoft.com/office/powerpoint/2010/main" val="2642377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Historically, Red River Métis have been deeply connected to the lands, waters, and environment which lie within the National Homeland. Citizens work closely within, and rely heavily on, our environment to provide a livelihood, sustenance, and the ability to practice traditional Métis culture.   </a:t>
            </a:r>
          </a:p>
          <a:p>
            <a:pPr algn="just"/>
            <a:r>
              <a:rPr lang="en-CA"/>
              <a:t> </a:t>
            </a:r>
            <a:endParaRPr lang="en-US"/>
          </a:p>
          <a:p>
            <a:pPr algn="just"/>
            <a:r>
              <a:rPr lang="en-CA"/>
              <a:t>Your Red River Métis Government, the Manitoba Métis Federation (MMF) understands the importance of protecting and conserving our traditional territory and is actively working to ensure the environment is protected for ourselves and future generations.</a:t>
            </a:r>
            <a:r>
              <a:rPr lang="en-US"/>
              <a:t> </a:t>
            </a:r>
            <a:endParaRPr lang="en-US">
              <a:ea typeface="Calibri"/>
              <a:cs typeface="Calibri"/>
            </a:endParaRPr>
          </a:p>
          <a:p>
            <a:pPr algn="just"/>
            <a:r>
              <a:rPr lang="en-CA"/>
              <a:t> </a:t>
            </a:r>
            <a:endParaRPr lang="en-US"/>
          </a:p>
          <a:p>
            <a:pPr algn="just"/>
            <a:r>
              <a:rPr lang="en-CA"/>
              <a:t>Without a healthy, sustainable environment, it is not possible to continue many of our traditional social and economic practices or exercise our Red River Métis rights.</a:t>
            </a:r>
            <a:r>
              <a:rPr lang="en-US"/>
              <a: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40AD77B-2653-49BE-9367-71802AE31DE7}" type="slidenum">
              <a:rPr lang="en-US"/>
              <a:t>3</a:t>
            </a:fld>
            <a:endParaRPr lang="en-US"/>
          </a:p>
        </p:txBody>
      </p:sp>
    </p:spTree>
    <p:extLst>
      <p:ext uri="{BB962C8B-B14F-4D97-AF65-F5344CB8AC3E}">
        <p14:creationId xmlns:p14="http://schemas.microsoft.com/office/powerpoint/2010/main" val="1207846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Through Métis Knowledge Land Use and Occupancy Studies, Red River Métis Knowledge can be used to highlight areas of historical and contemporary importance for Red River Métis Citizens throughout the National Homeland, including Beyond Borders Citizens. The data collected will be added to the MMF’s data catalogue and will help with future negotiations for proposed projects. </a:t>
            </a:r>
          </a:p>
          <a:p>
            <a:pPr algn="just"/>
            <a:r>
              <a:rPr lang="en-CA"/>
              <a:t> </a:t>
            </a:r>
            <a:endParaRPr lang="en-US"/>
          </a:p>
          <a:p>
            <a:pPr algn="just"/>
            <a:r>
              <a:rPr lang="en-US"/>
              <a:t>In the 2024-2025 fiscal year, the MMF collected 42 in-depth Red River Métis Knowledge, land use, and occupancy desktop interviews as well as 4 ground truthing Interviews.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40AD77B-2653-49BE-9367-71802AE31DE7}" type="slidenum">
              <a:t>4</a:t>
            </a:fld>
            <a:endParaRPr lang="en-US"/>
          </a:p>
        </p:txBody>
      </p:sp>
    </p:spTree>
    <p:extLst>
      <p:ext uri="{BB962C8B-B14F-4D97-AF65-F5344CB8AC3E}">
        <p14:creationId xmlns:p14="http://schemas.microsoft.com/office/powerpoint/2010/main" val="16285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The Métis Environmental Leaders of Tomorrow, or MELT Program, provides land-based educational events for Red River Métis Youth, kindergarten to grade 12. </a:t>
            </a:r>
          </a:p>
          <a:p>
            <a:pPr algn="just"/>
            <a:r>
              <a:rPr lang="en-US"/>
              <a:t> </a:t>
            </a:r>
            <a:endParaRPr lang="en-US">
              <a:ea typeface="Calibri"/>
              <a:cs typeface="Calibri"/>
            </a:endParaRPr>
          </a:p>
          <a:p>
            <a:pPr algn="just"/>
            <a:r>
              <a:rPr lang="en-US"/>
              <a:t>These events focus on climate education and how Youth can turn that education into climate action through utilizing Red River Métis knowledge and practices. </a:t>
            </a:r>
            <a:endParaRPr lang="en-US">
              <a:ea typeface="Calibri"/>
              <a:cs typeface="Calibri"/>
            </a:endParaRPr>
          </a:p>
          <a:p>
            <a:pPr algn="just"/>
            <a:r>
              <a:rPr lang="en-US"/>
              <a:t> </a:t>
            </a:r>
            <a:endParaRPr lang="en-US">
              <a:ea typeface="Calibri"/>
              <a:cs typeface="Calibri"/>
            </a:endParaRPr>
          </a:p>
          <a:p>
            <a:pPr algn="just"/>
            <a:r>
              <a:rPr lang="en-US"/>
              <a:t>In the 2024-2025 fiscal year, MELT provided meaningful programming to 256 Youth through various camps, tours, and activities throughout the year. Some Events include Environmental Day Camps, Farm and Ranch Tours, and Mini Climate Symposium, to name a few.</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40AD77B-2653-49BE-9367-71802AE31DE7}" type="slidenum">
              <a:t>5</a:t>
            </a:fld>
            <a:endParaRPr lang="en-US"/>
          </a:p>
        </p:txBody>
      </p:sp>
    </p:spTree>
    <p:extLst>
      <p:ext uri="{BB962C8B-B14F-4D97-AF65-F5344CB8AC3E}">
        <p14:creationId xmlns:p14="http://schemas.microsoft.com/office/powerpoint/2010/main" val="2316113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Métis Community-Based Monitoring Program braids western science with Red River Métis Traditional Knowledge, to collect and monitor climate and environmental changes across our National Homeland. </a:t>
            </a:r>
          </a:p>
          <a:p>
            <a:endParaRPr lang="en-US"/>
          </a:p>
          <a:p>
            <a:r>
              <a:rPr lang="en-US"/>
              <a:t>Current programming under the Métis Community-Based Monitoring Network includes the Wetland Monitoring Program, Water Quality Monitoring Program, and Winter Monitoring Program. </a:t>
            </a:r>
          </a:p>
          <a:p>
            <a:endParaRPr lang="en-US"/>
          </a:p>
          <a:p>
            <a:r>
              <a:rPr lang="en-US"/>
              <a:t>Also included in this Program are Citizen participation events, such as the Christmas Bird Count, Great Backyard Bird Count, Monarch Monitoring Blitz, birding walks, nature walks, workshops, and much more.</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40AD77B-2653-49BE-9367-71802AE31DE7}" type="slidenum">
              <a:t>6</a:t>
            </a:fld>
            <a:endParaRPr lang="en-US"/>
          </a:p>
        </p:txBody>
      </p:sp>
    </p:spTree>
    <p:extLst>
      <p:ext uri="{BB962C8B-B14F-4D97-AF65-F5344CB8AC3E}">
        <p14:creationId xmlns:p14="http://schemas.microsoft.com/office/powerpoint/2010/main" val="764868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partnership with the Centre for Earth Observation Science at the University of Manitoba, the Weather Keeper Program supports the collection and monitoring of atmospheric data across the Red River Métis National Homeland. </a:t>
            </a:r>
          </a:p>
          <a:p>
            <a:r>
              <a:rPr lang="en-US"/>
              <a:t>Currently, stations are located in St. Laurent (Interlake Region), Lakeshore (Northwest Region), and Dawson Bay (The Pas Region). In 2024–2025, the program accepted applications to add two more stations and will continue to partner with interested Citizens to expand the monitoring network. The Weather Keeper Program delivers valuable insights into local weather patterns, land-use changes, and the ongoing impacts of climate change.</a:t>
            </a:r>
            <a:endParaRPr lang="en-US">
              <a:ea typeface="Calibri"/>
              <a:cs typeface="Calibri"/>
            </a:endParaRPr>
          </a:p>
        </p:txBody>
      </p:sp>
      <p:sp>
        <p:nvSpPr>
          <p:cNvPr id="4" name="Slide Number Placeholder 3"/>
          <p:cNvSpPr>
            <a:spLocks noGrp="1"/>
          </p:cNvSpPr>
          <p:nvPr>
            <p:ph type="sldNum" sz="quarter" idx="5"/>
          </p:nvPr>
        </p:nvSpPr>
        <p:spPr/>
        <p:txBody>
          <a:bodyPr/>
          <a:lstStyle/>
          <a:p>
            <a:fld id="{B40AD77B-2653-49BE-9367-71802AE31DE7}" type="slidenum">
              <a:t>7</a:t>
            </a:fld>
            <a:endParaRPr lang="en-US"/>
          </a:p>
        </p:txBody>
      </p:sp>
    </p:spTree>
    <p:extLst>
      <p:ext uri="{BB962C8B-B14F-4D97-AF65-F5344CB8AC3E}">
        <p14:creationId xmlns:p14="http://schemas.microsoft.com/office/powerpoint/2010/main" val="1278022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 The Red River Métis Stewards of the Homeland Program (RRM SOHP) actively works to conserve, protect, and restore the National Homeland of the Red River Métis for the continued prosperity of the environment which includes the lands and waters Red River Métis Citizens rely upon for livelihood and sustenance. </a:t>
            </a:r>
          </a:p>
          <a:p>
            <a:pPr algn="just"/>
            <a:r>
              <a:rPr lang="en-US"/>
              <a:t> </a:t>
            </a:r>
            <a:endParaRPr lang="en-US">
              <a:ea typeface="Calibri"/>
              <a:cs typeface="Calibri"/>
            </a:endParaRPr>
          </a:p>
          <a:p>
            <a:pPr algn="just"/>
            <a:r>
              <a:rPr lang="en-US"/>
              <a:t>During the 2024-2025 period, 298 Red River Métis Youth and Citizens were engaged in Stewards programming. Some Citizen events include Turtle Mountain Field Days, Harvesting Property Tours, and Medicinal Walks, to name a few.</a:t>
            </a:r>
            <a:endParaRPr lang="en-US">
              <a:ea typeface="Calibri"/>
              <a:cs typeface="Calibri"/>
            </a:endParaRPr>
          </a:p>
          <a:p>
            <a:pPr algn="just"/>
            <a:r>
              <a:rPr lang="en-US"/>
              <a:t> </a:t>
            </a:r>
            <a:endParaRPr lang="en-US">
              <a:ea typeface="Calibri"/>
              <a:cs typeface="Calibri"/>
            </a:endParaRPr>
          </a:p>
          <a:p>
            <a:pPr algn="just"/>
            <a:r>
              <a:rPr lang="en-CA"/>
              <a:t>Stay tuned on MMF’s social media for updates on upcoming events and new ways to get involved in the stewardship projects!</a:t>
            </a:r>
            <a:r>
              <a:rPr lang="en-US"/>
              <a: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40AD77B-2653-49BE-9367-71802AE31DE7}" type="slidenum">
              <a:t>8</a:t>
            </a:fld>
            <a:endParaRPr lang="en-US"/>
          </a:p>
        </p:txBody>
      </p:sp>
    </p:spTree>
    <p:extLst>
      <p:ext uri="{BB962C8B-B14F-4D97-AF65-F5344CB8AC3E}">
        <p14:creationId xmlns:p14="http://schemas.microsoft.com/office/powerpoint/2010/main" val="361922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MMF is working towards creating and implementing an emergency response and disaster management plan across the National Homeland. In the 2024-2025 year, The MMF continued to work towards creating Emergency Response and Disaster Management Plans along with Hazard Identification Risk Assessments (HIRA). These tools provide information on specific hazards that are likely to occur in each Region and assess the level of risk.</a:t>
            </a:r>
          </a:p>
          <a:p>
            <a:endParaRPr lang="en-US">
              <a:ea typeface="Calibri"/>
              <a:cs typeface="Calibri"/>
            </a:endParaRPr>
          </a:p>
          <a:p>
            <a:pPr algn="just"/>
            <a:r>
              <a:rPr lang="en-US"/>
              <a:t>The MMF also hosted webinars where Citizens learned the importance of personal preparedness and emergency kits to assist in being prepared for emergency events. The MMF will continue to host additional preparedness webinars and are in the process of developing seasonal preparedness programs and other initiatives.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40AD77B-2653-49BE-9367-71802AE31DE7}" type="slidenum">
              <a:t>9</a:t>
            </a:fld>
            <a:endParaRPr lang="en-US"/>
          </a:p>
        </p:txBody>
      </p:sp>
    </p:spTree>
    <p:extLst>
      <p:ext uri="{BB962C8B-B14F-4D97-AF65-F5344CB8AC3E}">
        <p14:creationId xmlns:p14="http://schemas.microsoft.com/office/powerpoint/2010/main" val="1666120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C86A-34E3-C046-92D3-FE27434FD1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3C7BC-6F3F-7A4C-B839-28AA28145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CD7F3C-9224-BD4D-B7C4-DAA686E5AB8B}"/>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C8E75989-A6E0-3C42-AB9B-B213A4EB2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D5A91-A623-2643-9377-2695040F6746}"/>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832628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0666-1518-6D4F-AF7F-B9DEF9A46C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A953F8-A3DD-9743-BB3C-64696F1C56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537E3-0201-AC43-9C13-1888A480FE8A}"/>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3029FCA2-3BEF-9548-B370-C45D92B6D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2AC93-B5BD-4946-A0FE-25E914C27715}"/>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284495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E2B425-DEAF-694A-8AA1-C07930DD7C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51A517-3A0D-D44E-B4B8-2945508BBC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9F94F-0D63-0545-8889-DEF40D6BA306}"/>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21638463-AEB8-D245-8AE2-53332C5B9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FCCD0-0A2B-5541-8FA1-F8234A976311}"/>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4602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7A4D-1774-D543-B20F-8799207F8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F7A908-6A30-F244-9F88-8934CF8208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6D60D-A51A-E342-8964-39FA03194F30}"/>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462333EA-2BCB-624D-B721-07E2BA9AE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11DB3-617A-3C4A-9E7F-477F783B8752}"/>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98215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D927-925C-7D44-94DF-8E2CBC840E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612739-8515-6444-8330-7E67324C0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B18773-1E26-484F-B677-46A69ECA229C}"/>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AF222F84-D38D-0246-9B8A-811CA968C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0B00C-AEBE-624B-B3C5-33875A260B5C}"/>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42539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AF5B-920F-434F-8901-AE1000CBA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584FE-0D19-CD46-BB23-8B23934C3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AB696-1FCD-A249-9B1E-0D5F0E29E7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437388-DD4A-EB46-B928-A48B08610F90}"/>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6" name="Footer Placeholder 5">
            <a:extLst>
              <a:ext uri="{FF2B5EF4-FFF2-40B4-BE49-F238E27FC236}">
                <a16:creationId xmlns:a16="http://schemas.microsoft.com/office/drawing/2014/main" id="{25F92746-236B-1240-A69A-8316518CE4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077CFB-5EAA-5546-81FF-E6FD92C24F0C}"/>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25725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5051-D9A5-F04A-BB7D-5F32023660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4C7455-460C-D246-822C-1C80120DD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FE922E-848B-344F-A414-CD85656E9B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27BFD-09E3-8A42-9499-741DDEAB99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4617A-F5B7-444A-9D34-3FFD041694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6196BF-62C5-5144-8A3A-E04476EEBFD0}"/>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8" name="Footer Placeholder 7">
            <a:extLst>
              <a:ext uri="{FF2B5EF4-FFF2-40B4-BE49-F238E27FC236}">
                <a16:creationId xmlns:a16="http://schemas.microsoft.com/office/drawing/2014/main" id="{3823C717-91B0-0444-8B93-6ABAD77283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D04865-B5CD-F646-92EA-F82C51BA789F}"/>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66464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5D23-FECB-654A-BD98-464C52CC60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186E3-65D2-3B41-9F26-6D827A7469EF}"/>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4" name="Footer Placeholder 3">
            <a:extLst>
              <a:ext uri="{FF2B5EF4-FFF2-40B4-BE49-F238E27FC236}">
                <a16:creationId xmlns:a16="http://schemas.microsoft.com/office/drawing/2014/main" id="{76E52F59-C02E-FC4C-82AF-76C2F40039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C9475D-F9DB-3349-9111-05BA1A702A72}"/>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423257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63AF7-AF08-744B-A864-A5915133DD37}"/>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3" name="Footer Placeholder 2">
            <a:extLst>
              <a:ext uri="{FF2B5EF4-FFF2-40B4-BE49-F238E27FC236}">
                <a16:creationId xmlns:a16="http://schemas.microsoft.com/office/drawing/2014/main" id="{3B2471B1-23FD-384C-B5BD-4EF9EFCCE1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DE170C-CB8B-8943-9015-B54D17AEDD8B}"/>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929202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1F3-9EB8-7A46-96C0-44702375C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43568-C980-0143-8557-2C4283B60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0DB229-EFA3-7C43-89CB-8C0868160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F227B-C88F-2D47-85B9-6A89FBECEE13}"/>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6" name="Footer Placeholder 5">
            <a:extLst>
              <a:ext uri="{FF2B5EF4-FFF2-40B4-BE49-F238E27FC236}">
                <a16:creationId xmlns:a16="http://schemas.microsoft.com/office/drawing/2014/main" id="{54388260-1D06-1247-B85A-6B6C90942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C0AF78-45C2-CF44-B07B-D1C835A2FB37}"/>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7481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386BF-5F5F-BE42-B291-9525F2F0C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F82CFA-3A38-F24D-9870-17D7948BD2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12693B-0EEF-CB42-B49F-EA75E82F5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19E63-C25E-9D4A-8642-FFA02B0CE61F}"/>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6" name="Footer Placeholder 5">
            <a:extLst>
              <a:ext uri="{FF2B5EF4-FFF2-40B4-BE49-F238E27FC236}">
                <a16:creationId xmlns:a16="http://schemas.microsoft.com/office/drawing/2014/main" id="{38A00ABA-6137-5846-8253-0F7B7B8C4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43986-B569-2049-8FDD-C5468D1E3AB8}"/>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689877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BA40D-40E8-CD4C-85A2-AA32FB714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5F1E4A-8810-704C-B7A4-CFFB6EFBE1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1548D-6EE2-1049-B9F4-34F964FF84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87535A4B-BE1D-714A-AC69-01267EE1F0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58D8D3-92A1-564F-8F89-376EBEA95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F60E9-EE14-C64B-B340-2A558017F605}" type="slidenum">
              <a:rPr lang="en-US" smtClean="0"/>
              <a:t>‹#›</a:t>
            </a:fld>
            <a:endParaRPr lang="en-US"/>
          </a:p>
        </p:txBody>
      </p:sp>
    </p:spTree>
    <p:extLst>
      <p:ext uri="{BB962C8B-B14F-4D97-AF65-F5344CB8AC3E}">
        <p14:creationId xmlns:p14="http://schemas.microsoft.com/office/powerpoint/2010/main" val="3011183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22A16-CD92-F51E-F15E-4AE3005D4D7C}"/>
              </a:ext>
            </a:extLst>
          </p:cNvPr>
          <p:cNvSpPr txBox="1"/>
          <p:nvPr/>
        </p:nvSpPr>
        <p:spPr>
          <a:xfrm>
            <a:off x="430924" y="2705725"/>
            <a:ext cx="5444359" cy="2123658"/>
          </a:xfrm>
          <a:prstGeom prst="rect">
            <a:avLst/>
          </a:prstGeom>
          <a:noFill/>
        </p:spPr>
        <p:txBody>
          <a:bodyPr wrap="square" lIns="91440" tIns="45720" rIns="91440" bIns="45720" rtlCol="0" anchor="t">
            <a:spAutoFit/>
          </a:bodyPr>
          <a:lstStyle/>
          <a:p>
            <a:r>
              <a:rPr lang="en-US" sz="4400">
                <a:latin typeface="Minion Pro"/>
              </a:rPr>
              <a:t>Environment and Climate Change Portfolio</a:t>
            </a:r>
          </a:p>
        </p:txBody>
      </p:sp>
    </p:spTree>
    <p:extLst>
      <p:ext uri="{BB962C8B-B14F-4D97-AF65-F5344CB8AC3E}">
        <p14:creationId xmlns:p14="http://schemas.microsoft.com/office/powerpoint/2010/main" val="530898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56C62-3D8C-6922-AE22-474FB9FB47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411165-38CC-606A-8B61-E826E3ADBD23}"/>
              </a:ext>
            </a:extLst>
          </p:cNvPr>
          <p:cNvSpPr>
            <a:spLocks noGrp="1"/>
          </p:cNvSpPr>
          <p:nvPr>
            <p:ph type="title"/>
          </p:nvPr>
        </p:nvSpPr>
        <p:spPr/>
        <p:txBody>
          <a:bodyPr/>
          <a:lstStyle/>
          <a:p>
            <a:r>
              <a:rPr lang="en-US">
                <a:ea typeface="Calibri Light"/>
                <a:cs typeface="Calibri Light"/>
              </a:rPr>
              <a:t>Red River Métis Climate Symposium </a:t>
            </a:r>
            <a:endParaRPr lang="en-US"/>
          </a:p>
        </p:txBody>
      </p:sp>
      <p:sp>
        <p:nvSpPr>
          <p:cNvPr id="3" name="Content Placeholder 2">
            <a:extLst>
              <a:ext uri="{FF2B5EF4-FFF2-40B4-BE49-F238E27FC236}">
                <a16:creationId xmlns:a16="http://schemas.microsoft.com/office/drawing/2014/main" id="{1F1450DC-3AD0-AFEB-1348-5EAAF38229A3}"/>
              </a:ext>
            </a:extLst>
          </p:cNvPr>
          <p:cNvSpPr>
            <a:spLocks noGrp="1"/>
          </p:cNvSpPr>
          <p:nvPr>
            <p:ph idx="1"/>
          </p:nvPr>
        </p:nvSpPr>
        <p:spPr>
          <a:xfrm>
            <a:off x="334992" y="1911890"/>
            <a:ext cx="4678393" cy="3776244"/>
          </a:xfrm>
        </p:spPr>
        <p:txBody>
          <a:bodyPr vert="horz" lIns="91440" tIns="45720" rIns="91440" bIns="45720" rtlCol="0" anchor="t">
            <a:normAutofit/>
          </a:bodyPr>
          <a:lstStyle/>
          <a:p>
            <a:pPr marL="0" indent="0">
              <a:buNone/>
            </a:pPr>
            <a:r>
              <a:rPr lang="en-US">
                <a:ea typeface="Calibri"/>
                <a:cs typeface="Calibri"/>
              </a:rPr>
              <a:t>The 2024 Red River Métis Climate Symposium was held in Brandon, MB and included:</a:t>
            </a:r>
            <a:endParaRPr lang="en-US"/>
          </a:p>
          <a:p>
            <a:pPr marL="0" indent="0">
              <a:buNone/>
            </a:pPr>
            <a:endParaRPr lang="en-US"/>
          </a:p>
          <a:p>
            <a:pPr>
              <a:buFont typeface="Calibri" panose="020B0604020202020204" pitchFamily="34" charset="0"/>
              <a:buChar char="-"/>
            </a:pPr>
            <a:r>
              <a:rPr lang="en-US">
                <a:ea typeface="Calibri"/>
                <a:cs typeface="Calibri"/>
              </a:rPr>
              <a:t>166 Citizens</a:t>
            </a:r>
          </a:p>
          <a:p>
            <a:pPr>
              <a:buFont typeface="Calibri" panose="020B0604020202020204" pitchFamily="34" charset="0"/>
              <a:buChar char="-"/>
            </a:pPr>
            <a:r>
              <a:rPr lang="en-US">
                <a:ea typeface="Calibri"/>
                <a:cs typeface="Calibri"/>
              </a:rPr>
              <a:t>77 Youth </a:t>
            </a:r>
          </a:p>
          <a:p>
            <a:pPr>
              <a:buFont typeface="Calibri" panose="020B0604020202020204" pitchFamily="34" charset="0"/>
              <a:buChar char="-"/>
            </a:pPr>
            <a:r>
              <a:rPr lang="en-US">
                <a:ea typeface="Calibri"/>
                <a:cs typeface="Calibri"/>
              </a:rPr>
              <a:t>11 MMF Cabinet Ministers</a:t>
            </a:r>
          </a:p>
        </p:txBody>
      </p:sp>
      <p:pic>
        <p:nvPicPr>
          <p:cNvPr id="4" name="Picture 3" descr="A group of people sitting at tables in a room with a person standing on a podium&#10;&#10;AI-generated content may be incorrect.">
            <a:extLst>
              <a:ext uri="{FF2B5EF4-FFF2-40B4-BE49-F238E27FC236}">
                <a16:creationId xmlns:a16="http://schemas.microsoft.com/office/drawing/2014/main" id="{2EAF740F-091D-FB63-EB9E-464FFB898368}"/>
              </a:ext>
            </a:extLst>
          </p:cNvPr>
          <p:cNvPicPr>
            <a:picLocks noChangeAspect="1"/>
          </p:cNvPicPr>
          <p:nvPr/>
        </p:nvPicPr>
        <p:blipFill>
          <a:blip r:embed="rId3"/>
          <a:stretch>
            <a:fillRect/>
          </a:stretch>
        </p:blipFill>
        <p:spPr>
          <a:xfrm>
            <a:off x="5024818" y="1696528"/>
            <a:ext cx="3867647" cy="4212566"/>
          </a:xfrm>
          <a:prstGeom prst="rect">
            <a:avLst/>
          </a:prstGeom>
        </p:spPr>
      </p:pic>
    </p:spTree>
    <p:extLst>
      <p:ext uri="{BB962C8B-B14F-4D97-AF65-F5344CB8AC3E}">
        <p14:creationId xmlns:p14="http://schemas.microsoft.com/office/powerpoint/2010/main" val="3519370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0C3DF-9907-244C-86FF-FAF07513D2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893C38-4B5C-C899-2523-4B89DAA98554}"/>
              </a:ext>
            </a:extLst>
          </p:cNvPr>
          <p:cNvSpPr>
            <a:spLocks noGrp="1"/>
          </p:cNvSpPr>
          <p:nvPr>
            <p:ph type="title"/>
          </p:nvPr>
        </p:nvSpPr>
        <p:spPr>
          <a:xfrm>
            <a:off x="840565" y="361185"/>
            <a:ext cx="8028443" cy="1349555"/>
          </a:xfrm>
        </p:spPr>
        <p:txBody>
          <a:bodyPr>
            <a:normAutofit/>
          </a:bodyPr>
          <a:lstStyle/>
          <a:p>
            <a:r>
              <a:rPr lang="en-US">
                <a:ea typeface="Calibri Light"/>
                <a:cs typeface="Calibri Light"/>
              </a:rPr>
              <a:t>Environment and Climate Change</a:t>
            </a:r>
            <a:endParaRPr lang="en-US"/>
          </a:p>
        </p:txBody>
      </p:sp>
      <p:sp>
        <p:nvSpPr>
          <p:cNvPr id="4" name="Content Placeholder 3">
            <a:extLst>
              <a:ext uri="{FF2B5EF4-FFF2-40B4-BE49-F238E27FC236}">
                <a16:creationId xmlns:a16="http://schemas.microsoft.com/office/drawing/2014/main" id="{18869FE7-2A0C-FD33-A25B-2F0570EA37CF}"/>
              </a:ext>
            </a:extLst>
          </p:cNvPr>
          <p:cNvSpPr>
            <a:spLocks noGrp="1"/>
          </p:cNvSpPr>
          <p:nvPr>
            <p:ph idx="1"/>
          </p:nvPr>
        </p:nvSpPr>
        <p:spPr>
          <a:xfrm>
            <a:off x="934639" y="1618662"/>
            <a:ext cx="7324123" cy="4351338"/>
          </a:xfrm>
        </p:spPr>
        <p:txBody>
          <a:bodyPr/>
          <a:lstStyle/>
          <a:p>
            <a:pPr marL="0" indent="0">
              <a:buNone/>
            </a:pPr>
            <a:endParaRPr lang="en-US"/>
          </a:p>
          <a:p>
            <a:pPr marL="0" indent="0" algn="ctr">
              <a:buNone/>
            </a:pPr>
            <a:r>
              <a:rPr lang="en-US"/>
              <a:t>If you have any questions or concerns regarding the Environment and Climate Change Portfolio, please contact: </a:t>
            </a:r>
          </a:p>
          <a:p>
            <a:pPr marL="0" indent="0">
              <a:buNone/>
            </a:pPr>
            <a:endParaRPr lang="en-US"/>
          </a:p>
          <a:p>
            <a:pPr marL="0" indent="0">
              <a:buNone/>
            </a:pPr>
            <a:endParaRPr lang="en-US"/>
          </a:p>
        </p:txBody>
      </p:sp>
      <p:pic>
        <p:nvPicPr>
          <p:cNvPr id="1028" name="Picture 4">
            <a:extLst>
              <a:ext uri="{FF2B5EF4-FFF2-40B4-BE49-F238E27FC236}">
                <a16:creationId xmlns:a16="http://schemas.microsoft.com/office/drawing/2014/main" id="{B764A9AC-32C5-0C17-B312-E7CE781D1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793" y="4190912"/>
            <a:ext cx="5048687" cy="107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396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E394C5-96D1-B268-B24F-3AC9CF480157}"/>
              </a:ext>
            </a:extLst>
          </p:cNvPr>
          <p:cNvSpPr>
            <a:spLocks noGrp="1"/>
          </p:cNvSpPr>
          <p:nvPr/>
        </p:nvSpPr>
        <p:spPr>
          <a:xfrm>
            <a:off x="1611154" y="427037"/>
            <a:ext cx="7097110" cy="86037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ea typeface="Calibri Light"/>
                <a:cs typeface="Calibri Light"/>
              </a:rPr>
              <a:t>Environment and Climate Change</a:t>
            </a:r>
            <a:endParaRPr lang="en-US"/>
          </a:p>
        </p:txBody>
      </p:sp>
      <p:sp>
        <p:nvSpPr>
          <p:cNvPr id="5" name="Content Placeholder 3">
            <a:extLst>
              <a:ext uri="{FF2B5EF4-FFF2-40B4-BE49-F238E27FC236}">
                <a16:creationId xmlns:a16="http://schemas.microsoft.com/office/drawing/2014/main" id="{7A571108-045A-4D24-CEC0-B8CF4B6B0771}"/>
              </a:ext>
            </a:extLst>
          </p:cNvPr>
          <p:cNvSpPr>
            <a:spLocks noGrp="1"/>
          </p:cNvSpPr>
          <p:nvPr/>
        </p:nvSpPr>
        <p:spPr>
          <a:xfrm>
            <a:off x="1611154" y="1571625"/>
            <a:ext cx="7832123"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Minister Marielle Gauthier</a:t>
            </a:r>
            <a:endParaRPr lang="en-US">
              <a:ea typeface="Calibri"/>
              <a:cs typeface="Calibri"/>
            </a:endParaRPr>
          </a:p>
          <a:p>
            <a:r>
              <a:rPr lang="en-US"/>
              <a:t>Associate Minister David Beaudin</a:t>
            </a:r>
            <a:endParaRPr lang="en-US">
              <a:ea typeface="Calibri"/>
              <a:cs typeface="Calibri"/>
            </a:endParaRPr>
          </a:p>
        </p:txBody>
      </p:sp>
      <p:pic>
        <p:nvPicPr>
          <p:cNvPr id="11" name="Picture 10" descr="A person standing in front of a flag&#10;&#10;AI-generated content may be incorrect.">
            <a:extLst>
              <a:ext uri="{FF2B5EF4-FFF2-40B4-BE49-F238E27FC236}">
                <a16:creationId xmlns:a16="http://schemas.microsoft.com/office/drawing/2014/main" id="{90736417-F0A0-AA59-3866-BF3BAF4F96B3}"/>
              </a:ext>
            </a:extLst>
          </p:cNvPr>
          <p:cNvPicPr>
            <a:picLocks noChangeAspect="1"/>
          </p:cNvPicPr>
          <p:nvPr/>
        </p:nvPicPr>
        <p:blipFill>
          <a:blip r:embed="rId3"/>
          <a:stretch>
            <a:fillRect/>
          </a:stretch>
        </p:blipFill>
        <p:spPr>
          <a:xfrm>
            <a:off x="2010456" y="2703059"/>
            <a:ext cx="2619375" cy="3933825"/>
          </a:xfrm>
          <a:prstGeom prst="rect">
            <a:avLst/>
          </a:prstGeom>
        </p:spPr>
      </p:pic>
      <p:pic>
        <p:nvPicPr>
          <p:cNvPr id="12" name="Picture 11" descr="A person in a suit with a red rose&#10;&#10;AI-generated content may be incorrect.">
            <a:extLst>
              <a:ext uri="{FF2B5EF4-FFF2-40B4-BE49-F238E27FC236}">
                <a16:creationId xmlns:a16="http://schemas.microsoft.com/office/drawing/2014/main" id="{88EEF8BB-9603-B17D-DD62-7470CD5D7DF2}"/>
              </a:ext>
            </a:extLst>
          </p:cNvPr>
          <p:cNvPicPr>
            <a:picLocks noChangeAspect="1"/>
          </p:cNvPicPr>
          <p:nvPr/>
        </p:nvPicPr>
        <p:blipFill>
          <a:blip r:embed="rId4"/>
          <a:stretch>
            <a:fillRect/>
          </a:stretch>
        </p:blipFill>
        <p:spPr>
          <a:xfrm>
            <a:off x="5080227" y="2703059"/>
            <a:ext cx="2619375" cy="3933825"/>
          </a:xfrm>
          <a:prstGeom prst="rect">
            <a:avLst/>
          </a:prstGeom>
        </p:spPr>
      </p:pic>
    </p:spTree>
    <p:extLst>
      <p:ext uri="{BB962C8B-B14F-4D97-AF65-F5344CB8AC3E}">
        <p14:creationId xmlns:p14="http://schemas.microsoft.com/office/powerpoint/2010/main" val="325630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D31132-3362-2A48-89CE-1DB6ADF91919}"/>
              </a:ext>
            </a:extLst>
          </p:cNvPr>
          <p:cNvSpPr>
            <a:spLocks noGrp="1"/>
          </p:cNvSpPr>
          <p:nvPr/>
        </p:nvSpPr>
        <p:spPr>
          <a:xfrm>
            <a:off x="1324024" y="769385"/>
            <a:ext cx="7097110" cy="86037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ea typeface="Calibri Light"/>
                <a:cs typeface="Calibri Light"/>
              </a:rPr>
              <a:t>Environment and Climate Change</a:t>
            </a:r>
            <a:endParaRPr lang="en-US"/>
          </a:p>
        </p:txBody>
      </p:sp>
      <p:sp>
        <p:nvSpPr>
          <p:cNvPr id="5" name="Content Placeholder 3">
            <a:extLst>
              <a:ext uri="{FF2B5EF4-FFF2-40B4-BE49-F238E27FC236}">
                <a16:creationId xmlns:a16="http://schemas.microsoft.com/office/drawing/2014/main" id="{B8F1CEC1-C679-A2E0-CE08-582E011487B3}"/>
              </a:ext>
            </a:extLst>
          </p:cNvPr>
          <p:cNvSpPr>
            <a:spLocks noGrp="1"/>
          </p:cNvSpPr>
          <p:nvPr/>
        </p:nvSpPr>
        <p:spPr>
          <a:xfrm>
            <a:off x="1415831" y="2262840"/>
            <a:ext cx="6914051" cy="29375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“The Manitoba Métis Federation (MMF) understands the importance of protecting and conserving our traditional territory and is actively working to ensure the environment is protected for ourselves and future generations” </a:t>
            </a:r>
          </a:p>
        </p:txBody>
      </p:sp>
    </p:spTree>
    <p:extLst>
      <p:ext uri="{BB962C8B-B14F-4D97-AF65-F5344CB8AC3E}">
        <p14:creationId xmlns:p14="http://schemas.microsoft.com/office/powerpoint/2010/main" val="1323991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31A59-CAAF-8B6C-ACDB-78A6C109F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D27E8B-2A7F-62F3-D63E-22A8B7ABD8B9}"/>
              </a:ext>
            </a:extLst>
          </p:cNvPr>
          <p:cNvSpPr>
            <a:spLocks noGrp="1"/>
          </p:cNvSpPr>
          <p:nvPr>
            <p:ph type="title"/>
          </p:nvPr>
        </p:nvSpPr>
        <p:spPr/>
        <p:txBody>
          <a:bodyPr/>
          <a:lstStyle/>
          <a:p>
            <a:r>
              <a:rPr lang="en-US" sz="4000">
                <a:ea typeface="Calibri Light"/>
                <a:cs typeface="Calibri Light"/>
              </a:rPr>
              <a:t>Métis Knowledge, Land-Use and Occupancy Studies (MKLUOS)</a:t>
            </a:r>
            <a:endParaRPr lang="en-US"/>
          </a:p>
        </p:txBody>
      </p:sp>
      <p:pic>
        <p:nvPicPr>
          <p:cNvPr id="7" name="Picture 6" descr="A person standing in front of a person standing in front of a tree&#10;&#10;AI-generated content may be incorrect.">
            <a:extLst>
              <a:ext uri="{FF2B5EF4-FFF2-40B4-BE49-F238E27FC236}">
                <a16:creationId xmlns:a16="http://schemas.microsoft.com/office/drawing/2014/main" id="{641096D9-B646-E117-FCD8-576B409BC2FC}"/>
              </a:ext>
            </a:extLst>
          </p:cNvPr>
          <p:cNvPicPr>
            <a:picLocks noChangeAspect="1"/>
          </p:cNvPicPr>
          <p:nvPr/>
        </p:nvPicPr>
        <p:blipFill>
          <a:blip r:embed="rId3"/>
          <a:stretch>
            <a:fillRect/>
          </a:stretch>
        </p:blipFill>
        <p:spPr>
          <a:xfrm>
            <a:off x="4792201" y="1317322"/>
            <a:ext cx="3705225" cy="4924425"/>
          </a:xfrm>
          <a:prstGeom prst="rect">
            <a:avLst/>
          </a:prstGeom>
          <a:ln>
            <a:solidFill>
              <a:schemeClr val="tx1"/>
            </a:solidFill>
          </a:ln>
        </p:spPr>
      </p:pic>
      <p:sp>
        <p:nvSpPr>
          <p:cNvPr id="5" name="TextBox 4">
            <a:extLst>
              <a:ext uri="{FF2B5EF4-FFF2-40B4-BE49-F238E27FC236}">
                <a16:creationId xmlns:a16="http://schemas.microsoft.com/office/drawing/2014/main" id="{E58630D1-FEBB-663C-55B6-F010471733EC}"/>
              </a:ext>
            </a:extLst>
          </p:cNvPr>
          <p:cNvSpPr txBox="1"/>
          <p:nvPr/>
        </p:nvSpPr>
        <p:spPr>
          <a:xfrm>
            <a:off x="333375" y="2809875"/>
            <a:ext cx="44577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Calibri"/>
                <a:cs typeface="Calibri"/>
              </a:rPr>
              <a:t>In 2024-2025, there were:</a:t>
            </a:r>
          </a:p>
          <a:p>
            <a:endParaRPr lang="en-US" sz="2400">
              <a:ea typeface="Calibri"/>
              <a:cs typeface="Calibri"/>
            </a:endParaRPr>
          </a:p>
          <a:p>
            <a:r>
              <a:rPr lang="en-US" sz="2400">
                <a:ea typeface="Calibri"/>
                <a:cs typeface="Calibri"/>
              </a:rPr>
              <a:t>-42 MKLUOS Desktop Interviews</a:t>
            </a:r>
          </a:p>
          <a:p>
            <a:r>
              <a:rPr lang="en-US" sz="2400">
                <a:ea typeface="Calibri"/>
                <a:cs typeface="Calibri"/>
              </a:rPr>
              <a:t>-4 Ground Truthing Interviews</a:t>
            </a:r>
          </a:p>
          <a:p>
            <a:endParaRPr lang="en-US" sz="2400">
              <a:ea typeface="Calibri"/>
              <a:cs typeface="Calibri"/>
            </a:endParaRPr>
          </a:p>
        </p:txBody>
      </p:sp>
    </p:spTree>
    <p:extLst>
      <p:ext uri="{BB962C8B-B14F-4D97-AF65-F5344CB8AC3E}">
        <p14:creationId xmlns:p14="http://schemas.microsoft.com/office/powerpoint/2010/main" val="747819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0454D-F101-A3E5-E558-557EE58ED7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ABB7AE-3BF3-57BF-F7EC-CE1F513446A7}"/>
              </a:ext>
            </a:extLst>
          </p:cNvPr>
          <p:cNvSpPr>
            <a:spLocks noGrp="1"/>
          </p:cNvSpPr>
          <p:nvPr>
            <p:ph type="title"/>
          </p:nvPr>
        </p:nvSpPr>
        <p:spPr>
          <a:xfrm>
            <a:off x="838200" y="365125"/>
            <a:ext cx="8715514" cy="1347649"/>
          </a:xfrm>
        </p:spPr>
        <p:txBody>
          <a:bodyPr/>
          <a:lstStyle/>
          <a:p>
            <a:r>
              <a:rPr lang="en-US" sz="4000">
                <a:ea typeface="Calibri Light"/>
                <a:cs typeface="Calibri Light"/>
              </a:rPr>
              <a:t>Métis Environmental Leaders of Tomorrow (MELT)</a:t>
            </a:r>
            <a:endParaRPr lang="en-US"/>
          </a:p>
        </p:txBody>
      </p:sp>
      <p:pic>
        <p:nvPicPr>
          <p:cNvPr id="13" name="Picture 12" descr="A group of people sitting on a dock&#10;&#10;AI-generated content may be incorrect.">
            <a:extLst>
              <a:ext uri="{FF2B5EF4-FFF2-40B4-BE49-F238E27FC236}">
                <a16:creationId xmlns:a16="http://schemas.microsoft.com/office/drawing/2014/main" id="{A91D4658-501E-D818-A714-EF0C20FC2316}"/>
              </a:ext>
            </a:extLst>
          </p:cNvPr>
          <p:cNvPicPr>
            <a:picLocks noChangeAspect="1"/>
          </p:cNvPicPr>
          <p:nvPr/>
        </p:nvPicPr>
        <p:blipFill>
          <a:blip r:embed="rId3"/>
          <a:stretch>
            <a:fillRect/>
          </a:stretch>
        </p:blipFill>
        <p:spPr>
          <a:xfrm>
            <a:off x="4819343" y="1283555"/>
            <a:ext cx="3582561" cy="5029561"/>
          </a:xfrm>
          <a:prstGeom prst="rect">
            <a:avLst/>
          </a:prstGeom>
          <a:ln>
            <a:solidFill>
              <a:schemeClr val="tx1"/>
            </a:solidFill>
          </a:ln>
        </p:spPr>
      </p:pic>
      <p:sp>
        <p:nvSpPr>
          <p:cNvPr id="5" name="TextBox 4">
            <a:extLst>
              <a:ext uri="{FF2B5EF4-FFF2-40B4-BE49-F238E27FC236}">
                <a16:creationId xmlns:a16="http://schemas.microsoft.com/office/drawing/2014/main" id="{431E4BBA-1B5C-6E12-1724-AE615D10EA05}"/>
              </a:ext>
            </a:extLst>
          </p:cNvPr>
          <p:cNvSpPr txBox="1"/>
          <p:nvPr/>
        </p:nvSpPr>
        <p:spPr>
          <a:xfrm>
            <a:off x="238125" y="2317750"/>
            <a:ext cx="4418013"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Calibri"/>
                <a:cs typeface="Calibri"/>
              </a:rPr>
              <a:t>In 2024-2025, MELT events engaged 256 youth through:</a:t>
            </a:r>
            <a:endParaRPr lang="en-US">
              <a:ea typeface="Calibri"/>
              <a:cs typeface="Calibri"/>
            </a:endParaRPr>
          </a:p>
          <a:p>
            <a:endParaRPr lang="en-US">
              <a:ea typeface="Calibri"/>
              <a:cs typeface="Calibri"/>
            </a:endParaRPr>
          </a:p>
          <a:p>
            <a:pPr marL="342900" indent="-342900">
              <a:buFont typeface="Calibri"/>
              <a:buChar char="-"/>
            </a:pPr>
            <a:r>
              <a:rPr lang="en-US" sz="2400">
                <a:ea typeface="Calibri"/>
                <a:cs typeface="Calibri"/>
              </a:rPr>
              <a:t>Environmental Day Camps</a:t>
            </a:r>
          </a:p>
          <a:p>
            <a:pPr marL="342900" indent="-342900">
              <a:buFont typeface="Calibri"/>
              <a:buChar char="-"/>
            </a:pPr>
            <a:r>
              <a:rPr lang="en-US" sz="2400">
                <a:ea typeface="Calibri"/>
                <a:cs typeface="Calibri"/>
              </a:rPr>
              <a:t>Mini Climate Symposium </a:t>
            </a:r>
          </a:p>
          <a:p>
            <a:pPr marL="342900" indent="-342900">
              <a:buFont typeface="Calibri"/>
              <a:buChar char="-"/>
            </a:pPr>
            <a:r>
              <a:rPr lang="en-US" sz="2400">
                <a:ea typeface="Calibri"/>
                <a:cs typeface="Calibri"/>
              </a:rPr>
              <a:t>Turtle Mountain Field Days </a:t>
            </a:r>
          </a:p>
          <a:p>
            <a:pPr marL="342900" indent="-342900">
              <a:buFont typeface="Calibri"/>
              <a:buChar char="-"/>
            </a:pPr>
            <a:r>
              <a:rPr lang="en-US" sz="2400">
                <a:ea typeface="Calibri"/>
                <a:cs typeface="Calibri"/>
              </a:rPr>
              <a:t>Farm &amp; Ranch Tours</a:t>
            </a:r>
          </a:p>
          <a:p>
            <a:pPr marL="342900" indent="-342900">
              <a:buFont typeface="Calibri"/>
              <a:buChar char="-"/>
            </a:pPr>
            <a:r>
              <a:rPr lang="en-US" sz="2400">
                <a:ea typeface="Calibri"/>
                <a:cs typeface="Calibri"/>
              </a:rPr>
              <a:t>Winter Wilderness Survival </a:t>
            </a:r>
          </a:p>
        </p:txBody>
      </p:sp>
    </p:spTree>
    <p:extLst>
      <p:ext uri="{BB962C8B-B14F-4D97-AF65-F5344CB8AC3E}">
        <p14:creationId xmlns:p14="http://schemas.microsoft.com/office/powerpoint/2010/main" val="3860045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DE18E-2CB1-1D70-2E04-3FC3D2EB08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847CEB-5835-31EB-38DF-5CF516F148FA}"/>
              </a:ext>
            </a:extLst>
          </p:cNvPr>
          <p:cNvSpPr>
            <a:spLocks noGrp="1"/>
          </p:cNvSpPr>
          <p:nvPr>
            <p:ph type="title"/>
          </p:nvPr>
        </p:nvSpPr>
        <p:spPr/>
        <p:txBody>
          <a:bodyPr/>
          <a:lstStyle/>
          <a:p>
            <a:r>
              <a:rPr lang="en-US" sz="4000">
                <a:ea typeface="Calibri Light"/>
                <a:cs typeface="Calibri Light"/>
              </a:rPr>
              <a:t>Métis Community-Based Climate Monitoring Program (MCBCM)</a:t>
            </a:r>
            <a:endParaRPr lang="en-US"/>
          </a:p>
        </p:txBody>
      </p:sp>
      <p:pic>
        <p:nvPicPr>
          <p:cNvPr id="4" name="Content Placeholder 3" descr="A group of people standing on a dirt road&#10;&#10;AI-generated content may be incorrect.">
            <a:extLst>
              <a:ext uri="{FF2B5EF4-FFF2-40B4-BE49-F238E27FC236}">
                <a16:creationId xmlns:a16="http://schemas.microsoft.com/office/drawing/2014/main" id="{ACB284E3-9213-769E-3AAF-14832DEA77E7}"/>
              </a:ext>
            </a:extLst>
          </p:cNvPr>
          <p:cNvPicPr>
            <a:picLocks noGrp="1" noChangeAspect="1"/>
          </p:cNvPicPr>
          <p:nvPr>
            <p:ph idx="1"/>
          </p:nvPr>
        </p:nvPicPr>
        <p:blipFill>
          <a:blip r:embed="rId3"/>
          <a:stretch>
            <a:fillRect/>
          </a:stretch>
        </p:blipFill>
        <p:spPr>
          <a:xfrm>
            <a:off x="4873433" y="1355762"/>
            <a:ext cx="4936688" cy="3762760"/>
          </a:xfrm>
          <a:prstGeom prst="rect">
            <a:avLst/>
          </a:prstGeom>
          <a:ln>
            <a:solidFill>
              <a:schemeClr val="tx1"/>
            </a:solidFill>
          </a:ln>
        </p:spPr>
      </p:pic>
      <p:sp>
        <p:nvSpPr>
          <p:cNvPr id="6" name="TextBox 5">
            <a:extLst>
              <a:ext uri="{FF2B5EF4-FFF2-40B4-BE49-F238E27FC236}">
                <a16:creationId xmlns:a16="http://schemas.microsoft.com/office/drawing/2014/main" id="{B846E608-3556-E883-9B25-7430D509A711}"/>
              </a:ext>
            </a:extLst>
          </p:cNvPr>
          <p:cNvSpPr txBox="1"/>
          <p:nvPr/>
        </p:nvSpPr>
        <p:spPr>
          <a:xfrm>
            <a:off x="324959" y="1916858"/>
            <a:ext cx="4418013"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Calibri"/>
                <a:cs typeface="Calibri"/>
              </a:rPr>
              <a:t>In 2024-2025, MCBCM programming included:</a:t>
            </a:r>
            <a:endParaRPr lang="en-US">
              <a:ea typeface="Calibri"/>
              <a:cs typeface="Calibri"/>
            </a:endParaRPr>
          </a:p>
          <a:p>
            <a:endParaRPr lang="en-US">
              <a:ea typeface="Calibri"/>
              <a:cs typeface="Calibri"/>
            </a:endParaRPr>
          </a:p>
          <a:p>
            <a:pPr marL="342900" indent="-342900">
              <a:buFont typeface="Calibri"/>
              <a:buChar char="-"/>
            </a:pPr>
            <a:r>
              <a:rPr lang="en-US" sz="2400">
                <a:ea typeface="Calibri"/>
                <a:cs typeface="Calibri"/>
              </a:rPr>
              <a:t>Wetland Monitoring Program</a:t>
            </a:r>
          </a:p>
          <a:p>
            <a:pPr marL="342900" indent="-342900">
              <a:buFont typeface="Calibri"/>
              <a:buChar char="-"/>
            </a:pPr>
            <a:r>
              <a:rPr lang="en-US" sz="2400">
                <a:ea typeface="Calibri"/>
                <a:cs typeface="Calibri"/>
              </a:rPr>
              <a:t>Water Quality Monitoring Program</a:t>
            </a:r>
          </a:p>
          <a:p>
            <a:pPr marL="342900" indent="-342900">
              <a:buFont typeface="Calibri"/>
              <a:buChar char="-"/>
            </a:pPr>
            <a:r>
              <a:rPr lang="en-US" sz="2400">
                <a:ea typeface="Calibri"/>
                <a:cs typeface="Calibri"/>
              </a:rPr>
              <a:t>Winter Monitoring Program </a:t>
            </a:r>
          </a:p>
          <a:p>
            <a:pPr marL="342900" indent="-342900">
              <a:buFont typeface="Calibri"/>
              <a:buChar char="-"/>
            </a:pPr>
            <a:r>
              <a:rPr lang="en-US" sz="2400">
                <a:ea typeface="Calibri"/>
                <a:cs typeface="Calibri"/>
              </a:rPr>
              <a:t>Christmas Bird Count </a:t>
            </a:r>
          </a:p>
          <a:p>
            <a:pPr marL="342900" indent="-342900">
              <a:buFont typeface="Calibri"/>
              <a:buChar char="-"/>
            </a:pPr>
            <a:r>
              <a:rPr lang="en-US" sz="2400">
                <a:ea typeface="Calibri"/>
                <a:cs typeface="Calibri"/>
              </a:rPr>
              <a:t>Great Backyard Bird Count </a:t>
            </a:r>
          </a:p>
          <a:p>
            <a:pPr marL="342900" indent="-342900">
              <a:buFont typeface="Calibri"/>
              <a:buChar char="-"/>
            </a:pPr>
            <a:r>
              <a:rPr lang="en-US" sz="2400">
                <a:ea typeface="Calibri"/>
                <a:cs typeface="Calibri"/>
              </a:rPr>
              <a:t>Monarch Monitoring Blitz </a:t>
            </a:r>
          </a:p>
          <a:p>
            <a:pPr marL="342900" indent="-342900">
              <a:buFont typeface="Calibri"/>
              <a:buChar char="-"/>
            </a:pPr>
            <a:r>
              <a:rPr lang="en-US" sz="2400">
                <a:ea typeface="Calibri"/>
                <a:cs typeface="Calibri"/>
              </a:rPr>
              <a:t>Bird Walks</a:t>
            </a:r>
          </a:p>
          <a:p>
            <a:pPr marL="342900" indent="-342900">
              <a:buFont typeface="Calibri"/>
              <a:buChar char="-"/>
            </a:pPr>
            <a:r>
              <a:rPr lang="en-US" sz="2400">
                <a:ea typeface="Calibri"/>
                <a:cs typeface="Calibri"/>
              </a:rPr>
              <a:t>Nature Walks</a:t>
            </a:r>
          </a:p>
        </p:txBody>
      </p:sp>
    </p:spTree>
    <p:extLst>
      <p:ext uri="{BB962C8B-B14F-4D97-AF65-F5344CB8AC3E}">
        <p14:creationId xmlns:p14="http://schemas.microsoft.com/office/powerpoint/2010/main" val="4216318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B5745-E8F3-A7CA-450A-D23329CB6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9CE50-F272-0346-07B4-2D1C4D213385}"/>
              </a:ext>
            </a:extLst>
          </p:cNvPr>
          <p:cNvSpPr>
            <a:spLocks noGrp="1"/>
          </p:cNvSpPr>
          <p:nvPr>
            <p:ph type="title"/>
          </p:nvPr>
        </p:nvSpPr>
        <p:spPr/>
        <p:txBody>
          <a:bodyPr/>
          <a:lstStyle/>
          <a:p>
            <a:r>
              <a:rPr lang="en-US">
                <a:ea typeface="Calibri Light"/>
                <a:cs typeface="Calibri Light"/>
              </a:rPr>
              <a:t>Weather Keeper Program </a:t>
            </a:r>
            <a:endParaRPr lang="en-US"/>
          </a:p>
        </p:txBody>
      </p:sp>
      <p:sp>
        <p:nvSpPr>
          <p:cNvPr id="3" name="Content Placeholder 2">
            <a:extLst>
              <a:ext uri="{FF2B5EF4-FFF2-40B4-BE49-F238E27FC236}">
                <a16:creationId xmlns:a16="http://schemas.microsoft.com/office/drawing/2014/main" id="{C5D0A364-1E89-EE4A-C39C-8AE375720D5A}"/>
              </a:ext>
            </a:extLst>
          </p:cNvPr>
          <p:cNvSpPr>
            <a:spLocks noGrp="1"/>
          </p:cNvSpPr>
          <p:nvPr>
            <p:ph idx="1"/>
          </p:nvPr>
        </p:nvSpPr>
        <p:spPr>
          <a:xfrm>
            <a:off x="5129074" y="1699858"/>
            <a:ext cx="4841631" cy="4351338"/>
          </a:xfrm>
        </p:spPr>
        <p:txBody>
          <a:bodyPr vert="horz" lIns="91440" tIns="45720" rIns="91440" bIns="45720" rtlCol="0" anchor="t">
            <a:normAutofit/>
          </a:bodyPr>
          <a:lstStyle/>
          <a:p>
            <a:pPr marL="0" indent="0">
              <a:buNone/>
            </a:pPr>
            <a:endParaRPr lang="en-US">
              <a:ea typeface="Calibri" panose="020F0502020204030204"/>
              <a:cs typeface="Calibri" panose="020F0502020204030204"/>
            </a:endParaRPr>
          </a:p>
          <a:p>
            <a:pPr marL="457200" indent="-457200"/>
            <a:endParaRPr lang="en-US" sz="2600">
              <a:ea typeface="Calibri"/>
              <a:cs typeface="Calibri"/>
            </a:endParaRPr>
          </a:p>
        </p:txBody>
      </p:sp>
      <p:pic>
        <p:nvPicPr>
          <p:cNvPr id="4" name="Picture 3" descr="A person standing in a field&#10;&#10;Description automatically generated">
            <a:extLst>
              <a:ext uri="{FF2B5EF4-FFF2-40B4-BE49-F238E27FC236}">
                <a16:creationId xmlns:a16="http://schemas.microsoft.com/office/drawing/2014/main" id="{91BD3BD2-74B4-4CEC-DDCC-BEF3B5B352F7}"/>
              </a:ext>
            </a:extLst>
          </p:cNvPr>
          <p:cNvPicPr>
            <a:picLocks noChangeAspect="1"/>
          </p:cNvPicPr>
          <p:nvPr/>
        </p:nvPicPr>
        <p:blipFill>
          <a:blip r:embed="rId3"/>
          <a:stretch>
            <a:fillRect/>
          </a:stretch>
        </p:blipFill>
        <p:spPr>
          <a:xfrm rot="5400000">
            <a:off x="167990" y="3171787"/>
            <a:ext cx="3787744" cy="2790563"/>
          </a:xfrm>
          <a:prstGeom prst="rect">
            <a:avLst/>
          </a:prstGeom>
          <a:ln>
            <a:solidFill>
              <a:schemeClr val="tx1"/>
            </a:solidFill>
          </a:ln>
        </p:spPr>
      </p:pic>
      <p:pic>
        <p:nvPicPr>
          <p:cNvPr id="5" name="Picture 4" descr="A screenshot of a web page&#10;&#10;Description automatically generated">
            <a:extLst>
              <a:ext uri="{FF2B5EF4-FFF2-40B4-BE49-F238E27FC236}">
                <a16:creationId xmlns:a16="http://schemas.microsoft.com/office/drawing/2014/main" id="{7A9E6911-CD60-86C6-4870-48898486F6A8}"/>
              </a:ext>
            </a:extLst>
          </p:cNvPr>
          <p:cNvPicPr>
            <a:picLocks noChangeAspect="1"/>
          </p:cNvPicPr>
          <p:nvPr/>
        </p:nvPicPr>
        <p:blipFill>
          <a:blip r:embed="rId4"/>
          <a:stretch>
            <a:fillRect/>
          </a:stretch>
        </p:blipFill>
        <p:spPr>
          <a:xfrm>
            <a:off x="4545345" y="1498389"/>
            <a:ext cx="4176758" cy="2340159"/>
          </a:xfrm>
          <a:prstGeom prst="rect">
            <a:avLst/>
          </a:prstGeom>
          <a:ln>
            <a:solidFill>
              <a:schemeClr val="tx1"/>
            </a:solidFill>
          </a:ln>
        </p:spPr>
      </p:pic>
      <p:sp>
        <p:nvSpPr>
          <p:cNvPr id="7" name="TextBox 6">
            <a:extLst>
              <a:ext uri="{FF2B5EF4-FFF2-40B4-BE49-F238E27FC236}">
                <a16:creationId xmlns:a16="http://schemas.microsoft.com/office/drawing/2014/main" id="{19D14E3D-45E3-BE8F-D8C4-030906D0F4F4}"/>
              </a:ext>
            </a:extLst>
          </p:cNvPr>
          <p:cNvSpPr txBox="1"/>
          <p:nvPr/>
        </p:nvSpPr>
        <p:spPr>
          <a:xfrm>
            <a:off x="3468686" y="4079875"/>
            <a:ext cx="5259389" cy="19707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just"/>
            <a:r>
              <a:rPr lang="en-US" sz="2400">
                <a:latin typeface="Calibri"/>
                <a:ea typeface="Calibri"/>
                <a:cs typeface="Calibri"/>
              </a:rPr>
              <a:t>Current Weather Keeper Stations are located in: </a:t>
            </a:r>
          </a:p>
          <a:p>
            <a:pPr marL="800100" lvl="1" indent="-342900" algn="just">
              <a:buFont typeface="Calibri"/>
              <a:buChar char="-"/>
            </a:pPr>
            <a:r>
              <a:rPr lang="en-US" sz="2400">
                <a:latin typeface="Calibri"/>
                <a:ea typeface="Calibri"/>
                <a:cs typeface="Calibri"/>
              </a:rPr>
              <a:t>St Laurent (Interlake) </a:t>
            </a:r>
          </a:p>
          <a:p>
            <a:pPr marL="800100" lvl="1" indent="-342900" algn="just">
              <a:buFont typeface="Calibri"/>
              <a:buChar char="-"/>
            </a:pPr>
            <a:r>
              <a:rPr lang="en-US" sz="2400">
                <a:latin typeface="Calibri"/>
                <a:ea typeface="Calibri"/>
                <a:cs typeface="Calibri"/>
              </a:rPr>
              <a:t>Lakeshore (Northwest) </a:t>
            </a:r>
          </a:p>
          <a:p>
            <a:pPr marL="800100" lvl="1" indent="-342900" algn="just">
              <a:buFont typeface="Calibri"/>
              <a:buChar char="-"/>
            </a:pPr>
            <a:r>
              <a:rPr lang="en-US" sz="2400">
                <a:latin typeface="Calibri"/>
                <a:ea typeface="Calibri"/>
                <a:cs typeface="Calibri"/>
              </a:rPr>
              <a:t>Dawson Bay (The Pas) </a:t>
            </a:r>
          </a:p>
        </p:txBody>
      </p:sp>
    </p:spTree>
    <p:extLst>
      <p:ext uri="{BB962C8B-B14F-4D97-AF65-F5344CB8AC3E}">
        <p14:creationId xmlns:p14="http://schemas.microsoft.com/office/powerpoint/2010/main" val="3226209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1BD12-0AB0-3CEF-957B-B4AE03880D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9B225-14F8-AE09-AC4F-C1D465BC9DCA}"/>
              </a:ext>
            </a:extLst>
          </p:cNvPr>
          <p:cNvSpPr>
            <a:spLocks noGrp="1"/>
          </p:cNvSpPr>
          <p:nvPr>
            <p:ph type="title"/>
          </p:nvPr>
        </p:nvSpPr>
        <p:spPr/>
        <p:txBody>
          <a:bodyPr/>
          <a:lstStyle/>
          <a:p>
            <a:r>
              <a:rPr lang="en-US" sz="4000">
                <a:ea typeface="Calibri Light"/>
                <a:cs typeface="Calibri Light"/>
              </a:rPr>
              <a:t>Red River Métis Stewards of the Homeland Program (RRM SOHP)</a:t>
            </a:r>
            <a:endParaRPr lang="en-US"/>
          </a:p>
        </p:txBody>
      </p:sp>
      <p:pic>
        <p:nvPicPr>
          <p:cNvPr id="7" name="Picture 6" descr="A group of kids with gloves touching an animal&#10;&#10;AI-generated content may be incorrect.">
            <a:extLst>
              <a:ext uri="{FF2B5EF4-FFF2-40B4-BE49-F238E27FC236}">
                <a16:creationId xmlns:a16="http://schemas.microsoft.com/office/drawing/2014/main" id="{44636B3F-AF37-3240-C726-EA1ED9547B3A}"/>
              </a:ext>
            </a:extLst>
          </p:cNvPr>
          <p:cNvPicPr>
            <a:picLocks noChangeAspect="1"/>
          </p:cNvPicPr>
          <p:nvPr/>
        </p:nvPicPr>
        <p:blipFill>
          <a:blip r:embed="rId3"/>
          <a:stretch>
            <a:fillRect/>
          </a:stretch>
        </p:blipFill>
        <p:spPr>
          <a:xfrm>
            <a:off x="5037138" y="1714853"/>
            <a:ext cx="3276600" cy="4364038"/>
          </a:xfrm>
          <a:prstGeom prst="rect">
            <a:avLst/>
          </a:prstGeom>
          <a:ln>
            <a:solidFill>
              <a:schemeClr val="tx1"/>
            </a:solidFill>
          </a:ln>
        </p:spPr>
      </p:pic>
      <p:sp>
        <p:nvSpPr>
          <p:cNvPr id="3" name="TextBox 2">
            <a:extLst>
              <a:ext uri="{FF2B5EF4-FFF2-40B4-BE49-F238E27FC236}">
                <a16:creationId xmlns:a16="http://schemas.microsoft.com/office/drawing/2014/main" id="{A6731816-758F-6A10-8C1A-CFE35BCAA1E4}"/>
              </a:ext>
            </a:extLst>
          </p:cNvPr>
          <p:cNvSpPr txBox="1"/>
          <p:nvPr/>
        </p:nvSpPr>
        <p:spPr>
          <a:xfrm>
            <a:off x="301623" y="2190750"/>
            <a:ext cx="457676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just"/>
            <a:r>
              <a:rPr lang="en-US" sz="2400">
                <a:latin typeface="Calibri"/>
                <a:ea typeface="Calibri"/>
                <a:cs typeface="Calibri"/>
              </a:rPr>
              <a:t>In 2024-2025, RRM SOHP programing included:</a:t>
            </a:r>
            <a:endParaRPr lang="en-US" sz="2400">
              <a:ea typeface="Calibri"/>
              <a:cs typeface="Calibri"/>
            </a:endParaRPr>
          </a:p>
          <a:p>
            <a:pPr lvl="1" algn="just"/>
            <a:endParaRPr lang="en-US" sz="2400">
              <a:latin typeface="Calibri"/>
              <a:ea typeface="Calibri"/>
              <a:cs typeface="Calibri"/>
            </a:endParaRPr>
          </a:p>
          <a:p>
            <a:pPr marL="800100" lvl="1" indent="-342900" algn="just">
              <a:buFont typeface="Calibri"/>
              <a:buChar char="-"/>
            </a:pPr>
            <a:r>
              <a:rPr lang="en-US" sz="2400">
                <a:latin typeface="Calibri"/>
                <a:ea typeface="Calibri"/>
                <a:cs typeface="Calibri"/>
              </a:rPr>
              <a:t>Turtle Mountain Field Days</a:t>
            </a:r>
            <a:endParaRPr lang="en-US" sz="2400">
              <a:ea typeface="Calibri" panose="020F0502020204030204"/>
              <a:cs typeface="Calibri" panose="020F0502020204030204"/>
            </a:endParaRPr>
          </a:p>
          <a:p>
            <a:pPr marL="742950" lvl="1" indent="-285750" algn="just">
              <a:buFont typeface="Calibri"/>
              <a:buChar char="-"/>
            </a:pPr>
            <a:r>
              <a:rPr lang="en-US" sz="2400">
                <a:latin typeface="Calibri"/>
                <a:ea typeface="Calibri"/>
                <a:cs typeface="Calibri"/>
              </a:rPr>
              <a:t>Harvesting Property Tours</a:t>
            </a:r>
          </a:p>
          <a:p>
            <a:pPr marL="742950" lvl="1" indent="-285750" algn="just">
              <a:buFont typeface="Calibri"/>
              <a:buChar char="-"/>
            </a:pPr>
            <a:r>
              <a:rPr lang="en-US" sz="2400">
                <a:latin typeface="Calibri"/>
                <a:ea typeface="Calibri"/>
                <a:cs typeface="Calibri"/>
              </a:rPr>
              <a:t>Medicinal Walks</a:t>
            </a:r>
          </a:p>
          <a:p>
            <a:pPr marL="742950" lvl="1" indent="-285750" algn="just">
              <a:buFont typeface="Calibri"/>
              <a:buChar char="-"/>
            </a:pPr>
            <a:r>
              <a:rPr lang="en-US" sz="2400">
                <a:latin typeface="Calibri"/>
                <a:ea typeface="Calibri"/>
                <a:cs typeface="Calibri"/>
              </a:rPr>
              <a:t>Ste. Madeline Days</a:t>
            </a:r>
          </a:p>
          <a:p>
            <a:pPr marL="742950" lvl="1" indent="-285750" algn="just">
              <a:buFont typeface="Calibri"/>
              <a:buChar char="-"/>
            </a:pPr>
            <a:r>
              <a:rPr lang="en-US" sz="2400">
                <a:latin typeface="Calibri"/>
                <a:ea typeface="Calibri"/>
                <a:cs typeface="Calibri"/>
              </a:rPr>
              <a:t>Kettle Hills Field Days</a:t>
            </a:r>
          </a:p>
          <a:p>
            <a:pPr marL="742950" lvl="1" indent="-285750" algn="just">
              <a:buFont typeface="Calibri"/>
              <a:buChar char="-"/>
            </a:pPr>
            <a:r>
              <a:rPr lang="en-US" sz="2400">
                <a:latin typeface="Calibri"/>
                <a:ea typeface="Calibri"/>
                <a:cs typeface="Calibri"/>
              </a:rPr>
              <a:t>Workshops</a:t>
            </a:r>
          </a:p>
        </p:txBody>
      </p:sp>
    </p:spTree>
    <p:extLst>
      <p:ext uri="{BB962C8B-B14F-4D97-AF65-F5344CB8AC3E}">
        <p14:creationId xmlns:p14="http://schemas.microsoft.com/office/powerpoint/2010/main" val="1792631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9C767-4FE8-8306-6295-B1D50C740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8AF53B-BFB7-EEF7-A168-E48256F7394A}"/>
              </a:ext>
            </a:extLst>
          </p:cNvPr>
          <p:cNvSpPr>
            <a:spLocks noGrp="1"/>
          </p:cNvSpPr>
          <p:nvPr>
            <p:ph type="title"/>
          </p:nvPr>
        </p:nvSpPr>
        <p:spPr>
          <a:xfrm>
            <a:off x="838200" y="365125"/>
            <a:ext cx="9576905" cy="1347649"/>
          </a:xfrm>
        </p:spPr>
        <p:txBody>
          <a:bodyPr/>
          <a:lstStyle/>
          <a:p>
            <a:r>
              <a:rPr lang="en-US" sz="4000">
                <a:ea typeface="Calibri Light"/>
                <a:cs typeface="Calibri Light"/>
              </a:rPr>
              <a:t>Environmental Disaster Mitigation and Adaptation </a:t>
            </a:r>
            <a:endParaRPr lang="en-US"/>
          </a:p>
        </p:txBody>
      </p:sp>
      <p:pic>
        <p:nvPicPr>
          <p:cNvPr id="4" name="Content Placeholder 3" descr="A group of yellow and black backpacks with a flashlight and a red and white flag&#10;&#10;AI-generated content may be incorrect.">
            <a:extLst>
              <a:ext uri="{FF2B5EF4-FFF2-40B4-BE49-F238E27FC236}">
                <a16:creationId xmlns:a16="http://schemas.microsoft.com/office/drawing/2014/main" id="{E33AB9EA-BE6A-7601-F5F9-E2B9664AD679}"/>
              </a:ext>
            </a:extLst>
          </p:cNvPr>
          <p:cNvPicPr>
            <a:picLocks noGrp="1" noChangeAspect="1"/>
          </p:cNvPicPr>
          <p:nvPr>
            <p:ph idx="1"/>
          </p:nvPr>
        </p:nvPicPr>
        <p:blipFill>
          <a:blip r:embed="rId3"/>
          <a:stretch>
            <a:fillRect/>
          </a:stretch>
        </p:blipFill>
        <p:spPr>
          <a:xfrm>
            <a:off x="4984441" y="1627698"/>
            <a:ext cx="3263503" cy="4351338"/>
          </a:xfrm>
          <a:prstGeom prst="rect">
            <a:avLst/>
          </a:prstGeom>
          <a:ln>
            <a:solidFill>
              <a:schemeClr val="tx1"/>
            </a:solidFill>
          </a:ln>
        </p:spPr>
      </p:pic>
      <p:sp>
        <p:nvSpPr>
          <p:cNvPr id="5" name="TextBox 4">
            <a:extLst>
              <a:ext uri="{FF2B5EF4-FFF2-40B4-BE49-F238E27FC236}">
                <a16:creationId xmlns:a16="http://schemas.microsoft.com/office/drawing/2014/main" id="{FABEEF99-E3D7-9CE3-E6F6-9FEDABC13992}"/>
              </a:ext>
            </a:extLst>
          </p:cNvPr>
          <p:cNvSpPr txBox="1"/>
          <p:nvPr/>
        </p:nvSpPr>
        <p:spPr>
          <a:xfrm>
            <a:off x="-2" y="1714500"/>
            <a:ext cx="454501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just"/>
            <a:r>
              <a:rPr lang="en-US" sz="2400">
                <a:latin typeface="Calibri"/>
                <a:ea typeface="Calibri"/>
                <a:cs typeface="Calibri"/>
              </a:rPr>
              <a:t>In 2024-2025, Environmental Disaster Mitigation and Adaptation work included: </a:t>
            </a:r>
            <a:endParaRPr lang="en-US" sz="2400">
              <a:ea typeface="Calibri"/>
              <a:cs typeface="Calibri"/>
            </a:endParaRPr>
          </a:p>
          <a:p>
            <a:pPr lvl="1" algn="just"/>
            <a:endParaRPr lang="en-US" sz="2400">
              <a:latin typeface="Calibri"/>
              <a:ea typeface="Calibri"/>
              <a:cs typeface="Calibri"/>
            </a:endParaRPr>
          </a:p>
          <a:p>
            <a:pPr marL="800100" lvl="1" indent="-342900" algn="just">
              <a:buFont typeface="Calibri"/>
              <a:buChar char="-"/>
            </a:pPr>
            <a:r>
              <a:rPr lang="en-US" sz="2400">
                <a:latin typeface="Calibri"/>
                <a:ea typeface="Calibri"/>
                <a:cs typeface="Calibri"/>
              </a:rPr>
              <a:t>Continued work towards Emergency Response and Disaster Management Plans</a:t>
            </a:r>
          </a:p>
          <a:p>
            <a:pPr marL="800100" lvl="1" indent="-342900" algn="just">
              <a:buFont typeface="Calibri"/>
              <a:buChar char="-"/>
            </a:pPr>
            <a:r>
              <a:rPr lang="en-US" sz="2400">
                <a:latin typeface="Calibri"/>
                <a:ea typeface="Calibri"/>
                <a:cs typeface="Calibri"/>
              </a:rPr>
              <a:t>Continued work towards Hazard Identification Risk Assessments (HIRA)</a:t>
            </a:r>
          </a:p>
          <a:p>
            <a:pPr marL="800100" lvl="1" indent="-342900" algn="just">
              <a:buFont typeface="Calibri"/>
              <a:buChar char="-"/>
            </a:pPr>
            <a:r>
              <a:rPr lang="en-US" sz="2400">
                <a:latin typeface="Calibri"/>
                <a:ea typeface="Calibri"/>
                <a:cs typeface="Calibri"/>
              </a:rPr>
              <a:t>Emergency Preparedness webinars held for Red River Métis Citizens </a:t>
            </a:r>
          </a:p>
        </p:txBody>
      </p:sp>
    </p:spTree>
    <p:extLst>
      <p:ext uri="{BB962C8B-B14F-4D97-AF65-F5344CB8AC3E}">
        <p14:creationId xmlns:p14="http://schemas.microsoft.com/office/powerpoint/2010/main" val="2152994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723011d3-ce1d-43e8-96d8-d64d12011159" xsi:nil="true"/>
    <TaxCatchAll xmlns="3a7198e0-f462-423b-97cc-9f0a4e00fbc1" xsi:nil="true"/>
    <lcf76f155ced4ddcb4097134ff3c332f xmlns="723011d3-ce1d-43e8-96d8-d64d12011159">
      <Terms xmlns="http://schemas.microsoft.com/office/infopath/2007/PartnerControls"/>
    </lcf76f155ced4ddcb4097134ff3c332f>
    <_ip_UnifiedCompliancePolicyUIAction xmlns="http://schemas.microsoft.com/sharepoint/v3" xsi:nil="true"/>
    <image xmlns="723011d3-ce1d-43e8-96d8-d64d12011159"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45BB51FCEAAA94AA4C4FDB4C128D8E5" ma:contentTypeVersion="22" ma:contentTypeDescription="Create a new document." ma:contentTypeScope="" ma:versionID="fd503f36eff88704c5f4df0724a6f2e8">
  <xsd:schema xmlns:xsd="http://www.w3.org/2001/XMLSchema" xmlns:xs="http://www.w3.org/2001/XMLSchema" xmlns:p="http://schemas.microsoft.com/office/2006/metadata/properties" xmlns:ns1="http://schemas.microsoft.com/sharepoint/v3" xmlns:ns2="723011d3-ce1d-43e8-96d8-d64d12011159" xmlns:ns3="3a7198e0-f462-423b-97cc-9f0a4e00fbc1" targetNamespace="http://schemas.microsoft.com/office/2006/metadata/properties" ma:root="true" ma:fieldsID="9501abda3d11c9bc593a8911acbe8c96" ns1:_="" ns2:_="" ns3:_="">
    <xsd:import namespace="http://schemas.microsoft.com/sharepoint/v3"/>
    <xsd:import namespace="723011d3-ce1d-43e8-96d8-d64d12011159"/>
    <xsd:import namespace="3a7198e0-f462-423b-97cc-9f0a4e00fb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image"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3011d3-ce1d-43e8-96d8-d64d12011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a068fe6-f01a-45db-9dc6-c7f0851eaa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image" ma:index="26" nillable="true" ma:displayName="image" ma:format="Thumbnail" ma:internalName="image">
      <xsd:simpleType>
        <xsd:restriction base="dms:Unknow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7198e0-f462-423b-97cc-9f0a4e00fbc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bcb3e8d-40b1-42a1-8861-5c33baee33f2}" ma:internalName="TaxCatchAll" ma:showField="CatchAllData" ma:web="3a7198e0-f462-423b-97cc-9f0a4e00fb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01681C-1C5F-4071-B599-053457B08D0A}">
  <ds:schemaRefs>
    <ds:schemaRef ds:uri="3a7198e0-f462-423b-97cc-9f0a4e00fbc1"/>
    <ds:schemaRef ds:uri="723011d3-ce1d-43e8-96d8-d64d12011159"/>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E664C9B4-6562-4992-BAE2-D5BBDB228F9E}">
  <ds:schemaRefs>
    <ds:schemaRef ds:uri="3a7198e0-f462-423b-97cc-9f0a4e00fbc1"/>
    <ds:schemaRef ds:uri="723011d3-ce1d-43e8-96d8-d64d120111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C2C17DE-2E8B-4138-9303-8981B682B1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11</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Métis Knowledge, Land-Use and Occupancy Studies (MKLUOS)</vt:lpstr>
      <vt:lpstr>Métis Environmental Leaders of Tomorrow (MELT)</vt:lpstr>
      <vt:lpstr>Métis Community-Based Climate Monitoring Program (MCBCM)</vt:lpstr>
      <vt:lpstr>Weather Keeper Program </vt:lpstr>
      <vt:lpstr>Red River Métis Stewards of the Homeland Program (RRM SOHP)</vt:lpstr>
      <vt:lpstr>Environmental Disaster Mitigation and Adaptation </vt:lpstr>
      <vt:lpstr>Red River Métis Climate Symposium </vt:lpstr>
      <vt:lpstr>Environment and Climate Change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Meixner</dc:creator>
  <cp:revision>2</cp:revision>
  <dcterms:created xsi:type="dcterms:W3CDTF">2021-08-05T18:31:33Z</dcterms:created>
  <dcterms:modified xsi:type="dcterms:W3CDTF">2025-10-10T21:34:14Z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0x010100A45BB51FCEAAA94AA4C4FDB4C128D8E5</vt:lpwstr>
  </property>
  <property fmtid="{D5CDD505-2E9C-101B-9397-08002B2CF9AE}" pid="3" name="Order">
    <vt:r8>11745300</vt:r8>
  </property>
  <property fmtid="{D5CDD505-2E9C-101B-9397-08002B2CF9AE}" pid="4" name="_ExtendedDescription">
    <vt:lpwstr/>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MediaServiceImageTags">
    <vt:lpwstr/>
  </property>
</Properties>
</file>