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66" r:id="rId7"/>
    <p:sldId id="262" r:id="rId8"/>
    <p:sldId id="258" r:id="rId9"/>
    <p:sldId id="261" r:id="rId10"/>
    <p:sldId id="267" r:id="rId11"/>
    <p:sldId id="270" r:id="rId12"/>
    <p:sldId id="269" r:id="rId13"/>
    <p:sldId id="260" r:id="rId14"/>
    <p:sldId id="264" r:id="rId15"/>
    <p:sldId id="26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50A62D-23A4-4C9E-A245-5DFF4750599A}" v="3" dt="2025-10-09T21:15:20.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22"/>
    <p:restoredTop sz="94682"/>
  </p:normalViewPr>
  <p:slideViewPr>
    <p:cSldViewPr snapToGrid="0" snapToObjects="1">
      <p:cViewPr varScale="1">
        <p:scale>
          <a:sx n="103" d="100"/>
          <a:sy n="103" d="100"/>
        </p:scale>
        <p:origin x="11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Butler" userId="2b4c6378-66b0-4d0d-93b3-fc00321ab279" providerId="ADAL" clId="{9D18F395-57AF-4F76-BAE7-574001E2D69D}"/>
    <pc:docChg chg="custSel modSld">
      <pc:chgData name="Brittany Butler" userId="2b4c6378-66b0-4d0d-93b3-fc00321ab279" providerId="ADAL" clId="{9D18F395-57AF-4F76-BAE7-574001E2D69D}" dt="2025-10-09T21:16:45.868" v="299" actId="255"/>
      <pc:docMkLst>
        <pc:docMk/>
      </pc:docMkLst>
      <pc:sldChg chg="addSp delSp modSp mod">
        <pc:chgData name="Brittany Butler" userId="2b4c6378-66b0-4d0d-93b3-fc00321ab279" providerId="ADAL" clId="{9D18F395-57AF-4F76-BAE7-574001E2D69D}" dt="2025-10-09T19:51:12.273" v="201" actId="1038"/>
        <pc:sldMkLst>
          <pc:docMk/>
          <pc:sldMk cId="530898548" sldId="256"/>
        </pc:sldMkLst>
        <pc:picChg chg="del">
          <ac:chgData name="Brittany Butler" userId="2b4c6378-66b0-4d0d-93b3-fc00321ab279" providerId="ADAL" clId="{9D18F395-57AF-4F76-BAE7-574001E2D69D}" dt="2025-10-09T19:48:03.348" v="91" actId="478"/>
          <ac:picMkLst>
            <pc:docMk/>
            <pc:sldMk cId="530898548" sldId="256"/>
            <ac:picMk id="4" creationId="{CB80DC8E-32DE-E8C3-7F2A-41F8E3C28D8A}"/>
          </ac:picMkLst>
        </pc:picChg>
        <pc:picChg chg="add del mod">
          <ac:chgData name="Brittany Butler" userId="2b4c6378-66b0-4d0d-93b3-fc00321ab279" providerId="ADAL" clId="{9D18F395-57AF-4F76-BAE7-574001E2D69D}" dt="2025-10-09T19:49:16.841" v="96" actId="478"/>
          <ac:picMkLst>
            <pc:docMk/>
            <pc:sldMk cId="530898548" sldId="256"/>
            <ac:picMk id="5" creationId="{F9DEDE4C-19AD-61B0-D7C9-52D7E1A8DB94}"/>
          </ac:picMkLst>
        </pc:picChg>
        <pc:picChg chg="mod">
          <ac:chgData name="Brittany Butler" userId="2b4c6378-66b0-4d0d-93b3-fc00321ab279" providerId="ADAL" clId="{9D18F395-57AF-4F76-BAE7-574001E2D69D}" dt="2025-10-09T19:38:34.881" v="86" actId="1038"/>
          <ac:picMkLst>
            <pc:docMk/>
            <pc:sldMk cId="530898548" sldId="256"/>
            <ac:picMk id="6" creationId="{59113161-5E14-4B4E-9282-4B8A34FD9774}"/>
          </ac:picMkLst>
        </pc:picChg>
        <pc:picChg chg="mod">
          <ac:chgData name="Brittany Butler" userId="2b4c6378-66b0-4d0d-93b3-fc00321ab279" providerId="ADAL" clId="{9D18F395-57AF-4F76-BAE7-574001E2D69D}" dt="2025-10-09T19:38:50.373" v="90" actId="1038"/>
          <ac:picMkLst>
            <pc:docMk/>
            <pc:sldMk cId="530898548" sldId="256"/>
            <ac:picMk id="8" creationId="{5A391890-77D8-1C8C-48C9-CA604C311AD9}"/>
          </ac:picMkLst>
        </pc:picChg>
        <pc:picChg chg="add mod">
          <ac:chgData name="Brittany Butler" userId="2b4c6378-66b0-4d0d-93b3-fc00321ab279" providerId="ADAL" clId="{9D18F395-57AF-4F76-BAE7-574001E2D69D}" dt="2025-10-09T19:51:12.273" v="201" actId="1038"/>
          <ac:picMkLst>
            <pc:docMk/>
            <pc:sldMk cId="530898548" sldId="256"/>
            <ac:picMk id="9" creationId="{9F3BB3CE-E609-FF51-F1A7-F3AE24CB993B}"/>
          </ac:picMkLst>
        </pc:picChg>
        <pc:picChg chg="mod">
          <ac:chgData name="Brittany Butler" userId="2b4c6378-66b0-4d0d-93b3-fc00321ab279" providerId="ADAL" clId="{9D18F395-57AF-4F76-BAE7-574001E2D69D}" dt="2025-10-09T19:38:48.659" v="89" actId="1038"/>
          <ac:picMkLst>
            <pc:docMk/>
            <pc:sldMk cId="530898548" sldId="256"/>
            <ac:picMk id="10" creationId="{3C2551D0-67D1-B8AC-CA2E-E9319E1187F3}"/>
          </ac:picMkLst>
        </pc:picChg>
      </pc:sldChg>
      <pc:sldChg chg="modSp mod">
        <pc:chgData name="Brittany Butler" userId="2b4c6378-66b0-4d0d-93b3-fc00321ab279" providerId="ADAL" clId="{9D18F395-57AF-4F76-BAE7-574001E2D69D}" dt="2025-10-09T19:51:24.656" v="202" actId="20577"/>
        <pc:sldMkLst>
          <pc:docMk/>
          <pc:sldMk cId="1323991043" sldId="258"/>
        </pc:sldMkLst>
        <pc:spChg chg="mod">
          <ac:chgData name="Brittany Butler" userId="2b4c6378-66b0-4d0d-93b3-fc00321ab279" providerId="ADAL" clId="{9D18F395-57AF-4F76-BAE7-574001E2D69D}" dt="2025-10-09T19:51:24.656" v="202" actId="20577"/>
          <ac:spMkLst>
            <pc:docMk/>
            <pc:sldMk cId="1323991043" sldId="258"/>
            <ac:spMk id="4" creationId="{C37A4F10-73B7-2A90-1F3C-D142C5B3D4BB}"/>
          </ac:spMkLst>
        </pc:spChg>
      </pc:sldChg>
      <pc:sldChg chg="modSp mod">
        <pc:chgData name="Brittany Butler" userId="2b4c6378-66b0-4d0d-93b3-fc00321ab279" providerId="ADAL" clId="{9D18F395-57AF-4F76-BAE7-574001E2D69D}" dt="2025-10-09T21:16:45.868" v="299" actId="255"/>
        <pc:sldMkLst>
          <pc:docMk/>
          <pc:sldMk cId="1622630417" sldId="260"/>
        </pc:sldMkLst>
        <pc:spChg chg="mod">
          <ac:chgData name="Brittany Butler" userId="2b4c6378-66b0-4d0d-93b3-fc00321ab279" providerId="ADAL" clId="{9D18F395-57AF-4F76-BAE7-574001E2D69D}" dt="2025-10-09T21:16:45.868" v="299" actId="255"/>
          <ac:spMkLst>
            <pc:docMk/>
            <pc:sldMk cId="1622630417" sldId="260"/>
            <ac:spMk id="4" creationId="{F50D8548-014E-C637-D884-79FBFFC9AA53}"/>
          </ac:spMkLst>
        </pc:spChg>
      </pc:sldChg>
      <pc:sldChg chg="modSp mod">
        <pc:chgData name="Brittany Butler" userId="2b4c6378-66b0-4d0d-93b3-fc00321ab279" providerId="ADAL" clId="{9D18F395-57AF-4F76-BAE7-574001E2D69D}" dt="2025-10-09T19:52:17.083" v="232" actId="20577"/>
        <pc:sldMkLst>
          <pc:docMk/>
          <pc:sldMk cId="2603874632" sldId="261"/>
        </pc:sldMkLst>
        <pc:spChg chg="mod">
          <ac:chgData name="Brittany Butler" userId="2b4c6378-66b0-4d0d-93b3-fc00321ab279" providerId="ADAL" clId="{9D18F395-57AF-4F76-BAE7-574001E2D69D}" dt="2025-10-09T19:52:17.083" v="232" actId="20577"/>
          <ac:spMkLst>
            <pc:docMk/>
            <pc:sldMk cId="2603874632" sldId="261"/>
            <ac:spMk id="4" creationId="{C621117D-D54A-63D7-1FA6-F016A2B22A66}"/>
          </ac:spMkLst>
        </pc:spChg>
      </pc:sldChg>
      <pc:sldChg chg="modSp mod">
        <pc:chgData name="Brittany Butler" userId="2b4c6378-66b0-4d0d-93b3-fc00321ab279" providerId="ADAL" clId="{9D18F395-57AF-4F76-BAE7-574001E2D69D}" dt="2025-10-09T19:38:02.349" v="51" actId="20577"/>
        <pc:sldMkLst>
          <pc:docMk/>
          <pc:sldMk cId="3533649446" sldId="262"/>
        </pc:sldMkLst>
        <pc:spChg chg="mod">
          <ac:chgData name="Brittany Butler" userId="2b4c6378-66b0-4d0d-93b3-fc00321ab279" providerId="ADAL" clId="{9D18F395-57AF-4F76-BAE7-574001E2D69D}" dt="2025-10-09T19:38:02.349" v="51" actId="20577"/>
          <ac:spMkLst>
            <pc:docMk/>
            <pc:sldMk cId="3533649446" sldId="262"/>
            <ac:spMk id="5" creationId="{E7A18B3B-6A8F-2DF2-C033-DBB20B5497A5}"/>
          </ac:spMkLst>
        </pc:spChg>
      </pc:sldChg>
      <pc:sldChg chg="modSp mod">
        <pc:chgData name="Brittany Butler" userId="2b4c6378-66b0-4d0d-93b3-fc00321ab279" providerId="ADAL" clId="{9D18F395-57AF-4F76-BAE7-574001E2D69D}" dt="2025-10-09T21:16:28.678" v="296" actId="255"/>
        <pc:sldMkLst>
          <pc:docMk/>
          <pc:sldMk cId="2542075491" sldId="269"/>
        </pc:sldMkLst>
        <pc:spChg chg="mod">
          <ac:chgData name="Brittany Butler" userId="2b4c6378-66b0-4d0d-93b3-fc00321ab279" providerId="ADAL" clId="{9D18F395-57AF-4F76-BAE7-574001E2D69D}" dt="2025-10-09T21:16:28.678" v="296" actId="255"/>
          <ac:spMkLst>
            <pc:docMk/>
            <pc:sldMk cId="2542075491" sldId="269"/>
            <ac:spMk id="4" creationId="{2160491E-2445-5D8E-EDBE-30DA4A99BB81}"/>
          </ac:spMkLst>
        </pc:spChg>
      </pc:sldChg>
      <pc:sldChg chg="modSp mod">
        <pc:chgData name="Brittany Butler" userId="2b4c6378-66b0-4d0d-93b3-fc00321ab279" providerId="ADAL" clId="{9D18F395-57AF-4F76-BAE7-574001E2D69D}" dt="2025-10-09T21:15:42.839" v="295" actId="20577"/>
        <pc:sldMkLst>
          <pc:docMk/>
          <pc:sldMk cId="4253534119" sldId="270"/>
        </pc:sldMkLst>
        <pc:spChg chg="mod">
          <ac:chgData name="Brittany Butler" userId="2b4c6378-66b0-4d0d-93b3-fc00321ab279" providerId="ADAL" clId="{9D18F395-57AF-4F76-BAE7-574001E2D69D}" dt="2025-10-09T21:15:42.839" v="295" actId="20577"/>
          <ac:spMkLst>
            <pc:docMk/>
            <pc:sldMk cId="4253534119" sldId="270"/>
            <ac:spMk id="4" creationId="{378377E1-0C16-948C-C7BF-76539B7CC65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C86A-34E3-C046-92D3-FE27434FD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3C7BC-6F3F-7A4C-B839-28AA28145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D7F3C-9224-BD4D-B7C4-DAA686E5AB8B}"/>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5" name="Footer Placeholder 4">
            <a:extLst>
              <a:ext uri="{FF2B5EF4-FFF2-40B4-BE49-F238E27FC236}">
                <a16:creationId xmlns:a16="http://schemas.microsoft.com/office/drawing/2014/main" id="{C8E75989-A6E0-3C42-AB9B-B213A4EB2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D5A91-A623-2643-9377-2695040F6746}"/>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832628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0666-1518-6D4F-AF7F-B9DEF9A46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953F8-A3DD-9743-BB3C-64696F1C56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537E3-0201-AC43-9C13-1888A480FE8A}"/>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5" name="Footer Placeholder 4">
            <a:extLst>
              <a:ext uri="{FF2B5EF4-FFF2-40B4-BE49-F238E27FC236}">
                <a16:creationId xmlns:a16="http://schemas.microsoft.com/office/drawing/2014/main" id="{3029FCA2-3BEF-9548-B370-C45D92B6D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2AC93-B5BD-4946-A0FE-25E914C27715}"/>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284495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2B425-DEAF-694A-8AA1-C07930DD7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1A517-3A0D-D44E-B4B8-2945508BBC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9F94F-0D63-0545-8889-DEF40D6BA306}"/>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5" name="Footer Placeholder 4">
            <a:extLst>
              <a:ext uri="{FF2B5EF4-FFF2-40B4-BE49-F238E27FC236}">
                <a16:creationId xmlns:a16="http://schemas.microsoft.com/office/drawing/2014/main" id="{21638463-AEB8-D245-8AE2-53332C5B9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FCCD0-0A2B-5541-8FA1-F8234A976311}"/>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602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7A4D-1774-D543-B20F-8799207F8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7A908-6A30-F244-9F88-8934CF8208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6D60D-A51A-E342-8964-39FA03194F30}"/>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5" name="Footer Placeholder 4">
            <a:extLst>
              <a:ext uri="{FF2B5EF4-FFF2-40B4-BE49-F238E27FC236}">
                <a16:creationId xmlns:a16="http://schemas.microsoft.com/office/drawing/2014/main" id="{462333EA-2BCB-624D-B721-07E2BA9AE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11DB3-617A-3C4A-9E7F-477F783B875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8215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D927-925C-7D44-94DF-8E2CBC840E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612739-8515-6444-8330-7E67324C0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18773-1E26-484F-B677-46A69ECA229C}"/>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5" name="Footer Placeholder 4">
            <a:extLst>
              <a:ext uri="{FF2B5EF4-FFF2-40B4-BE49-F238E27FC236}">
                <a16:creationId xmlns:a16="http://schemas.microsoft.com/office/drawing/2014/main" id="{AF222F84-D38D-0246-9B8A-811CA968C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0B00C-AEBE-624B-B3C5-33875A260B5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42539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AF5B-920F-434F-8901-AE1000CBA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584FE-0D19-CD46-BB23-8B23934C3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AB696-1FCD-A249-9B1E-0D5F0E29E7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37388-DD4A-EB46-B928-A48B08610F90}"/>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6" name="Footer Placeholder 5">
            <a:extLst>
              <a:ext uri="{FF2B5EF4-FFF2-40B4-BE49-F238E27FC236}">
                <a16:creationId xmlns:a16="http://schemas.microsoft.com/office/drawing/2014/main" id="{25F92746-236B-1240-A69A-8316518CE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77CFB-5EAA-5546-81FF-E6FD92C24F0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25725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5051-D9A5-F04A-BB7D-5F3202366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4C7455-460C-D246-822C-1C80120DD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FE922E-848B-344F-A414-CD85656E9B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27BFD-09E3-8A42-9499-741DDEAB9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4617A-F5B7-444A-9D34-3FFD04169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6196BF-62C5-5144-8A3A-E04476EEBFD0}"/>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8" name="Footer Placeholder 7">
            <a:extLst>
              <a:ext uri="{FF2B5EF4-FFF2-40B4-BE49-F238E27FC236}">
                <a16:creationId xmlns:a16="http://schemas.microsoft.com/office/drawing/2014/main" id="{3823C717-91B0-0444-8B93-6ABAD77283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04865-B5CD-F646-92EA-F82C51BA789F}"/>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6646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5D23-FECB-654A-BD98-464C52CC6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186E3-65D2-3B41-9F26-6D827A7469EF}"/>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4" name="Footer Placeholder 3">
            <a:extLst>
              <a:ext uri="{FF2B5EF4-FFF2-40B4-BE49-F238E27FC236}">
                <a16:creationId xmlns:a16="http://schemas.microsoft.com/office/drawing/2014/main" id="{76E52F59-C02E-FC4C-82AF-76C2F4003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C9475D-F9DB-3349-9111-05BA1A702A7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23257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63AF7-AF08-744B-A864-A5915133DD37}"/>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3" name="Footer Placeholder 2">
            <a:extLst>
              <a:ext uri="{FF2B5EF4-FFF2-40B4-BE49-F238E27FC236}">
                <a16:creationId xmlns:a16="http://schemas.microsoft.com/office/drawing/2014/main" id="{3B2471B1-23FD-384C-B5BD-4EF9EFCCE1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DE170C-CB8B-8943-9015-B54D17AEDD8B}"/>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2920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1F3-9EB8-7A46-96C0-44702375C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43568-C980-0143-8557-2C4283B60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DB229-EFA3-7C43-89CB-8C0868160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F227B-C88F-2D47-85B9-6A89FBECEE13}"/>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6" name="Footer Placeholder 5">
            <a:extLst>
              <a:ext uri="{FF2B5EF4-FFF2-40B4-BE49-F238E27FC236}">
                <a16:creationId xmlns:a16="http://schemas.microsoft.com/office/drawing/2014/main" id="{54388260-1D06-1247-B85A-6B6C90942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C0AF78-45C2-CF44-B07B-D1C835A2FB37}"/>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7481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86BF-5F5F-BE42-B291-9525F2F0C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F82CFA-3A38-F24D-9870-17D7948BD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2693B-0EEF-CB42-B49F-EA75E82F5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19E63-C25E-9D4A-8642-FFA02B0CE61F}"/>
              </a:ext>
            </a:extLst>
          </p:cNvPr>
          <p:cNvSpPr>
            <a:spLocks noGrp="1"/>
          </p:cNvSpPr>
          <p:nvPr>
            <p:ph type="dt" sz="half" idx="10"/>
          </p:nvPr>
        </p:nvSpPr>
        <p:spPr/>
        <p:txBody>
          <a:bodyPr/>
          <a:lstStyle/>
          <a:p>
            <a:fld id="{94C745D8-FAEE-7549-A87D-D45710F48FD9}" type="datetimeFigureOut">
              <a:rPr lang="en-US" smtClean="0"/>
              <a:t>10/9/2025</a:t>
            </a:fld>
            <a:endParaRPr lang="en-US"/>
          </a:p>
        </p:txBody>
      </p:sp>
      <p:sp>
        <p:nvSpPr>
          <p:cNvPr id="6" name="Footer Placeholder 5">
            <a:extLst>
              <a:ext uri="{FF2B5EF4-FFF2-40B4-BE49-F238E27FC236}">
                <a16:creationId xmlns:a16="http://schemas.microsoft.com/office/drawing/2014/main" id="{38A00ABA-6137-5846-8253-0F7B7B8C4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43986-B569-2049-8FDD-C5468D1E3AB8}"/>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68987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BA40D-40E8-CD4C-85A2-AA32FB714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F1E4A-8810-704C-B7A4-CFFB6EFBE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1548D-6EE2-1049-B9F4-34F964FF8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745D8-FAEE-7549-A87D-D45710F48FD9}" type="datetimeFigureOut">
              <a:rPr lang="en-US" smtClean="0"/>
              <a:t>10/9/2025</a:t>
            </a:fld>
            <a:endParaRPr lang="en-US"/>
          </a:p>
        </p:txBody>
      </p:sp>
      <p:sp>
        <p:nvSpPr>
          <p:cNvPr id="5" name="Footer Placeholder 4">
            <a:extLst>
              <a:ext uri="{FF2B5EF4-FFF2-40B4-BE49-F238E27FC236}">
                <a16:creationId xmlns:a16="http://schemas.microsoft.com/office/drawing/2014/main" id="{87535A4B-BE1D-714A-AC69-01267EE1F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58D8D3-92A1-564F-8F89-376EBEA95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F60E9-EE14-C64B-B340-2A558017F605}" type="slidenum">
              <a:rPr lang="en-US" smtClean="0"/>
              <a:t>‹#›</a:t>
            </a:fld>
            <a:endParaRPr lang="en-US"/>
          </a:p>
        </p:txBody>
      </p:sp>
    </p:spTree>
    <p:extLst>
      <p:ext uri="{BB962C8B-B14F-4D97-AF65-F5344CB8AC3E}">
        <p14:creationId xmlns:p14="http://schemas.microsoft.com/office/powerpoint/2010/main" val="3011183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22A16-CD92-F51E-F15E-4AE3005D4D7C}"/>
              </a:ext>
            </a:extLst>
          </p:cNvPr>
          <p:cNvSpPr txBox="1"/>
          <p:nvPr/>
        </p:nvSpPr>
        <p:spPr>
          <a:xfrm>
            <a:off x="0" y="435360"/>
            <a:ext cx="6136130" cy="1938992"/>
          </a:xfrm>
          <a:prstGeom prst="rect">
            <a:avLst/>
          </a:prstGeom>
          <a:noFill/>
        </p:spPr>
        <p:txBody>
          <a:bodyPr wrap="square" rtlCol="0">
            <a:spAutoFit/>
          </a:bodyPr>
          <a:lstStyle/>
          <a:p>
            <a:pPr algn="ctr"/>
            <a:r>
              <a:rPr lang="en-US" sz="6000" dirty="0">
                <a:latin typeface="Minion Pro" panose="02040503050306020203" pitchFamily="18" charset="0"/>
              </a:rPr>
              <a:t>Métis Child &amp; </a:t>
            </a:r>
          </a:p>
          <a:p>
            <a:pPr algn="ctr"/>
            <a:r>
              <a:rPr lang="en-US" sz="6000" dirty="0">
                <a:latin typeface="Minion Pro" panose="02040503050306020203" pitchFamily="18" charset="0"/>
              </a:rPr>
              <a:t>Family Services</a:t>
            </a:r>
          </a:p>
        </p:txBody>
      </p:sp>
      <p:pic>
        <p:nvPicPr>
          <p:cNvPr id="6" name="Picture 5" descr="A logo of a tree&#10;&#10;AI-generated content may be incorrect.">
            <a:extLst>
              <a:ext uri="{FF2B5EF4-FFF2-40B4-BE49-F238E27FC236}">
                <a16:creationId xmlns:a16="http://schemas.microsoft.com/office/drawing/2014/main" id="{59113161-5E14-4B4E-9282-4B8A34FD9774}"/>
              </a:ext>
            </a:extLst>
          </p:cNvPr>
          <p:cNvPicPr>
            <a:picLocks noChangeAspect="1"/>
          </p:cNvPicPr>
          <p:nvPr/>
        </p:nvPicPr>
        <p:blipFill>
          <a:blip r:embed="rId3"/>
          <a:stretch>
            <a:fillRect/>
          </a:stretch>
        </p:blipFill>
        <p:spPr>
          <a:xfrm>
            <a:off x="1127252" y="2508534"/>
            <a:ext cx="1699044" cy="1699044"/>
          </a:xfrm>
          <a:prstGeom prst="rect">
            <a:avLst/>
          </a:prstGeom>
        </p:spPr>
      </p:pic>
      <p:pic>
        <p:nvPicPr>
          <p:cNvPr id="8" name="Picture 7" descr="A logo with a tree and text&#10;&#10;AI-generated content may be incorrect.">
            <a:extLst>
              <a:ext uri="{FF2B5EF4-FFF2-40B4-BE49-F238E27FC236}">
                <a16:creationId xmlns:a16="http://schemas.microsoft.com/office/drawing/2014/main" id="{5A391890-77D8-1C8C-48C9-CA604C311AD9}"/>
              </a:ext>
            </a:extLst>
          </p:cNvPr>
          <p:cNvPicPr>
            <a:picLocks noChangeAspect="1"/>
          </p:cNvPicPr>
          <p:nvPr/>
        </p:nvPicPr>
        <p:blipFill>
          <a:blip r:embed="rId4"/>
          <a:stretch>
            <a:fillRect/>
          </a:stretch>
        </p:blipFill>
        <p:spPr>
          <a:xfrm>
            <a:off x="4037021" y="2616664"/>
            <a:ext cx="1590914" cy="1590914"/>
          </a:xfrm>
          <a:prstGeom prst="rect">
            <a:avLst/>
          </a:prstGeom>
        </p:spPr>
      </p:pic>
      <p:pic>
        <p:nvPicPr>
          <p:cNvPr id="10" name="Picture 9" descr="A logo on a black background&#10;&#10;AI-generated content may be incorrect.">
            <a:extLst>
              <a:ext uri="{FF2B5EF4-FFF2-40B4-BE49-F238E27FC236}">
                <a16:creationId xmlns:a16="http://schemas.microsoft.com/office/drawing/2014/main" id="{3C2551D0-67D1-B8AC-CA2E-E9319E1187F3}"/>
              </a:ext>
            </a:extLst>
          </p:cNvPr>
          <p:cNvPicPr>
            <a:picLocks noChangeAspect="1"/>
          </p:cNvPicPr>
          <p:nvPr/>
        </p:nvPicPr>
        <p:blipFill>
          <a:blip r:embed="rId5"/>
          <a:stretch>
            <a:fillRect/>
          </a:stretch>
        </p:blipFill>
        <p:spPr>
          <a:xfrm>
            <a:off x="2441526" y="2348300"/>
            <a:ext cx="2019512" cy="2019512"/>
          </a:xfrm>
          <a:prstGeom prst="rect">
            <a:avLst/>
          </a:prstGeom>
        </p:spPr>
      </p:pic>
      <p:pic>
        <p:nvPicPr>
          <p:cNvPr id="9" name="Picture 8" descr="A logo with a buffalo head and crossed rifles&#10;&#10;AI-generated content may be incorrect.">
            <a:extLst>
              <a:ext uri="{FF2B5EF4-FFF2-40B4-BE49-F238E27FC236}">
                <a16:creationId xmlns:a16="http://schemas.microsoft.com/office/drawing/2014/main" id="{9F3BB3CE-E609-FF51-F1A7-F3AE24CB993B}"/>
              </a:ext>
            </a:extLst>
          </p:cNvPr>
          <p:cNvPicPr>
            <a:picLocks noChangeAspect="1"/>
          </p:cNvPicPr>
          <p:nvPr/>
        </p:nvPicPr>
        <p:blipFill>
          <a:blip r:embed="rId6"/>
          <a:stretch>
            <a:fillRect/>
          </a:stretch>
        </p:blipFill>
        <p:spPr>
          <a:xfrm>
            <a:off x="-81723" y="2748688"/>
            <a:ext cx="1655809" cy="1218736"/>
          </a:xfrm>
          <a:prstGeom prst="rect">
            <a:avLst/>
          </a:prstGeom>
        </p:spPr>
      </p:pic>
    </p:spTree>
    <p:extLst>
      <p:ext uri="{BB962C8B-B14F-4D97-AF65-F5344CB8AC3E}">
        <p14:creationId xmlns:p14="http://schemas.microsoft.com/office/powerpoint/2010/main" val="53089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B3CAB-6BFC-4DB6-700E-5BA12B5DC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90071B-B70A-A940-543A-9B2408A6C9B9}"/>
              </a:ext>
            </a:extLst>
          </p:cNvPr>
          <p:cNvSpPr>
            <a:spLocks noGrp="1"/>
          </p:cNvSpPr>
          <p:nvPr>
            <p:ph type="title"/>
          </p:nvPr>
        </p:nvSpPr>
        <p:spPr/>
        <p:txBody>
          <a:bodyPr/>
          <a:lstStyle/>
          <a:p>
            <a:r>
              <a:rPr lang="en-US" b="1" dirty="0"/>
              <a:t>Programming</a:t>
            </a:r>
          </a:p>
        </p:txBody>
      </p:sp>
      <p:sp>
        <p:nvSpPr>
          <p:cNvPr id="4" name="TextBox 3">
            <a:extLst>
              <a:ext uri="{FF2B5EF4-FFF2-40B4-BE49-F238E27FC236}">
                <a16:creationId xmlns:a16="http://schemas.microsoft.com/office/drawing/2014/main" id="{F50D8548-014E-C637-D884-79FBFFC9AA53}"/>
              </a:ext>
            </a:extLst>
          </p:cNvPr>
          <p:cNvSpPr txBox="1"/>
          <p:nvPr/>
        </p:nvSpPr>
        <p:spPr>
          <a:xfrm>
            <a:off x="838200" y="1594860"/>
            <a:ext cx="5851358" cy="4493538"/>
          </a:xfrm>
          <a:prstGeom prst="rect">
            <a:avLst/>
          </a:prstGeom>
          <a:noFill/>
        </p:spPr>
        <p:txBody>
          <a:bodyPr wrap="square">
            <a:spAutoFit/>
          </a:bodyPr>
          <a:lstStyle/>
          <a:p>
            <a:pPr marL="457200" indent="-457200">
              <a:buFont typeface="Arial" panose="020B0604020202020204" pitchFamily="34" charset="0"/>
              <a:buChar char="•"/>
            </a:pPr>
            <a:r>
              <a:rPr lang="en-CA" sz="2600" dirty="0">
                <a:latin typeface="Inter"/>
              </a:rPr>
              <a:t> Métis CART: multidisciplinary team (caseworkers, mentors, addictions &amp; mental health workers) providing early intervention and Family Seeing approach</a:t>
            </a:r>
          </a:p>
          <a:p>
            <a:pPr marL="457200" indent="-457200">
              <a:buFont typeface="Arial" panose="020B0604020202020204" pitchFamily="34" charset="0"/>
              <a:buChar char="•"/>
            </a:pPr>
            <a:r>
              <a:rPr lang="en-CA" sz="2600" dirty="0">
                <a:latin typeface="Inter"/>
              </a:rPr>
              <a:t>Works closely with Métis/</a:t>
            </a:r>
            <a:r>
              <a:rPr lang="en-CA" sz="2600" dirty="0" err="1">
                <a:latin typeface="Inter"/>
              </a:rPr>
              <a:t>Michif</a:t>
            </a:r>
            <a:r>
              <a:rPr lang="en-CA" sz="2600" dirty="0">
                <a:latin typeface="Inter"/>
              </a:rPr>
              <a:t> Connect to build sustainable care networks</a:t>
            </a:r>
          </a:p>
          <a:p>
            <a:pPr marL="457200" indent="-457200">
              <a:buFont typeface="Arial" panose="020B0604020202020204" pitchFamily="34" charset="0"/>
              <a:buChar char="•"/>
            </a:pPr>
            <a:r>
              <a:rPr lang="en-CA" sz="2600" dirty="0">
                <a:latin typeface="Inter"/>
              </a:rPr>
              <a:t>2024: CART supported hundreds of families and engaged in many community network gatherings.</a:t>
            </a:r>
            <a:endParaRPr lang="en-US" sz="2600" dirty="0">
              <a:latin typeface="Inter"/>
            </a:endParaRPr>
          </a:p>
        </p:txBody>
      </p:sp>
      <p:pic>
        <p:nvPicPr>
          <p:cNvPr id="8" name="Picture 7" descr="A family posing for a picture&#10;&#10;AI-generated content may be incorrect.">
            <a:extLst>
              <a:ext uri="{FF2B5EF4-FFF2-40B4-BE49-F238E27FC236}">
                <a16:creationId xmlns:a16="http://schemas.microsoft.com/office/drawing/2014/main" id="{56A9ABC6-50B0-D257-8CAF-C3B99B44530E}"/>
              </a:ext>
            </a:extLst>
          </p:cNvPr>
          <p:cNvPicPr>
            <a:picLocks noChangeAspect="1"/>
          </p:cNvPicPr>
          <p:nvPr/>
        </p:nvPicPr>
        <p:blipFill>
          <a:blip r:embed="rId2"/>
          <a:stretch>
            <a:fillRect/>
          </a:stretch>
        </p:blipFill>
        <p:spPr>
          <a:xfrm>
            <a:off x="6906126" y="1690688"/>
            <a:ext cx="3121519" cy="3121519"/>
          </a:xfrm>
          <a:prstGeom prst="rect">
            <a:avLst/>
          </a:prstGeom>
        </p:spPr>
      </p:pic>
    </p:spTree>
    <p:extLst>
      <p:ext uri="{BB962C8B-B14F-4D97-AF65-F5344CB8AC3E}">
        <p14:creationId xmlns:p14="http://schemas.microsoft.com/office/powerpoint/2010/main" val="162263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F1B7C-3428-5885-6EF6-80F2AA9D40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C07CC5-7A99-5965-6B6E-220DB38ECCB7}"/>
              </a:ext>
            </a:extLst>
          </p:cNvPr>
          <p:cNvSpPr>
            <a:spLocks noGrp="1"/>
          </p:cNvSpPr>
          <p:nvPr>
            <p:ph type="title"/>
          </p:nvPr>
        </p:nvSpPr>
        <p:spPr/>
        <p:txBody>
          <a:bodyPr/>
          <a:lstStyle/>
          <a:p>
            <a:r>
              <a:rPr lang="en-US" b="1" dirty="0"/>
              <a:t>Milestones &amp; Celebrations</a:t>
            </a:r>
          </a:p>
        </p:txBody>
      </p:sp>
      <p:sp>
        <p:nvSpPr>
          <p:cNvPr id="4" name="TextBox 3">
            <a:extLst>
              <a:ext uri="{FF2B5EF4-FFF2-40B4-BE49-F238E27FC236}">
                <a16:creationId xmlns:a16="http://schemas.microsoft.com/office/drawing/2014/main" id="{BA3A0E8E-B63B-5377-4472-3F6B2E7DBD31}"/>
              </a:ext>
            </a:extLst>
          </p:cNvPr>
          <p:cNvSpPr txBox="1"/>
          <p:nvPr/>
        </p:nvSpPr>
        <p:spPr>
          <a:xfrm>
            <a:off x="838200" y="1373446"/>
            <a:ext cx="5435600" cy="5262979"/>
          </a:xfrm>
          <a:prstGeom prst="rect">
            <a:avLst/>
          </a:prstGeom>
          <a:noFill/>
        </p:spPr>
        <p:txBody>
          <a:bodyPr wrap="square">
            <a:spAutoFit/>
          </a:bodyPr>
          <a:lstStyle/>
          <a:p>
            <a:pPr marL="285750" indent="-285750">
              <a:buFont typeface="Arial" panose="020B0604020202020204" pitchFamily="34" charset="0"/>
              <a:buChar char="•"/>
            </a:pPr>
            <a:r>
              <a:rPr lang="en-CA" sz="2800" dirty="0">
                <a:solidFill>
                  <a:srgbClr val="000000"/>
                </a:solidFill>
                <a:latin typeface="Inter"/>
              </a:rPr>
              <a:t>Métis Child, Family &amp; Community Services 20‑year anniversary —   staff BBQs, celebration video, and staff recognition </a:t>
            </a:r>
          </a:p>
          <a:p>
            <a:endParaRPr lang="en-CA" sz="2800" b="0" i="0" dirty="0">
              <a:solidFill>
                <a:srgbClr val="000000"/>
              </a:solidFill>
              <a:effectLst/>
              <a:latin typeface="Inter"/>
            </a:endParaRPr>
          </a:p>
          <a:p>
            <a:pPr marL="285750" indent="-285750">
              <a:buFont typeface="Arial" panose="020B0604020202020204" pitchFamily="34" charset="0"/>
              <a:buChar char="•"/>
            </a:pPr>
            <a:r>
              <a:rPr lang="en-CA" sz="2800" b="0" i="0" dirty="0">
                <a:solidFill>
                  <a:srgbClr val="000000"/>
                </a:solidFill>
                <a:effectLst/>
                <a:latin typeface="Inter"/>
              </a:rPr>
              <a:t>Annual Métis CFS Christmas Party — 1,000+ guests, rides, snacks, and entertainment</a:t>
            </a:r>
          </a:p>
          <a:p>
            <a:endParaRPr lang="en-CA" sz="2800" dirty="0">
              <a:solidFill>
                <a:srgbClr val="000000"/>
              </a:solidFill>
              <a:latin typeface="Inter"/>
            </a:endParaRPr>
          </a:p>
          <a:p>
            <a:pPr marL="285750" indent="-285750">
              <a:buFont typeface="Arial" panose="020B0604020202020204" pitchFamily="34" charset="0"/>
              <a:buChar char="•"/>
            </a:pPr>
            <a:r>
              <a:rPr lang="en-CA" sz="2800" b="0" i="0" dirty="0">
                <a:solidFill>
                  <a:srgbClr val="000000"/>
                </a:solidFill>
                <a:effectLst/>
                <a:latin typeface="Inter"/>
              </a:rPr>
              <a:t>Youth celebrations recognizing accomplishments and cultural belonging.</a:t>
            </a:r>
            <a:endParaRPr lang="en-US" sz="2800" dirty="0"/>
          </a:p>
        </p:txBody>
      </p:sp>
      <p:pic>
        <p:nvPicPr>
          <p:cNvPr id="6" name="Picture 5" descr="A group of women in red and black dresses dancing&#10;&#10;AI-generated content may be incorrect.">
            <a:extLst>
              <a:ext uri="{FF2B5EF4-FFF2-40B4-BE49-F238E27FC236}">
                <a16:creationId xmlns:a16="http://schemas.microsoft.com/office/drawing/2014/main" id="{3F935698-7882-0D80-5DAB-E44826464271}"/>
              </a:ext>
            </a:extLst>
          </p:cNvPr>
          <p:cNvPicPr>
            <a:picLocks noChangeAspect="1"/>
          </p:cNvPicPr>
          <p:nvPr/>
        </p:nvPicPr>
        <p:blipFill>
          <a:blip r:embed="rId2"/>
          <a:stretch>
            <a:fillRect/>
          </a:stretch>
        </p:blipFill>
        <p:spPr>
          <a:xfrm>
            <a:off x="6455230" y="3303677"/>
            <a:ext cx="2422847" cy="2422847"/>
          </a:xfrm>
          <a:prstGeom prst="rect">
            <a:avLst/>
          </a:prstGeom>
        </p:spPr>
      </p:pic>
      <p:pic>
        <p:nvPicPr>
          <p:cNvPr id="8" name="Picture 7" descr="A person in a santa garment with a child&#10;&#10;AI-generated content may be incorrect.">
            <a:extLst>
              <a:ext uri="{FF2B5EF4-FFF2-40B4-BE49-F238E27FC236}">
                <a16:creationId xmlns:a16="http://schemas.microsoft.com/office/drawing/2014/main" id="{37D2BEE3-9598-AF95-4566-118ABD846E2C}"/>
              </a:ext>
            </a:extLst>
          </p:cNvPr>
          <p:cNvPicPr>
            <a:picLocks noChangeAspect="1"/>
          </p:cNvPicPr>
          <p:nvPr/>
        </p:nvPicPr>
        <p:blipFill>
          <a:blip r:embed="rId3"/>
          <a:stretch>
            <a:fillRect/>
          </a:stretch>
        </p:blipFill>
        <p:spPr>
          <a:xfrm>
            <a:off x="7561944" y="777844"/>
            <a:ext cx="2422847" cy="2422847"/>
          </a:xfrm>
          <a:prstGeom prst="rect">
            <a:avLst/>
          </a:prstGeom>
        </p:spPr>
      </p:pic>
    </p:spTree>
    <p:extLst>
      <p:ext uri="{BB962C8B-B14F-4D97-AF65-F5344CB8AC3E}">
        <p14:creationId xmlns:p14="http://schemas.microsoft.com/office/powerpoint/2010/main" val="3675269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C71EB-8C9F-47EE-319F-A2A472E5FA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CF4A9-D4A5-5C46-1B15-98BE978DDE1D}"/>
              </a:ext>
            </a:extLst>
          </p:cNvPr>
          <p:cNvSpPr>
            <a:spLocks noGrp="1"/>
          </p:cNvSpPr>
          <p:nvPr>
            <p:ph type="title"/>
          </p:nvPr>
        </p:nvSpPr>
        <p:spPr/>
        <p:txBody>
          <a:bodyPr/>
          <a:lstStyle/>
          <a:p>
            <a:r>
              <a:rPr lang="en-US" b="1" dirty="0"/>
              <a:t>Become a Caregiver</a:t>
            </a:r>
          </a:p>
        </p:txBody>
      </p:sp>
      <p:sp>
        <p:nvSpPr>
          <p:cNvPr id="4" name="TextBox 3">
            <a:extLst>
              <a:ext uri="{FF2B5EF4-FFF2-40B4-BE49-F238E27FC236}">
                <a16:creationId xmlns:a16="http://schemas.microsoft.com/office/drawing/2014/main" id="{0DA3477B-D0B6-5694-24BB-64F329CB31EB}"/>
              </a:ext>
            </a:extLst>
          </p:cNvPr>
          <p:cNvSpPr txBox="1"/>
          <p:nvPr/>
        </p:nvSpPr>
        <p:spPr>
          <a:xfrm>
            <a:off x="838199" y="1581972"/>
            <a:ext cx="5816601" cy="3970318"/>
          </a:xfrm>
          <a:prstGeom prst="rect">
            <a:avLst/>
          </a:prstGeom>
          <a:noFill/>
        </p:spPr>
        <p:txBody>
          <a:bodyPr wrap="square">
            <a:spAutoFit/>
          </a:bodyPr>
          <a:lstStyle/>
          <a:p>
            <a:pPr marL="285750" indent="-285750">
              <a:buFont typeface="Arial" panose="020B0604020202020204" pitchFamily="34" charset="0"/>
              <a:buChar char="•"/>
            </a:pPr>
            <a:r>
              <a:rPr lang="en-CA" sz="2800" b="0" i="0" dirty="0">
                <a:solidFill>
                  <a:srgbClr val="000000"/>
                </a:solidFill>
                <a:effectLst/>
                <a:latin typeface="Inter"/>
              </a:rPr>
              <a:t>Compassionate caregivers needed</a:t>
            </a:r>
          </a:p>
          <a:p>
            <a:pPr marL="285750" indent="-285750">
              <a:buFont typeface="Arial" panose="020B0604020202020204" pitchFamily="34" charset="0"/>
              <a:buChar char="•"/>
            </a:pPr>
            <a:r>
              <a:rPr lang="en-CA" sz="2800" dirty="0">
                <a:solidFill>
                  <a:srgbClr val="000000"/>
                </a:solidFill>
                <a:latin typeface="Inter"/>
              </a:rPr>
              <a:t>N</a:t>
            </a:r>
            <a:r>
              <a:rPr lang="en-CA" sz="2800" b="0" i="0" dirty="0">
                <a:solidFill>
                  <a:srgbClr val="000000"/>
                </a:solidFill>
                <a:effectLst/>
                <a:latin typeface="Inter"/>
              </a:rPr>
              <a:t>o prior experience required</a:t>
            </a:r>
            <a:endParaRPr lang="en-CA" sz="2800" dirty="0">
              <a:solidFill>
                <a:srgbClr val="000000"/>
              </a:solidFill>
              <a:latin typeface="Inter"/>
            </a:endParaRPr>
          </a:p>
          <a:p>
            <a:pPr marL="285750" indent="-285750">
              <a:buFont typeface="Arial" panose="020B0604020202020204" pitchFamily="34" charset="0"/>
              <a:buChar char="•"/>
            </a:pPr>
            <a:r>
              <a:rPr lang="en-CA" sz="2800" b="0" i="0" dirty="0">
                <a:solidFill>
                  <a:srgbClr val="000000"/>
                </a:solidFill>
                <a:effectLst/>
                <a:latin typeface="Inter"/>
              </a:rPr>
              <a:t>Short and long-term placements</a:t>
            </a:r>
            <a:endParaRPr lang="en-CA" sz="2800" dirty="0">
              <a:solidFill>
                <a:srgbClr val="000000"/>
              </a:solidFill>
              <a:latin typeface="Inter"/>
            </a:endParaRPr>
          </a:p>
          <a:p>
            <a:pPr marL="285750" indent="-285750">
              <a:buFont typeface="Arial" panose="020B0604020202020204" pitchFamily="34" charset="0"/>
              <a:buChar char="•"/>
            </a:pPr>
            <a:r>
              <a:rPr lang="en-CA" sz="2800" b="0" i="0" dirty="0">
                <a:solidFill>
                  <a:srgbClr val="000000"/>
                </a:solidFill>
                <a:effectLst/>
                <a:latin typeface="Inter"/>
              </a:rPr>
              <a:t>Priority to place children with immediate/extended family or within cultural community</a:t>
            </a:r>
            <a:endParaRPr lang="en-CA" sz="2800" dirty="0">
              <a:solidFill>
                <a:srgbClr val="000000"/>
              </a:solidFill>
              <a:latin typeface="Inter"/>
            </a:endParaRPr>
          </a:p>
          <a:p>
            <a:pPr marL="285750" indent="-285750">
              <a:buFont typeface="Arial" panose="020B0604020202020204" pitchFamily="34" charset="0"/>
              <a:buChar char="•"/>
            </a:pPr>
            <a:r>
              <a:rPr lang="en-CA" sz="2800" b="0" i="0" dirty="0">
                <a:solidFill>
                  <a:srgbClr val="000000"/>
                </a:solidFill>
                <a:effectLst/>
                <a:latin typeface="Inter"/>
              </a:rPr>
              <a:t>Join us in shaping a stronger future for Red River Métis children - contact info/next steps</a:t>
            </a:r>
            <a:endParaRPr lang="en-US" sz="2800" dirty="0"/>
          </a:p>
        </p:txBody>
      </p:sp>
      <p:pic>
        <p:nvPicPr>
          <p:cNvPr id="6" name="Picture 5" descr="A person and person holding a baby&#10;&#10;AI-generated content may be incorrect.">
            <a:extLst>
              <a:ext uri="{FF2B5EF4-FFF2-40B4-BE49-F238E27FC236}">
                <a16:creationId xmlns:a16="http://schemas.microsoft.com/office/drawing/2014/main" id="{32462710-2C97-DF83-0B42-D04B72386D07}"/>
              </a:ext>
            </a:extLst>
          </p:cNvPr>
          <p:cNvPicPr>
            <a:picLocks noChangeAspect="1"/>
          </p:cNvPicPr>
          <p:nvPr/>
        </p:nvPicPr>
        <p:blipFill>
          <a:blip r:embed="rId2"/>
          <a:stretch>
            <a:fillRect/>
          </a:stretch>
        </p:blipFill>
        <p:spPr>
          <a:xfrm>
            <a:off x="6959600" y="1690688"/>
            <a:ext cx="3377406" cy="3377406"/>
          </a:xfrm>
          <a:prstGeom prst="rect">
            <a:avLst/>
          </a:prstGeom>
        </p:spPr>
      </p:pic>
    </p:spTree>
    <p:extLst>
      <p:ext uri="{BB962C8B-B14F-4D97-AF65-F5344CB8AC3E}">
        <p14:creationId xmlns:p14="http://schemas.microsoft.com/office/powerpoint/2010/main" val="3031717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1132-3362-2A48-89CE-1DB6ADF91919}"/>
              </a:ext>
            </a:extLst>
          </p:cNvPr>
          <p:cNvSpPr>
            <a:spLocks noGrp="1"/>
          </p:cNvSpPr>
          <p:nvPr>
            <p:ph type="title"/>
          </p:nvPr>
        </p:nvSpPr>
        <p:spPr>
          <a:xfrm>
            <a:off x="592003" y="984714"/>
            <a:ext cx="7097110" cy="860371"/>
          </a:xfrm>
        </p:spPr>
        <p:txBody>
          <a:bodyPr/>
          <a:lstStyle/>
          <a:p>
            <a:r>
              <a:rPr lang="en-US" b="1" dirty="0"/>
              <a:t>Overview</a:t>
            </a:r>
          </a:p>
        </p:txBody>
      </p:sp>
      <p:sp>
        <p:nvSpPr>
          <p:cNvPr id="5" name="TextBox 4">
            <a:extLst>
              <a:ext uri="{FF2B5EF4-FFF2-40B4-BE49-F238E27FC236}">
                <a16:creationId xmlns:a16="http://schemas.microsoft.com/office/drawing/2014/main" id="{A6369C99-645C-DA02-18AB-61A5A7C621DC}"/>
              </a:ext>
            </a:extLst>
          </p:cNvPr>
          <p:cNvSpPr txBox="1"/>
          <p:nvPr/>
        </p:nvSpPr>
        <p:spPr>
          <a:xfrm>
            <a:off x="592003" y="2089496"/>
            <a:ext cx="9397125" cy="3108543"/>
          </a:xfrm>
          <a:prstGeom prst="rect">
            <a:avLst/>
          </a:prstGeom>
          <a:noFill/>
        </p:spPr>
        <p:txBody>
          <a:bodyPr wrap="square">
            <a:spAutoFit/>
          </a:bodyPr>
          <a:lstStyle/>
          <a:p>
            <a:pPr marL="285750" indent="-285750">
              <a:buFont typeface="Arial" panose="020B0604020202020204" pitchFamily="34" charset="0"/>
              <a:buChar char="•"/>
            </a:pPr>
            <a:r>
              <a:rPr lang="en-CA" sz="2800" b="0" i="0" dirty="0">
                <a:solidFill>
                  <a:srgbClr val="000000"/>
                </a:solidFill>
                <a:effectLst/>
                <a:latin typeface="Inter"/>
              </a:rPr>
              <a:t>Mandate</a:t>
            </a:r>
          </a:p>
          <a:p>
            <a:pPr marL="285750" indent="-285750">
              <a:buFont typeface="Arial" panose="020B0604020202020204" pitchFamily="34" charset="0"/>
              <a:buChar char="•"/>
            </a:pPr>
            <a:r>
              <a:rPr lang="en-CA" sz="2800" b="0" i="0" dirty="0">
                <a:solidFill>
                  <a:srgbClr val="000000"/>
                </a:solidFill>
                <a:effectLst/>
                <a:latin typeface="Inter"/>
              </a:rPr>
              <a:t>Bill C‑92: </a:t>
            </a:r>
            <a:r>
              <a:rPr lang="en-CA" sz="2800" b="0" i="1" dirty="0">
                <a:solidFill>
                  <a:srgbClr val="000000"/>
                </a:solidFill>
                <a:effectLst/>
                <a:latin typeface="Inter"/>
              </a:rPr>
              <a:t>An Act Respecting First Nations, Métis and Inuit children, youth and families</a:t>
            </a:r>
          </a:p>
          <a:p>
            <a:pPr marL="285750" indent="-285750">
              <a:buFont typeface="Arial" panose="020B0604020202020204" pitchFamily="34" charset="0"/>
              <a:buChar char="•"/>
            </a:pPr>
            <a:r>
              <a:rPr lang="en-CA" sz="2800" b="0" i="0" dirty="0">
                <a:solidFill>
                  <a:srgbClr val="000000"/>
                </a:solidFill>
                <a:effectLst/>
                <a:latin typeface="Inter"/>
              </a:rPr>
              <a:t>CSA </a:t>
            </a:r>
            <a:r>
              <a:rPr lang="en-CA" sz="2800" dirty="0">
                <a:solidFill>
                  <a:srgbClr val="000000"/>
                </a:solidFill>
                <a:latin typeface="Inter"/>
              </a:rPr>
              <a:t>S</a:t>
            </a:r>
            <a:r>
              <a:rPr lang="en-CA" sz="2800" b="0" i="0" dirty="0">
                <a:solidFill>
                  <a:srgbClr val="000000"/>
                </a:solidFill>
                <a:effectLst/>
                <a:latin typeface="Inter"/>
              </a:rPr>
              <a:t>ettlement &amp; </a:t>
            </a:r>
            <a:r>
              <a:rPr lang="en-CA" sz="2800" dirty="0">
                <a:solidFill>
                  <a:srgbClr val="000000"/>
                </a:solidFill>
                <a:latin typeface="Inter"/>
              </a:rPr>
              <a:t>D</a:t>
            </a:r>
            <a:r>
              <a:rPr lang="en-CA" sz="2800" b="0" i="0" dirty="0">
                <a:solidFill>
                  <a:srgbClr val="000000"/>
                </a:solidFill>
                <a:effectLst/>
                <a:latin typeface="Inter"/>
              </a:rPr>
              <a:t>istribution</a:t>
            </a:r>
          </a:p>
          <a:p>
            <a:pPr marL="285750" indent="-285750">
              <a:buFont typeface="Arial" panose="020B0604020202020204" pitchFamily="34" charset="0"/>
              <a:buChar char="•"/>
            </a:pPr>
            <a:r>
              <a:rPr lang="en-CA" sz="2800" b="0" i="0" dirty="0">
                <a:solidFill>
                  <a:srgbClr val="000000"/>
                </a:solidFill>
                <a:effectLst/>
                <a:latin typeface="Inter"/>
              </a:rPr>
              <a:t>Single </a:t>
            </a:r>
            <a:r>
              <a:rPr lang="en-CA" sz="2800" i="0" dirty="0">
                <a:solidFill>
                  <a:srgbClr val="000000"/>
                </a:solidFill>
                <a:effectLst/>
                <a:latin typeface="Inter"/>
              </a:rPr>
              <a:t>Envelope</a:t>
            </a:r>
            <a:r>
              <a:rPr lang="en-CA" sz="2800" b="0" i="0" dirty="0">
                <a:solidFill>
                  <a:srgbClr val="000000"/>
                </a:solidFill>
                <a:effectLst/>
                <a:latin typeface="Inter"/>
              </a:rPr>
              <a:t> Funding</a:t>
            </a:r>
            <a:endParaRPr lang="en-CA" sz="2800" dirty="0">
              <a:solidFill>
                <a:srgbClr val="000000"/>
              </a:solidFill>
              <a:latin typeface="Inter"/>
            </a:endParaRPr>
          </a:p>
          <a:p>
            <a:pPr marL="285750" indent="-285750">
              <a:buFont typeface="Arial" panose="020B0604020202020204" pitchFamily="34" charset="0"/>
              <a:buChar char="•"/>
            </a:pPr>
            <a:r>
              <a:rPr lang="en-CA" sz="2800" b="0" i="0" dirty="0">
                <a:solidFill>
                  <a:srgbClr val="000000"/>
                </a:solidFill>
                <a:effectLst/>
                <a:latin typeface="Inter"/>
              </a:rPr>
              <a:t>MMF Partnerships &amp; Agency </a:t>
            </a:r>
            <a:r>
              <a:rPr lang="en-CA" sz="2800" dirty="0">
                <a:solidFill>
                  <a:srgbClr val="000000"/>
                </a:solidFill>
                <a:latin typeface="Inter"/>
              </a:rPr>
              <a:t>P</a:t>
            </a:r>
            <a:r>
              <a:rPr lang="en-CA" sz="2800" b="0" i="0" dirty="0">
                <a:solidFill>
                  <a:srgbClr val="000000"/>
                </a:solidFill>
                <a:effectLst/>
                <a:latin typeface="Inter"/>
              </a:rPr>
              <a:t>rogramming</a:t>
            </a:r>
            <a:endParaRPr lang="en-CA" sz="2800" dirty="0">
              <a:solidFill>
                <a:srgbClr val="000000"/>
              </a:solidFill>
              <a:latin typeface="Inter"/>
            </a:endParaRPr>
          </a:p>
          <a:p>
            <a:pPr marL="285750" indent="-285750">
              <a:buFont typeface="Arial" panose="020B0604020202020204" pitchFamily="34" charset="0"/>
              <a:buChar char="•"/>
            </a:pPr>
            <a:r>
              <a:rPr lang="en-CA" sz="2800" dirty="0">
                <a:solidFill>
                  <a:srgbClr val="000000"/>
                </a:solidFill>
                <a:latin typeface="Inter"/>
              </a:rPr>
              <a:t>Becoming a Caregiver </a:t>
            </a:r>
            <a:endParaRPr lang="en-US" sz="2800" dirty="0"/>
          </a:p>
        </p:txBody>
      </p:sp>
    </p:spTree>
    <p:extLst>
      <p:ext uri="{BB962C8B-B14F-4D97-AF65-F5344CB8AC3E}">
        <p14:creationId xmlns:p14="http://schemas.microsoft.com/office/powerpoint/2010/main" val="325630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7760E-E246-C1DE-FE92-B4B478C66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AFCDB1-898B-BC62-5D4C-406F33A26E67}"/>
              </a:ext>
            </a:extLst>
          </p:cNvPr>
          <p:cNvSpPr>
            <a:spLocks noGrp="1"/>
          </p:cNvSpPr>
          <p:nvPr>
            <p:ph type="title"/>
          </p:nvPr>
        </p:nvSpPr>
        <p:spPr>
          <a:xfrm>
            <a:off x="592004" y="438712"/>
            <a:ext cx="7097110" cy="860371"/>
          </a:xfrm>
        </p:spPr>
        <p:txBody>
          <a:bodyPr/>
          <a:lstStyle/>
          <a:p>
            <a:r>
              <a:rPr lang="en-US" b="1" dirty="0"/>
              <a:t>Mandate</a:t>
            </a:r>
          </a:p>
        </p:txBody>
      </p:sp>
      <p:sp>
        <p:nvSpPr>
          <p:cNvPr id="5" name="TextBox 4">
            <a:extLst>
              <a:ext uri="{FF2B5EF4-FFF2-40B4-BE49-F238E27FC236}">
                <a16:creationId xmlns:a16="http://schemas.microsoft.com/office/drawing/2014/main" id="{640E6A4A-906C-C429-37A9-094396250328}"/>
              </a:ext>
            </a:extLst>
          </p:cNvPr>
          <p:cNvSpPr txBox="1"/>
          <p:nvPr/>
        </p:nvSpPr>
        <p:spPr>
          <a:xfrm>
            <a:off x="592004" y="1299083"/>
            <a:ext cx="8710616" cy="4539704"/>
          </a:xfrm>
          <a:prstGeom prst="rect">
            <a:avLst/>
          </a:prstGeom>
          <a:noFill/>
        </p:spPr>
        <p:txBody>
          <a:bodyPr wrap="square">
            <a:spAutoFit/>
          </a:bodyPr>
          <a:lstStyle/>
          <a:p>
            <a:r>
              <a:rPr lang="en-CA" sz="1700" b="1" dirty="0">
                <a:latin typeface="Inter"/>
              </a:rPr>
              <a:t>Ensure citizenship supports: </a:t>
            </a:r>
            <a:r>
              <a:rPr lang="en-CA" sz="1700" dirty="0">
                <a:latin typeface="Inter"/>
              </a:rPr>
              <a:t>Collaborating with the Minister of Citizenship and MMF departments to streamline Citizenship Cards for our children prior to exiting care.</a:t>
            </a:r>
          </a:p>
          <a:p>
            <a:endParaRPr lang="en-CA" sz="1700" dirty="0">
              <a:latin typeface="Inter"/>
            </a:endParaRPr>
          </a:p>
          <a:p>
            <a:r>
              <a:rPr lang="en-CA" sz="1700" b="1" dirty="0">
                <a:latin typeface="Inter"/>
              </a:rPr>
              <a:t>Advancing Coordination Agreement negotiations:</a:t>
            </a:r>
            <a:r>
              <a:rPr lang="en-CA" sz="1700" dirty="0">
                <a:latin typeface="Inter"/>
              </a:rPr>
              <a:t> In partnership with the PDU drafting Red River Métis CFS laws and working on negotiations of the Coordination Agreement, the MMF now awaits approval from the Federal Government to finalize negotiations.</a:t>
            </a:r>
          </a:p>
          <a:p>
            <a:endParaRPr lang="en-CA" sz="1700" dirty="0">
              <a:latin typeface="Inter"/>
            </a:endParaRPr>
          </a:p>
          <a:p>
            <a:r>
              <a:rPr lang="en-CA" sz="1700" b="1" dirty="0">
                <a:latin typeface="Inter"/>
              </a:rPr>
              <a:t>Operationalizing MMF jurisdiction priorities:</a:t>
            </a:r>
            <a:r>
              <a:rPr lang="en-CA" sz="1700" dirty="0">
                <a:latin typeface="Inter"/>
              </a:rPr>
              <a:t> Working with relevant ministers to implement jurisdictional authority over prevention, protection, and adoption services for Red River Métis children, emphasizing culturally grounded practices.</a:t>
            </a:r>
          </a:p>
          <a:p>
            <a:endParaRPr lang="en-CA" sz="1700" dirty="0">
              <a:latin typeface="Inter"/>
            </a:endParaRPr>
          </a:p>
          <a:p>
            <a:r>
              <a:rPr lang="en-CA" sz="1700" b="1" dirty="0">
                <a:latin typeface="Inter"/>
              </a:rPr>
              <a:t>Expanding prevention supports: </a:t>
            </a:r>
            <a:r>
              <a:rPr lang="en-CA" sz="1700" dirty="0">
                <a:latin typeface="Inter"/>
              </a:rPr>
              <a:t>Working with Ministers to increase the prevention supports available with the goal of reducing the number of families in the Métis CFS System.</a:t>
            </a:r>
          </a:p>
          <a:p>
            <a:endParaRPr lang="en-CA" sz="1700" dirty="0">
              <a:latin typeface="Inter"/>
            </a:endParaRPr>
          </a:p>
          <a:p>
            <a:r>
              <a:rPr lang="en-CA" sz="1700" b="1" dirty="0">
                <a:latin typeface="Inter"/>
              </a:rPr>
              <a:t>Negotiate adequate funding:</a:t>
            </a:r>
            <a:r>
              <a:rPr lang="en-CA" sz="1700" dirty="0">
                <a:latin typeface="Inter"/>
              </a:rPr>
              <a:t> Advocating for funding arrangements that reflect the full costs of implementing MMF jurisdiction, advocating for sustainable, transparent resourcing to deliver culturally appropriate services.</a:t>
            </a:r>
          </a:p>
        </p:txBody>
      </p:sp>
    </p:spTree>
    <p:extLst>
      <p:ext uri="{BB962C8B-B14F-4D97-AF65-F5344CB8AC3E}">
        <p14:creationId xmlns:p14="http://schemas.microsoft.com/office/powerpoint/2010/main" val="255842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8E756-3285-FCC0-AF7E-0C75E6115C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6613D-AD42-68BE-C738-8860E688FDAB}"/>
              </a:ext>
            </a:extLst>
          </p:cNvPr>
          <p:cNvSpPr>
            <a:spLocks noGrp="1"/>
          </p:cNvSpPr>
          <p:nvPr>
            <p:ph type="title"/>
          </p:nvPr>
        </p:nvSpPr>
        <p:spPr>
          <a:xfrm>
            <a:off x="564292" y="1179800"/>
            <a:ext cx="9397125" cy="860371"/>
          </a:xfrm>
        </p:spPr>
        <p:txBody>
          <a:bodyPr>
            <a:noAutofit/>
          </a:bodyPr>
          <a:lstStyle/>
          <a:p>
            <a:r>
              <a:rPr lang="en-US" b="1" dirty="0"/>
              <a:t>Bill C-92: </a:t>
            </a:r>
            <a:r>
              <a:rPr lang="en-CA" b="1" i="1" dirty="0">
                <a:solidFill>
                  <a:srgbClr val="000000"/>
                </a:solidFill>
              </a:rPr>
              <a:t>An Act Respecting First Nations, Métis and Inuit children, youth and families</a:t>
            </a:r>
            <a:endParaRPr lang="en-US" b="1" i="1" dirty="0"/>
          </a:p>
        </p:txBody>
      </p:sp>
      <p:sp>
        <p:nvSpPr>
          <p:cNvPr id="5" name="TextBox 4">
            <a:extLst>
              <a:ext uri="{FF2B5EF4-FFF2-40B4-BE49-F238E27FC236}">
                <a16:creationId xmlns:a16="http://schemas.microsoft.com/office/drawing/2014/main" id="{E7A18B3B-6A8F-2DF2-C033-DBB20B5497A5}"/>
              </a:ext>
            </a:extLst>
          </p:cNvPr>
          <p:cNvSpPr txBox="1"/>
          <p:nvPr/>
        </p:nvSpPr>
        <p:spPr>
          <a:xfrm>
            <a:off x="564292" y="2836485"/>
            <a:ext cx="6811337" cy="2677656"/>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Inter"/>
              </a:rPr>
              <a:t>Enacted January 2020</a:t>
            </a:r>
          </a:p>
          <a:p>
            <a:pPr marL="285750" indent="-285750">
              <a:buFont typeface="Arial" panose="020B0604020202020204" pitchFamily="34" charset="0"/>
              <a:buChar char="•"/>
            </a:pPr>
            <a:r>
              <a:rPr lang="en-CA" sz="2400" dirty="0">
                <a:latin typeface="Inter"/>
              </a:rPr>
              <a:t>Five years of negotiations to draft Red River Métis CFS laws and Coordination Agreements </a:t>
            </a:r>
          </a:p>
          <a:p>
            <a:pPr marL="285750" indent="-285750">
              <a:buFont typeface="Arial" panose="020B0604020202020204" pitchFamily="34" charset="0"/>
              <a:buChar char="•"/>
            </a:pPr>
            <a:r>
              <a:rPr lang="en-CA" sz="2400" dirty="0">
                <a:latin typeface="Inter"/>
              </a:rPr>
              <a:t>Negotiations currently stalled</a:t>
            </a:r>
          </a:p>
          <a:p>
            <a:pPr marL="285750" indent="-285750">
              <a:buFont typeface="Arial" panose="020B0604020202020204" pitchFamily="34" charset="0"/>
              <a:buChar char="•"/>
            </a:pPr>
            <a:r>
              <a:rPr lang="en-CA" sz="2400" dirty="0">
                <a:latin typeface="Inter"/>
              </a:rPr>
              <a:t>Joint letters from MMF Leadership and Ministers  to the Federal Government </a:t>
            </a:r>
          </a:p>
          <a:p>
            <a:pPr marL="285750" indent="-285750">
              <a:buFont typeface="Arial" panose="020B0604020202020204" pitchFamily="34" charset="0"/>
              <a:buChar char="•"/>
            </a:pPr>
            <a:r>
              <a:rPr lang="en-CA" sz="2400" dirty="0">
                <a:latin typeface="Inter"/>
              </a:rPr>
              <a:t>Section 12 notifications</a:t>
            </a:r>
          </a:p>
        </p:txBody>
      </p:sp>
      <p:pic>
        <p:nvPicPr>
          <p:cNvPr id="4" name="Picture 3" descr="A group of men smiling&#10;&#10;AI-generated content may be incorrect.">
            <a:extLst>
              <a:ext uri="{FF2B5EF4-FFF2-40B4-BE49-F238E27FC236}">
                <a16:creationId xmlns:a16="http://schemas.microsoft.com/office/drawing/2014/main" id="{E99B8EDD-C8D6-FEAB-ABF2-8E7C77483CC1}"/>
              </a:ext>
            </a:extLst>
          </p:cNvPr>
          <p:cNvPicPr>
            <a:picLocks noChangeAspect="1"/>
          </p:cNvPicPr>
          <p:nvPr/>
        </p:nvPicPr>
        <p:blipFill>
          <a:blip r:embed="rId2"/>
          <a:stretch>
            <a:fillRect/>
          </a:stretch>
        </p:blipFill>
        <p:spPr>
          <a:xfrm>
            <a:off x="7375629" y="2322585"/>
            <a:ext cx="2585787" cy="2585787"/>
          </a:xfrm>
          <a:prstGeom prst="rect">
            <a:avLst/>
          </a:prstGeom>
        </p:spPr>
      </p:pic>
    </p:spTree>
    <p:extLst>
      <p:ext uri="{BB962C8B-B14F-4D97-AF65-F5344CB8AC3E}">
        <p14:creationId xmlns:p14="http://schemas.microsoft.com/office/powerpoint/2010/main" val="353364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2322-D91E-08EF-BB5F-07662D398BD5}"/>
              </a:ext>
            </a:extLst>
          </p:cNvPr>
          <p:cNvSpPr>
            <a:spLocks noGrp="1"/>
          </p:cNvSpPr>
          <p:nvPr>
            <p:ph type="title"/>
          </p:nvPr>
        </p:nvSpPr>
        <p:spPr>
          <a:xfrm>
            <a:off x="307477" y="257943"/>
            <a:ext cx="10515600" cy="1325563"/>
          </a:xfrm>
        </p:spPr>
        <p:txBody>
          <a:bodyPr/>
          <a:lstStyle/>
          <a:p>
            <a:r>
              <a:rPr lang="en-US" b="1" dirty="0"/>
              <a:t>Children’s Special Allowance</a:t>
            </a:r>
          </a:p>
        </p:txBody>
      </p:sp>
      <p:sp>
        <p:nvSpPr>
          <p:cNvPr id="4" name="TextBox 3">
            <a:extLst>
              <a:ext uri="{FF2B5EF4-FFF2-40B4-BE49-F238E27FC236}">
                <a16:creationId xmlns:a16="http://schemas.microsoft.com/office/drawing/2014/main" id="{C37A4F10-73B7-2A90-1F3C-D142C5B3D4BB}"/>
              </a:ext>
            </a:extLst>
          </p:cNvPr>
          <p:cNvSpPr txBox="1"/>
          <p:nvPr/>
        </p:nvSpPr>
        <p:spPr>
          <a:xfrm>
            <a:off x="467497" y="1418839"/>
            <a:ext cx="6601504" cy="4401205"/>
          </a:xfrm>
          <a:prstGeom prst="rect">
            <a:avLst/>
          </a:prstGeom>
          <a:noFill/>
        </p:spPr>
        <p:txBody>
          <a:bodyPr wrap="square">
            <a:spAutoFit/>
          </a:bodyPr>
          <a:lstStyle/>
          <a:p>
            <a:pPr marL="285750" indent="-285750">
              <a:buFont typeface="Arial" panose="020B0604020202020204" pitchFamily="34" charset="0"/>
              <a:buChar char="•"/>
            </a:pPr>
            <a:r>
              <a:rPr lang="en-CA" sz="2800" dirty="0">
                <a:latin typeface="Inter"/>
              </a:rPr>
              <a:t>Manitoba claw back (2005–2019) </a:t>
            </a:r>
          </a:p>
          <a:p>
            <a:pPr marL="285750" indent="-285750">
              <a:buFont typeface="Arial" panose="020B0604020202020204" pitchFamily="34" charset="0"/>
              <a:buChar char="•"/>
            </a:pPr>
            <a:r>
              <a:rPr lang="en-CA" sz="2800" dirty="0">
                <a:latin typeface="Inter"/>
              </a:rPr>
              <a:t>Court-ordered settlement </a:t>
            </a:r>
          </a:p>
          <a:p>
            <a:pPr marL="285750" indent="-285750">
              <a:buFont typeface="Arial" panose="020B0604020202020204" pitchFamily="34" charset="0"/>
              <a:buChar char="•"/>
            </a:pPr>
            <a:r>
              <a:rPr lang="en-CA" sz="2800" dirty="0">
                <a:latin typeface="Inter"/>
              </a:rPr>
              <a:t>Métis CFS Authority named Administrator &amp; Distributor </a:t>
            </a:r>
          </a:p>
          <a:p>
            <a:pPr marL="285750" indent="-285750">
              <a:buFont typeface="Arial" panose="020B0604020202020204" pitchFamily="34" charset="0"/>
              <a:buChar char="•"/>
            </a:pPr>
            <a:r>
              <a:rPr lang="en-CA" sz="2800" dirty="0">
                <a:latin typeface="Inter"/>
              </a:rPr>
              <a:t>Six-person Distribution Team</a:t>
            </a:r>
          </a:p>
          <a:p>
            <a:pPr marL="285750" indent="-285750">
              <a:buFont typeface="Arial" panose="020B0604020202020204" pitchFamily="34" charset="0"/>
              <a:buChar char="•"/>
            </a:pPr>
            <a:r>
              <a:rPr lang="en-CA" sz="2800" dirty="0">
                <a:latin typeface="Inter"/>
              </a:rPr>
              <a:t>Post-distribution supports</a:t>
            </a:r>
          </a:p>
          <a:p>
            <a:endParaRPr lang="en-CA" sz="2800" dirty="0">
              <a:latin typeface="Inter"/>
            </a:endParaRPr>
          </a:p>
          <a:p>
            <a:r>
              <a:rPr lang="en-CA" sz="2800" dirty="0">
                <a:latin typeface="Inter"/>
              </a:rPr>
              <a:t>As of October 3, 2025:</a:t>
            </a:r>
          </a:p>
          <a:p>
            <a:pPr marL="285750" indent="-285750">
              <a:buFont typeface="Arial" panose="020B0604020202020204" pitchFamily="34" charset="0"/>
              <a:buChar char="•"/>
            </a:pPr>
            <a:r>
              <a:rPr lang="en-CA" sz="2800" dirty="0">
                <a:latin typeface="Inter"/>
              </a:rPr>
              <a:t>1147 Lafontaine Class Members have received a total of $29,319,517 </a:t>
            </a:r>
            <a:endParaRPr lang="en-US" sz="2800" dirty="0">
              <a:latin typeface="Inter"/>
            </a:endParaRPr>
          </a:p>
        </p:txBody>
      </p:sp>
      <p:pic>
        <p:nvPicPr>
          <p:cNvPr id="6" name="Picture 5" descr="A person talking to a person&#10;&#10;AI-generated content may be incorrect.">
            <a:extLst>
              <a:ext uri="{FF2B5EF4-FFF2-40B4-BE49-F238E27FC236}">
                <a16:creationId xmlns:a16="http://schemas.microsoft.com/office/drawing/2014/main" id="{5DD461F1-F1D1-1AAC-BE96-B59AF55BF4D0}"/>
              </a:ext>
            </a:extLst>
          </p:cNvPr>
          <p:cNvPicPr>
            <a:picLocks noChangeAspect="1"/>
          </p:cNvPicPr>
          <p:nvPr/>
        </p:nvPicPr>
        <p:blipFill>
          <a:blip r:embed="rId2"/>
          <a:stretch>
            <a:fillRect/>
          </a:stretch>
        </p:blipFill>
        <p:spPr>
          <a:xfrm>
            <a:off x="7488878" y="733804"/>
            <a:ext cx="2224000" cy="2224000"/>
          </a:xfrm>
          <a:prstGeom prst="rect">
            <a:avLst/>
          </a:prstGeom>
        </p:spPr>
      </p:pic>
      <p:pic>
        <p:nvPicPr>
          <p:cNvPr id="8" name="Picture 7" descr="A person standing at a podium with a microphone&#10;&#10;AI-generated content may be incorrect.">
            <a:extLst>
              <a:ext uri="{FF2B5EF4-FFF2-40B4-BE49-F238E27FC236}">
                <a16:creationId xmlns:a16="http://schemas.microsoft.com/office/drawing/2014/main" id="{2F848907-095E-3048-7C57-B48F440AF85F}"/>
              </a:ext>
            </a:extLst>
          </p:cNvPr>
          <p:cNvPicPr>
            <a:picLocks noChangeAspect="1"/>
          </p:cNvPicPr>
          <p:nvPr/>
        </p:nvPicPr>
        <p:blipFill>
          <a:blip r:embed="rId3"/>
          <a:stretch>
            <a:fillRect/>
          </a:stretch>
        </p:blipFill>
        <p:spPr>
          <a:xfrm>
            <a:off x="7488878" y="3018453"/>
            <a:ext cx="2224000" cy="2224000"/>
          </a:xfrm>
          <a:prstGeom prst="rect">
            <a:avLst/>
          </a:prstGeom>
        </p:spPr>
      </p:pic>
    </p:spTree>
    <p:extLst>
      <p:ext uri="{BB962C8B-B14F-4D97-AF65-F5344CB8AC3E}">
        <p14:creationId xmlns:p14="http://schemas.microsoft.com/office/powerpoint/2010/main" val="132399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71770-7D12-2FE4-5791-2EDFF54D7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C4BD9-B1F2-CD5C-0F68-55442A026050}"/>
              </a:ext>
            </a:extLst>
          </p:cNvPr>
          <p:cNvSpPr>
            <a:spLocks noGrp="1"/>
          </p:cNvSpPr>
          <p:nvPr>
            <p:ph type="title"/>
          </p:nvPr>
        </p:nvSpPr>
        <p:spPr/>
        <p:txBody>
          <a:bodyPr/>
          <a:lstStyle/>
          <a:p>
            <a:r>
              <a:rPr lang="en-US" b="1" dirty="0"/>
              <a:t>Single Envelope Funding </a:t>
            </a:r>
          </a:p>
        </p:txBody>
      </p:sp>
      <p:sp>
        <p:nvSpPr>
          <p:cNvPr id="4" name="TextBox 3">
            <a:extLst>
              <a:ext uri="{FF2B5EF4-FFF2-40B4-BE49-F238E27FC236}">
                <a16:creationId xmlns:a16="http://schemas.microsoft.com/office/drawing/2014/main" id="{C621117D-D54A-63D7-1FA6-F016A2B22A66}"/>
              </a:ext>
            </a:extLst>
          </p:cNvPr>
          <p:cNvSpPr txBox="1"/>
          <p:nvPr/>
        </p:nvSpPr>
        <p:spPr>
          <a:xfrm>
            <a:off x="838201" y="1593706"/>
            <a:ext cx="8041104" cy="3970318"/>
          </a:xfrm>
          <a:prstGeom prst="rect">
            <a:avLst/>
          </a:prstGeom>
          <a:noFill/>
        </p:spPr>
        <p:txBody>
          <a:bodyPr wrap="square">
            <a:spAutoFit/>
          </a:bodyPr>
          <a:lstStyle/>
          <a:p>
            <a:pPr marL="457200" indent="-457200">
              <a:buFont typeface="Arial" panose="020B0604020202020204" pitchFamily="34" charset="0"/>
              <a:buChar char="•"/>
            </a:pPr>
            <a:r>
              <a:rPr lang="en-CA" sz="2800" b="0" i="0" dirty="0">
                <a:solidFill>
                  <a:srgbClr val="000000"/>
                </a:solidFill>
                <a:effectLst/>
                <a:latin typeface="Inter"/>
              </a:rPr>
              <a:t>3-year model (2019–2022) evaluation to follow</a:t>
            </a:r>
          </a:p>
          <a:p>
            <a:pPr marL="457200" indent="-457200">
              <a:buFont typeface="Arial" panose="020B0604020202020204" pitchFamily="34" charset="0"/>
              <a:buChar char="•"/>
            </a:pPr>
            <a:r>
              <a:rPr lang="en-CA" sz="2800" dirty="0">
                <a:solidFill>
                  <a:srgbClr val="000000"/>
                </a:solidFill>
                <a:latin typeface="Inter"/>
              </a:rPr>
              <a:t>N</a:t>
            </a:r>
            <a:r>
              <a:rPr lang="en-CA" sz="2800" b="0" i="0" dirty="0">
                <a:solidFill>
                  <a:srgbClr val="000000"/>
                </a:solidFill>
                <a:effectLst/>
                <a:latin typeface="Inter"/>
              </a:rPr>
              <a:t>ow in our 7th year (Apr 1, 2025) no evaluation completed</a:t>
            </a:r>
            <a:endParaRPr lang="en-CA" sz="2800" dirty="0">
              <a:solidFill>
                <a:srgbClr val="000000"/>
              </a:solidFill>
              <a:latin typeface="Inter"/>
            </a:endParaRPr>
          </a:p>
          <a:p>
            <a:pPr marL="457200" indent="-457200">
              <a:buFont typeface="Arial" panose="020B0604020202020204" pitchFamily="34" charset="0"/>
              <a:buChar char="•"/>
            </a:pPr>
            <a:r>
              <a:rPr lang="en-CA" sz="2800" dirty="0">
                <a:solidFill>
                  <a:srgbClr val="000000"/>
                </a:solidFill>
                <a:latin typeface="Inter"/>
              </a:rPr>
              <a:t>A</a:t>
            </a:r>
            <a:r>
              <a:rPr lang="en-CA" sz="2800" b="0" i="0" dirty="0">
                <a:solidFill>
                  <a:srgbClr val="000000"/>
                </a:solidFill>
                <a:effectLst/>
                <a:latin typeface="Inter"/>
              </a:rPr>
              <a:t>gencies expanded services and staffing to meet needs</a:t>
            </a:r>
          </a:p>
          <a:p>
            <a:pPr marL="457200" indent="-457200">
              <a:buFont typeface="Arial" panose="020B0604020202020204" pitchFamily="34" charset="0"/>
              <a:buChar char="•"/>
            </a:pPr>
            <a:r>
              <a:rPr lang="en-CA" sz="2800" dirty="0">
                <a:solidFill>
                  <a:srgbClr val="000000"/>
                </a:solidFill>
                <a:latin typeface="Inter"/>
              </a:rPr>
              <a:t>Funding inadequate from outset</a:t>
            </a:r>
          </a:p>
          <a:p>
            <a:pPr marL="457200" indent="-457200">
              <a:buFont typeface="Arial" panose="020B0604020202020204" pitchFamily="34" charset="0"/>
              <a:buChar char="•"/>
            </a:pPr>
            <a:r>
              <a:rPr lang="en-CA" sz="2800" b="0" i="0" dirty="0">
                <a:solidFill>
                  <a:srgbClr val="000000"/>
                </a:solidFill>
                <a:effectLst/>
                <a:latin typeface="Inter"/>
              </a:rPr>
              <a:t>MMF, Authority &amp; Agencies in ongoing discussions with Province </a:t>
            </a:r>
          </a:p>
          <a:p>
            <a:pPr marL="457200" indent="-457200">
              <a:buFont typeface="Arial" panose="020B0604020202020204" pitchFamily="34" charset="0"/>
              <a:buChar char="•"/>
            </a:pPr>
            <a:r>
              <a:rPr lang="en-CA" sz="2800" dirty="0">
                <a:solidFill>
                  <a:srgbClr val="000000"/>
                </a:solidFill>
                <a:latin typeface="Inter"/>
              </a:rPr>
              <a:t>A</a:t>
            </a:r>
            <a:r>
              <a:rPr lang="en-CA" sz="2800" b="0" i="0" dirty="0">
                <a:solidFill>
                  <a:srgbClr val="000000"/>
                </a:solidFill>
                <a:effectLst/>
                <a:latin typeface="Inter"/>
              </a:rPr>
              <a:t>dvocacy for clarity and sustainable funding</a:t>
            </a:r>
            <a:endParaRPr lang="en-US" sz="2800" dirty="0"/>
          </a:p>
        </p:txBody>
      </p:sp>
    </p:spTree>
    <p:extLst>
      <p:ext uri="{BB962C8B-B14F-4D97-AF65-F5344CB8AC3E}">
        <p14:creationId xmlns:p14="http://schemas.microsoft.com/office/powerpoint/2010/main" val="2603874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D1961-CEBA-5EC3-B7DC-BA9032A407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8CFD3-AEDF-E0B9-52BE-8AB3CFCEB440}"/>
              </a:ext>
            </a:extLst>
          </p:cNvPr>
          <p:cNvSpPr>
            <a:spLocks noGrp="1"/>
          </p:cNvSpPr>
          <p:nvPr>
            <p:ph type="title"/>
          </p:nvPr>
        </p:nvSpPr>
        <p:spPr>
          <a:xfrm>
            <a:off x="552893" y="402956"/>
            <a:ext cx="10515600" cy="1325563"/>
          </a:xfrm>
        </p:spPr>
        <p:txBody>
          <a:bodyPr>
            <a:normAutofit/>
          </a:bodyPr>
          <a:lstStyle/>
          <a:p>
            <a:r>
              <a:rPr lang="en-US" b="1" dirty="0"/>
              <a:t>MMF Partnerships</a:t>
            </a:r>
          </a:p>
        </p:txBody>
      </p:sp>
      <p:sp>
        <p:nvSpPr>
          <p:cNvPr id="4" name="TextBox 3">
            <a:extLst>
              <a:ext uri="{FF2B5EF4-FFF2-40B4-BE49-F238E27FC236}">
                <a16:creationId xmlns:a16="http://schemas.microsoft.com/office/drawing/2014/main" id="{CC442378-6247-0F33-CFC6-E9F413585841}"/>
              </a:ext>
            </a:extLst>
          </p:cNvPr>
          <p:cNvSpPr txBox="1"/>
          <p:nvPr/>
        </p:nvSpPr>
        <p:spPr>
          <a:xfrm>
            <a:off x="552893" y="1497078"/>
            <a:ext cx="8815042" cy="4632037"/>
          </a:xfrm>
          <a:prstGeom prst="rect">
            <a:avLst/>
          </a:prstGeom>
          <a:noFill/>
        </p:spPr>
        <p:txBody>
          <a:bodyPr wrap="square">
            <a:spAutoFit/>
          </a:bodyPr>
          <a:lstStyle/>
          <a:p>
            <a:r>
              <a:rPr lang="en-CA" sz="2000" b="1" dirty="0"/>
              <a:t>Métis Health and Wellness: </a:t>
            </a:r>
            <a:r>
              <a:rPr lang="en-CA" sz="2000" dirty="0"/>
              <a:t>collaborating on a Red River Métis Jordan’s Principle initiative and culturally grounded health supports for children and families.</a:t>
            </a:r>
          </a:p>
          <a:p>
            <a:endParaRPr lang="en-CA" sz="2000" dirty="0"/>
          </a:p>
          <a:p>
            <a:r>
              <a:rPr lang="en-CA" sz="2000" b="1" dirty="0"/>
              <a:t>Early Learning &amp; Child Care (ELCC): </a:t>
            </a:r>
            <a:r>
              <a:rPr lang="en-CA" sz="2000" dirty="0"/>
              <a:t>distributing “Little Métis Boxes” to shelters and partnering on early learning, cultural programming, and supports for children in care.</a:t>
            </a:r>
          </a:p>
          <a:p>
            <a:endParaRPr lang="en-CA" sz="2000" dirty="0"/>
          </a:p>
          <a:p>
            <a:r>
              <a:rPr lang="en-CA" sz="2000" b="1" dirty="0"/>
              <a:t>Department of Housing &amp; Property Management: </a:t>
            </a:r>
            <a:r>
              <a:rPr lang="en-CA" sz="2000" dirty="0"/>
              <a:t>co‑developing </a:t>
            </a:r>
            <a:r>
              <a:rPr lang="en-CA" sz="2000" dirty="0" err="1"/>
              <a:t>Mazoun</a:t>
            </a:r>
            <a:r>
              <a:rPr lang="en-CA" sz="2000" dirty="0"/>
              <a:t> </a:t>
            </a:r>
            <a:r>
              <a:rPr lang="en-CA" sz="2000" dirty="0" err="1"/>
              <a:t>Infinitii</a:t>
            </a:r>
            <a:r>
              <a:rPr lang="en-CA" sz="2000" dirty="0"/>
              <a:t> </a:t>
            </a:r>
            <a:r>
              <a:rPr lang="en-CA" sz="2000" dirty="0" err="1"/>
              <a:t>Pakoshayimook</a:t>
            </a:r>
            <a:r>
              <a:rPr lang="en-CA" sz="2000" dirty="0"/>
              <a:t> transitional housing and coordinating wrap‑around culturally safe services for youth aging out of care.</a:t>
            </a:r>
          </a:p>
          <a:p>
            <a:endParaRPr lang="en-CA" sz="2000" dirty="0"/>
          </a:p>
          <a:p>
            <a:r>
              <a:rPr lang="en-CA" sz="2000" b="1" dirty="0"/>
              <a:t>Central Registry Office: </a:t>
            </a:r>
            <a:r>
              <a:rPr lang="en-CA" sz="2000" dirty="0"/>
              <a:t>facilitating citizenship registration for children, youth and families served by Métis CFS agencies to ensure eligibility and identity documentation for federal transition.</a:t>
            </a:r>
          </a:p>
          <a:p>
            <a:endParaRPr lang="en-CA" sz="1500" dirty="0"/>
          </a:p>
        </p:txBody>
      </p:sp>
    </p:spTree>
    <p:extLst>
      <p:ext uri="{BB962C8B-B14F-4D97-AF65-F5344CB8AC3E}">
        <p14:creationId xmlns:p14="http://schemas.microsoft.com/office/powerpoint/2010/main" val="2580194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EFBF-34E2-9434-0158-0638D1385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7DB63-078E-D264-1733-4F1D533284EB}"/>
              </a:ext>
            </a:extLst>
          </p:cNvPr>
          <p:cNvSpPr>
            <a:spLocks noGrp="1"/>
          </p:cNvSpPr>
          <p:nvPr>
            <p:ph type="title"/>
          </p:nvPr>
        </p:nvSpPr>
        <p:spPr>
          <a:xfrm>
            <a:off x="552893" y="402956"/>
            <a:ext cx="10515600" cy="1325563"/>
          </a:xfrm>
        </p:spPr>
        <p:txBody>
          <a:bodyPr>
            <a:normAutofit/>
          </a:bodyPr>
          <a:lstStyle/>
          <a:p>
            <a:r>
              <a:rPr lang="en-US" b="1" dirty="0"/>
              <a:t>MMF Partnerships</a:t>
            </a:r>
          </a:p>
        </p:txBody>
      </p:sp>
      <p:sp>
        <p:nvSpPr>
          <p:cNvPr id="4" name="TextBox 3">
            <a:extLst>
              <a:ext uri="{FF2B5EF4-FFF2-40B4-BE49-F238E27FC236}">
                <a16:creationId xmlns:a16="http://schemas.microsoft.com/office/drawing/2014/main" id="{378377E1-0C16-948C-C7BF-76539B7CC65E}"/>
              </a:ext>
            </a:extLst>
          </p:cNvPr>
          <p:cNvSpPr txBox="1"/>
          <p:nvPr/>
        </p:nvSpPr>
        <p:spPr>
          <a:xfrm>
            <a:off x="552893" y="1497078"/>
            <a:ext cx="8815042" cy="5555367"/>
          </a:xfrm>
          <a:prstGeom prst="rect">
            <a:avLst/>
          </a:prstGeom>
          <a:noFill/>
        </p:spPr>
        <p:txBody>
          <a:bodyPr wrap="square">
            <a:spAutoFit/>
          </a:bodyPr>
          <a:lstStyle/>
          <a:p>
            <a:r>
              <a:rPr lang="en-CA" sz="2000" b="1" dirty="0">
                <a:latin typeface="Inter"/>
              </a:rPr>
              <a:t>Energy, Infrastructure and Resource Management – Métis N4 Construction</a:t>
            </a:r>
            <a:r>
              <a:rPr lang="en-CA" sz="2000" dirty="0">
                <a:latin typeface="Inter"/>
              </a:rPr>
              <a:t>: conducting capital needs and facilities assessments to identify infrastructure requirements for transitioning to federal CFS legislation.</a:t>
            </a:r>
          </a:p>
          <a:p>
            <a:endParaRPr lang="en-CA" sz="2000" dirty="0">
              <a:latin typeface="Inter"/>
            </a:endParaRPr>
          </a:p>
          <a:p>
            <a:r>
              <a:rPr lang="en-CA" sz="2000" b="1" dirty="0">
                <a:latin typeface="Inter"/>
              </a:rPr>
              <a:t>Child, Family &amp; Community Institute (CFCI): </a:t>
            </a:r>
            <a:r>
              <a:rPr lang="en-CA" sz="2000" dirty="0">
                <a:latin typeface="Inter"/>
              </a:rPr>
              <a:t>providing program development, training, evaluation and post‑distribution supports for CSA class members under Director Brittany Butler.</a:t>
            </a:r>
          </a:p>
          <a:p>
            <a:endParaRPr lang="en-CA" sz="2000" b="1" dirty="0">
              <a:latin typeface="Inter"/>
            </a:endParaRPr>
          </a:p>
          <a:p>
            <a:r>
              <a:rPr lang="en-CA" sz="2000" b="1" dirty="0">
                <a:latin typeface="Inter"/>
              </a:rPr>
              <a:t>Métis Justice Institute: </a:t>
            </a:r>
            <a:r>
              <a:rPr lang="en-CA" sz="2000" dirty="0">
                <a:latin typeface="Inter"/>
              </a:rPr>
              <a:t>supplying a dedicated Court Liaison Worker to prepare youth and families for court processes and reduce legal trauma.</a:t>
            </a:r>
          </a:p>
          <a:p>
            <a:endParaRPr lang="en-CA" sz="2000" b="1" dirty="0">
              <a:latin typeface="Inter"/>
            </a:endParaRPr>
          </a:p>
          <a:p>
            <a:r>
              <a:rPr lang="en-CA" sz="2000" b="1" dirty="0">
                <a:latin typeface="Inter"/>
              </a:rPr>
              <a:t>Métis Community Resource Department (MCRD): </a:t>
            </a:r>
            <a:r>
              <a:rPr lang="en-CA" sz="2000" dirty="0">
                <a:latin typeface="Inter"/>
              </a:rPr>
              <a:t>Currently, the Métis CFS Authority provides in-kind training to department staff.</a:t>
            </a:r>
          </a:p>
          <a:p>
            <a:endParaRPr lang="en-CA" sz="2000" dirty="0">
              <a:latin typeface="Inter"/>
            </a:endParaRPr>
          </a:p>
          <a:p>
            <a:r>
              <a:rPr lang="en-CA" sz="2000" b="1" dirty="0">
                <a:latin typeface="Inter"/>
              </a:rPr>
              <a:t>Métis Education and Training (MET): </a:t>
            </a:r>
            <a:r>
              <a:rPr lang="en-CA" sz="2000" dirty="0">
                <a:latin typeface="Inter"/>
              </a:rPr>
              <a:t>provides funding supports for our         agencies’ Métis/</a:t>
            </a:r>
            <a:r>
              <a:rPr lang="en-CA" sz="2000" dirty="0" err="1">
                <a:latin typeface="Inter"/>
              </a:rPr>
              <a:t>Michif</a:t>
            </a:r>
            <a:r>
              <a:rPr lang="en-CA" sz="2000" dirty="0">
                <a:latin typeface="Inter"/>
              </a:rPr>
              <a:t> Spirit Workers.</a:t>
            </a:r>
          </a:p>
          <a:p>
            <a:endParaRPr lang="en-CA" sz="2000" dirty="0"/>
          </a:p>
          <a:p>
            <a:endParaRPr lang="en-CA" sz="1500" dirty="0"/>
          </a:p>
        </p:txBody>
      </p:sp>
    </p:spTree>
    <p:extLst>
      <p:ext uri="{BB962C8B-B14F-4D97-AF65-F5344CB8AC3E}">
        <p14:creationId xmlns:p14="http://schemas.microsoft.com/office/powerpoint/2010/main" val="4253534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C69AE-2564-3950-B23E-B930B0743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246E7-2471-EDB1-47DC-59D73A31FF13}"/>
              </a:ext>
            </a:extLst>
          </p:cNvPr>
          <p:cNvSpPr>
            <a:spLocks noGrp="1"/>
          </p:cNvSpPr>
          <p:nvPr>
            <p:ph type="title"/>
          </p:nvPr>
        </p:nvSpPr>
        <p:spPr>
          <a:xfrm>
            <a:off x="552893" y="402956"/>
            <a:ext cx="10515600" cy="1325563"/>
          </a:xfrm>
        </p:spPr>
        <p:txBody>
          <a:bodyPr>
            <a:normAutofit/>
          </a:bodyPr>
          <a:lstStyle/>
          <a:p>
            <a:r>
              <a:rPr lang="en-US" b="1" dirty="0"/>
              <a:t>Citizenship</a:t>
            </a:r>
          </a:p>
        </p:txBody>
      </p:sp>
      <p:sp>
        <p:nvSpPr>
          <p:cNvPr id="4" name="TextBox 3">
            <a:extLst>
              <a:ext uri="{FF2B5EF4-FFF2-40B4-BE49-F238E27FC236}">
                <a16:creationId xmlns:a16="http://schemas.microsoft.com/office/drawing/2014/main" id="{2160491E-2445-5D8E-EDBE-30DA4A99BB81}"/>
              </a:ext>
            </a:extLst>
          </p:cNvPr>
          <p:cNvSpPr txBox="1"/>
          <p:nvPr/>
        </p:nvSpPr>
        <p:spPr>
          <a:xfrm>
            <a:off x="552893" y="1497078"/>
            <a:ext cx="6091747" cy="4724370"/>
          </a:xfrm>
          <a:prstGeom prst="rect">
            <a:avLst/>
          </a:prstGeom>
          <a:noFill/>
        </p:spPr>
        <p:txBody>
          <a:bodyPr wrap="square">
            <a:spAutoFit/>
          </a:bodyPr>
          <a:lstStyle/>
          <a:p>
            <a:r>
              <a:rPr lang="en-CA" sz="2200" dirty="0">
                <a:latin typeface="Inter"/>
              </a:rPr>
              <a:t>Citizenship Liaison Officers (CLO) work closely with the Citizenship Registry Office (CRO) to obtain citizenship for families. CLOs also assist other CFS agencies throughout Manitoba in determining whether children and youth in their care are eligible Métis Citizens. </a:t>
            </a:r>
          </a:p>
          <a:p>
            <a:r>
              <a:rPr lang="en-CA" sz="2200" dirty="0">
                <a:latin typeface="Inter"/>
              </a:rPr>
              <a:t> </a:t>
            </a:r>
          </a:p>
          <a:p>
            <a:r>
              <a:rPr lang="en-CA" sz="2200" dirty="0">
                <a:latin typeface="Inter"/>
              </a:rPr>
              <a:t>This past year: </a:t>
            </a:r>
          </a:p>
          <a:p>
            <a:endParaRPr lang="en-CA" sz="1100" dirty="0">
              <a:latin typeface="Inter"/>
            </a:endParaRPr>
          </a:p>
          <a:p>
            <a:pPr marL="285750" indent="-285750">
              <a:buFont typeface="Arial" panose="020B0604020202020204" pitchFamily="34" charset="0"/>
              <a:buChar char="•"/>
            </a:pPr>
            <a:r>
              <a:rPr lang="en-CA" sz="2200" dirty="0">
                <a:latin typeface="Inter"/>
              </a:rPr>
              <a:t>148 citizens identified through CLOs </a:t>
            </a:r>
          </a:p>
          <a:p>
            <a:pPr marL="285750" indent="-285750">
              <a:buFont typeface="Arial" panose="020B0604020202020204" pitchFamily="34" charset="0"/>
              <a:buChar char="•"/>
            </a:pPr>
            <a:r>
              <a:rPr lang="en-CA" sz="2200" dirty="0">
                <a:latin typeface="Inter"/>
              </a:rPr>
              <a:t>127 Kinship connections for our families in MCFS</a:t>
            </a:r>
          </a:p>
          <a:p>
            <a:pPr marL="285750" indent="-285750">
              <a:buFont typeface="Arial" panose="020B0604020202020204" pitchFamily="34" charset="0"/>
              <a:buChar char="•"/>
            </a:pPr>
            <a:r>
              <a:rPr lang="en-CA" sz="2200" dirty="0">
                <a:latin typeface="Inter"/>
              </a:rPr>
              <a:t>81 of the individuals determined eligible through CLOs have obtained their citizenship cards  </a:t>
            </a:r>
          </a:p>
          <a:p>
            <a:endParaRPr lang="en-CA" sz="1500" dirty="0"/>
          </a:p>
        </p:txBody>
      </p:sp>
      <p:pic>
        <p:nvPicPr>
          <p:cNvPr id="6" name="Picture 5" descr="A group of people standing outside&#10;&#10;AI-generated content may be incorrect.">
            <a:extLst>
              <a:ext uri="{FF2B5EF4-FFF2-40B4-BE49-F238E27FC236}">
                <a16:creationId xmlns:a16="http://schemas.microsoft.com/office/drawing/2014/main" id="{8AA20E4A-F81C-3F8F-6E79-5CD855D6E956}"/>
              </a:ext>
            </a:extLst>
          </p:cNvPr>
          <p:cNvPicPr>
            <a:picLocks noChangeAspect="1"/>
          </p:cNvPicPr>
          <p:nvPr/>
        </p:nvPicPr>
        <p:blipFill>
          <a:blip r:embed="rId2"/>
          <a:stretch>
            <a:fillRect/>
          </a:stretch>
        </p:blipFill>
        <p:spPr>
          <a:xfrm>
            <a:off x="3220599" y="402956"/>
            <a:ext cx="7543093" cy="5383638"/>
          </a:xfrm>
          <a:prstGeom prst="rect">
            <a:avLst/>
          </a:prstGeom>
        </p:spPr>
      </p:pic>
    </p:spTree>
    <p:extLst>
      <p:ext uri="{BB962C8B-B14F-4D97-AF65-F5344CB8AC3E}">
        <p14:creationId xmlns:p14="http://schemas.microsoft.com/office/powerpoint/2010/main" val="2542075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5BB51FCEAAA94AA4C4FDB4C128D8E5" ma:contentTypeVersion="22" ma:contentTypeDescription="Create a new document." ma:contentTypeScope="" ma:versionID="fd503f36eff88704c5f4df0724a6f2e8">
  <xsd:schema xmlns:xsd="http://www.w3.org/2001/XMLSchema" xmlns:xs="http://www.w3.org/2001/XMLSchema" xmlns:p="http://schemas.microsoft.com/office/2006/metadata/properties" xmlns:ns1="http://schemas.microsoft.com/sharepoint/v3" xmlns:ns2="723011d3-ce1d-43e8-96d8-d64d12011159" xmlns:ns3="3a7198e0-f462-423b-97cc-9f0a4e00fbc1" targetNamespace="http://schemas.microsoft.com/office/2006/metadata/properties" ma:root="true" ma:fieldsID="9501abda3d11c9bc593a8911acbe8c96" ns1:_="" ns2:_="" ns3:_="">
    <xsd:import namespace="http://schemas.microsoft.com/sharepoint/v3"/>
    <xsd:import namespace="723011d3-ce1d-43e8-96d8-d64d12011159"/>
    <xsd:import namespace="3a7198e0-f462-423b-97cc-9f0a4e00fb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imag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011d3-ce1d-43e8-96d8-d64d12011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068fe6-f01a-45db-9dc6-c7f0851eaa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198e0-f462-423b-97cc-9f0a4e00fb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bcb3e8d-40b1-42a1-8861-5c33baee33f2}" ma:internalName="TaxCatchAll" ma:showField="CatchAllData" ma:web="3a7198e0-f462-423b-97cc-9f0a4e00fb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3a7198e0-f462-423b-97cc-9f0a4e00fbc1" xsi:nil="true"/>
    <image xmlns="723011d3-ce1d-43e8-96d8-d64d12011159" xsi:nil="true"/>
    <lcf76f155ced4ddcb4097134ff3c332f xmlns="723011d3-ce1d-43e8-96d8-d64d12011159">
      <Terms xmlns="http://schemas.microsoft.com/office/infopath/2007/PartnerControls"/>
    </lcf76f155ced4ddcb4097134ff3c332f>
    <_ip_UnifiedCompliancePolicyProperties xmlns="http://schemas.microsoft.com/sharepoint/v3" xsi:nil="true"/>
  </documentManagement>
</p:properties>
</file>

<file path=customXml/itemProps1.xml><?xml version="1.0" encoding="utf-8"?>
<ds:datastoreItem xmlns:ds="http://schemas.openxmlformats.org/officeDocument/2006/customXml" ds:itemID="{3C2C17DE-2E8B-4138-9303-8981B682B136}">
  <ds:schemaRefs>
    <ds:schemaRef ds:uri="http://schemas.microsoft.com/sharepoint/v3/contenttype/forms"/>
  </ds:schemaRefs>
</ds:datastoreItem>
</file>

<file path=customXml/itemProps2.xml><?xml version="1.0" encoding="utf-8"?>
<ds:datastoreItem xmlns:ds="http://schemas.openxmlformats.org/officeDocument/2006/customXml" ds:itemID="{94144C96-A982-4FBF-9A5F-C0CA47601C12}"/>
</file>

<file path=customXml/itemProps3.xml><?xml version="1.0" encoding="utf-8"?>
<ds:datastoreItem xmlns:ds="http://schemas.openxmlformats.org/officeDocument/2006/customXml" ds:itemID="{5A01681C-1C5F-4071-B599-053457B08D0A}">
  <ds:schemaRefs>
    <ds:schemaRef ds:uri="http://schemas.microsoft.com/office/2006/metadata/properties"/>
    <ds:schemaRef ds:uri="http://schemas.microsoft.com/office/infopath/2007/PartnerControls"/>
    <ds:schemaRef ds:uri="723011d3-ce1d-43e8-96d8-d64d12011159"/>
    <ds:schemaRef ds:uri="3a7198e0-f462-423b-97cc-9f0a4e00fbc1"/>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897</TotalTime>
  <Words>800</Words>
  <Application>Microsoft Office PowerPoint</Application>
  <PresentationFormat>Widescreen</PresentationFormat>
  <Paragraphs>83</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Inter</vt:lpstr>
      <vt:lpstr>Minion Pro</vt:lpstr>
      <vt:lpstr>Office Theme</vt:lpstr>
      <vt:lpstr>PowerPoint Presentation</vt:lpstr>
      <vt:lpstr>Overview</vt:lpstr>
      <vt:lpstr>Mandate</vt:lpstr>
      <vt:lpstr>Bill C-92: An Act Respecting First Nations, Métis and Inuit children, youth and families</vt:lpstr>
      <vt:lpstr>Children’s Special Allowance</vt:lpstr>
      <vt:lpstr>Single Envelope Funding </vt:lpstr>
      <vt:lpstr>MMF Partnerships</vt:lpstr>
      <vt:lpstr>MMF Partnerships</vt:lpstr>
      <vt:lpstr>Citizenship</vt:lpstr>
      <vt:lpstr>Programming</vt:lpstr>
      <vt:lpstr>Milestones &amp; Celebrations</vt:lpstr>
      <vt:lpstr>Become a Caregiver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Meixner</dc:creator>
  <cp:lastModifiedBy>Brittany Butler</cp:lastModifiedBy>
  <cp:revision>19</cp:revision>
  <dcterms:created xsi:type="dcterms:W3CDTF">2021-08-05T18:31:33Z</dcterms:created>
  <dcterms:modified xsi:type="dcterms:W3CDTF">2025-10-09T21:16:46Z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0x010100A45BB51FCEAAA94AA4C4FDB4C128D8E5</vt:lpwstr>
  </property>
  <property fmtid="{D5CDD505-2E9C-101B-9397-08002B2CF9AE}" pid="3" name="Order">
    <vt:r8>11745300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