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sldIdLst>
    <p:sldId id="285" r:id="rId5"/>
    <p:sldId id="267" r:id="rId6"/>
    <p:sldId id="280" r:id="rId7"/>
    <p:sldId id="266" r:id="rId8"/>
    <p:sldId id="257" r:id="rId9"/>
    <p:sldId id="282" r:id="rId10"/>
    <p:sldId id="271" r:id="rId11"/>
    <p:sldId id="263" r:id="rId12"/>
    <p:sldId id="283" r:id="rId13"/>
    <p:sldId id="284" r:id="rId14"/>
    <p:sldId id="268" r:id="rId15"/>
    <p:sldId id="287" r:id="rId16"/>
    <p:sldId id="288" r:id="rId17"/>
    <p:sldId id="272" r:id="rId18"/>
    <p:sldId id="261" r:id="rId19"/>
    <p:sldId id="262" r:id="rId20"/>
    <p:sldId id="277" r:id="rId21"/>
    <p:sldId id="28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189994B-9271-9E98-CA4E-CAB6832D1F97}" name="Tessa Stewart" initials="" userId="S::tessa.stewart@mmf.mb.ca::46d3aec7-b247-4f1e-ab59-8881b269a518" providerId="AD"/>
  <p188:author id="{F8A4D258-FC37-1DC0-C149-68D72D86B054}" name="Donna Ricard" initials="DR" userId="S::donna.ricard@mmf.mb.ca::7cfdd884-61ec-4887-85de-3639467e47d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9EB0"/>
    <a:srgbClr val="BD7D95"/>
    <a:srgbClr val="331C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D2A956-E1EB-41EC-80CF-D7A3EB6053E0}" v="327" dt="2025-10-10T16:38:33.194"/>
    <p1510:client id="{4AEF2985-6E7C-4964-8F3F-571902609AA8}" v="2071" dt="2025-10-09T20:13:58.745"/>
    <p1510:client id="{517491B5-254B-466F-AB29-4D5C94377FC0}" v="2417" dt="2025-10-09T21:02:12.861"/>
    <p1510:client id="{C9F33D01-E562-43F9-B9E1-BBCC68A9C03C}" v="143" dt="2025-10-10T16:02:39.5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8C1896-6711-4130-88CF-9C26A9944DCE}" type="datetimeFigureOut">
              <a:rPr lang="en-CA" smtClean="0"/>
              <a:t>2025-10-10</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4DDC86-30AD-4181-AD3B-DA21E6410040}" type="slidenum">
              <a:rPr lang="en-CA" smtClean="0"/>
              <a:t>‹#›</a:t>
            </a:fld>
            <a:endParaRPr lang="en-CA"/>
          </a:p>
        </p:txBody>
      </p:sp>
    </p:spTree>
    <p:extLst>
      <p:ext uri="{BB962C8B-B14F-4D97-AF65-F5344CB8AC3E}">
        <p14:creationId xmlns:p14="http://schemas.microsoft.com/office/powerpoint/2010/main" val="1226113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The data reinforces the vital role of the Michif Language Department in supporting language revitalization within the MMF.</a:t>
            </a:r>
          </a:p>
          <a:p>
            <a:endParaRPr lang="en-CA"/>
          </a:p>
        </p:txBody>
      </p:sp>
      <p:sp>
        <p:nvSpPr>
          <p:cNvPr id="4" name="Slide Number Placeholder 3"/>
          <p:cNvSpPr>
            <a:spLocks noGrp="1"/>
          </p:cNvSpPr>
          <p:nvPr>
            <p:ph type="sldNum" sz="quarter" idx="5"/>
          </p:nvPr>
        </p:nvSpPr>
        <p:spPr/>
        <p:txBody>
          <a:bodyPr/>
          <a:lstStyle/>
          <a:p>
            <a:fld id="{A54DDC86-30AD-4181-AD3B-DA21E6410040}" type="slidenum">
              <a:rPr lang="en-CA" smtClean="0"/>
              <a:t>3</a:t>
            </a:fld>
            <a:endParaRPr lang="en-CA"/>
          </a:p>
        </p:txBody>
      </p:sp>
    </p:spTree>
    <p:extLst>
      <p:ext uri="{BB962C8B-B14F-4D97-AF65-F5344CB8AC3E}">
        <p14:creationId xmlns:p14="http://schemas.microsoft.com/office/powerpoint/2010/main" val="2450727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Funding applications and guidelines are available on the MMF Website</a:t>
            </a:r>
          </a:p>
        </p:txBody>
      </p:sp>
      <p:sp>
        <p:nvSpPr>
          <p:cNvPr id="4" name="Slide Number Placeholder 3"/>
          <p:cNvSpPr>
            <a:spLocks noGrp="1"/>
          </p:cNvSpPr>
          <p:nvPr>
            <p:ph type="sldNum" sz="quarter" idx="5"/>
          </p:nvPr>
        </p:nvSpPr>
        <p:spPr/>
        <p:txBody>
          <a:bodyPr/>
          <a:lstStyle/>
          <a:p>
            <a:fld id="{A54DDC86-30AD-4181-AD3B-DA21E6410040}" type="slidenum">
              <a:rPr lang="en-CA" smtClean="0"/>
              <a:t>4</a:t>
            </a:fld>
            <a:endParaRPr lang="en-CA"/>
          </a:p>
        </p:txBody>
      </p:sp>
    </p:spTree>
    <p:extLst>
      <p:ext uri="{BB962C8B-B14F-4D97-AF65-F5344CB8AC3E}">
        <p14:creationId xmlns:p14="http://schemas.microsoft.com/office/powerpoint/2010/main" val="2863845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a:t>St. James Assiniboine School Division has been creating a cohort of teachers that are passionate about Michif Language who will learn from language keepers then incorporate it into their classrooms</a:t>
            </a:r>
          </a:p>
          <a:p>
            <a:pPr marL="171450" indent="-171450">
              <a:buFont typeface="Arial" panose="020B0604020202020204" pitchFamily="34" charset="0"/>
              <a:buChar char="•"/>
            </a:pPr>
            <a:r>
              <a:rPr lang="en-CA"/>
              <a:t>Winnipeg School Division has hired a teacher who will be going around to various classes in the division and teaching Michif-French to students</a:t>
            </a:r>
          </a:p>
        </p:txBody>
      </p:sp>
      <p:sp>
        <p:nvSpPr>
          <p:cNvPr id="4" name="Slide Number Placeholder 3"/>
          <p:cNvSpPr>
            <a:spLocks noGrp="1"/>
          </p:cNvSpPr>
          <p:nvPr>
            <p:ph type="sldNum" sz="quarter" idx="5"/>
          </p:nvPr>
        </p:nvSpPr>
        <p:spPr/>
        <p:txBody>
          <a:bodyPr/>
          <a:lstStyle/>
          <a:p>
            <a:fld id="{A54DDC86-30AD-4181-AD3B-DA21E6410040}" type="slidenum">
              <a:rPr lang="en-CA" smtClean="0"/>
              <a:t>6</a:t>
            </a:fld>
            <a:endParaRPr lang="en-CA"/>
          </a:p>
        </p:txBody>
      </p:sp>
    </p:spTree>
    <p:extLst>
      <p:ext uri="{BB962C8B-B14F-4D97-AF65-F5344CB8AC3E}">
        <p14:creationId xmlns:p14="http://schemas.microsoft.com/office/powerpoint/2010/main" val="3789741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54DDC86-30AD-4181-AD3B-DA21E6410040}" type="slidenum">
              <a:rPr lang="en-CA" smtClean="0"/>
              <a:t>7</a:t>
            </a:fld>
            <a:endParaRPr lang="en-CA"/>
          </a:p>
        </p:txBody>
      </p:sp>
    </p:spTree>
    <p:extLst>
      <p:ext uri="{BB962C8B-B14F-4D97-AF65-F5344CB8AC3E}">
        <p14:creationId xmlns:p14="http://schemas.microsoft.com/office/powerpoint/2010/main" val="1013751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a:t>Infinity Women’s Secretariat is on stage 2 of developing their AI for learning Michif. </a:t>
            </a:r>
          </a:p>
          <a:p>
            <a:endParaRPr lang="en-CA"/>
          </a:p>
        </p:txBody>
      </p:sp>
      <p:sp>
        <p:nvSpPr>
          <p:cNvPr id="4" name="Slide Number Placeholder 3"/>
          <p:cNvSpPr>
            <a:spLocks noGrp="1"/>
          </p:cNvSpPr>
          <p:nvPr>
            <p:ph type="sldNum" sz="quarter" idx="5"/>
          </p:nvPr>
        </p:nvSpPr>
        <p:spPr/>
        <p:txBody>
          <a:bodyPr/>
          <a:lstStyle/>
          <a:p>
            <a:fld id="{A54DDC86-30AD-4181-AD3B-DA21E6410040}" type="slidenum">
              <a:rPr lang="en-CA" smtClean="0"/>
              <a:t>8</a:t>
            </a:fld>
            <a:endParaRPr lang="en-CA"/>
          </a:p>
        </p:txBody>
      </p:sp>
    </p:spTree>
    <p:extLst>
      <p:ext uri="{BB962C8B-B14F-4D97-AF65-F5344CB8AC3E}">
        <p14:creationId xmlns:p14="http://schemas.microsoft.com/office/powerpoint/2010/main" val="599039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The Michif Keyboard for your phone – you can also take pics and it will tell you what it is in English and Michif</a:t>
            </a:r>
          </a:p>
        </p:txBody>
      </p:sp>
      <p:sp>
        <p:nvSpPr>
          <p:cNvPr id="4" name="Slide Number Placeholder 3"/>
          <p:cNvSpPr>
            <a:spLocks noGrp="1"/>
          </p:cNvSpPr>
          <p:nvPr>
            <p:ph type="sldNum" sz="quarter" idx="5"/>
          </p:nvPr>
        </p:nvSpPr>
        <p:spPr/>
        <p:txBody>
          <a:bodyPr/>
          <a:lstStyle/>
          <a:p>
            <a:fld id="{A54DDC86-30AD-4181-AD3B-DA21E6410040}" type="slidenum">
              <a:rPr lang="en-CA" smtClean="0"/>
              <a:t>9</a:t>
            </a:fld>
            <a:endParaRPr lang="en-CA"/>
          </a:p>
        </p:txBody>
      </p:sp>
    </p:spTree>
    <p:extLst>
      <p:ext uri="{BB962C8B-B14F-4D97-AF65-F5344CB8AC3E}">
        <p14:creationId xmlns:p14="http://schemas.microsoft.com/office/powerpoint/2010/main" val="1341911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54DDC86-30AD-4181-AD3B-DA21E6410040}" type="slidenum">
              <a:rPr lang="en-CA" smtClean="0"/>
              <a:t>18</a:t>
            </a:fld>
            <a:endParaRPr lang="en-CA"/>
          </a:p>
        </p:txBody>
      </p:sp>
    </p:spTree>
    <p:extLst>
      <p:ext uri="{BB962C8B-B14F-4D97-AF65-F5344CB8AC3E}">
        <p14:creationId xmlns:p14="http://schemas.microsoft.com/office/powerpoint/2010/main" val="3153954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2C86A-34E3-C046-92D3-FE27434FD1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03C7BC-6F3F-7A4C-B839-28AA281452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CD7F3C-9224-BD4D-B7C4-DAA686E5AB8B}"/>
              </a:ext>
            </a:extLst>
          </p:cNvPr>
          <p:cNvSpPr>
            <a:spLocks noGrp="1"/>
          </p:cNvSpPr>
          <p:nvPr>
            <p:ph type="dt" sz="half" idx="10"/>
          </p:nvPr>
        </p:nvSpPr>
        <p:spPr/>
        <p:txBody>
          <a:bodyPr/>
          <a:lstStyle/>
          <a:p>
            <a:fld id="{94C745D8-FAEE-7549-A87D-D45710F48FD9}" type="datetimeFigureOut">
              <a:rPr lang="en-US" smtClean="0"/>
              <a:t>10/10/2025</a:t>
            </a:fld>
            <a:endParaRPr lang="en-US"/>
          </a:p>
        </p:txBody>
      </p:sp>
      <p:sp>
        <p:nvSpPr>
          <p:cNvPr id="5" name="Footer Placeholder 4">
            <a:extLst>
              <a:ext uri="{FF2B5EF4-FFF2-40B4-BE49-F238E27FC236}">
                <a16:creationId xmlns:a16="http://schemas.microsoft.com/office/drawing/2014/main" id="{C8E75989-A6E0-3C42-AB9B-B213A4EB2E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8D5A91-A623-2643-9377-2695040F6746}"/>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832628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D0666-1518-6D4F-AF7F-B9DEF9A46C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A953F8-A3DD-9743-BB3C-64696F1C56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3537E3-0201-AC43-9C13-1888A480FE8A}"/>
              </a:ext>
            </a:extLst>
          </p:cNvPr>
          <p:cNvSpPr>
            <a:spLocks noGrp="1"/>
          </p:cNvSpPr>
          <p:nvPr>
            <p:ph type="dt" sz="half" idx="10"/>
          </p:nvPr>
        </p:nvSpPr>
        <p:spPr/>
        <p:txBody>
          <a:bodyPr/>
          <a:lstStyle/>
          <a:p>
            <a:fld id="{94C745D8-FAEE-7549-A87D-D45710F48FD9}" type="datetimeFigureOut">
              <a:rPr lang="en-US" smtClean="0"/>
              <a:t>10/10/2025</a:t>
            </a:fld>
            <a:endParaRPr lang="en-US"/>
          </a:p>
        </p:txBody>
      </p:sp>
      <p:sp>
        <p:nvSpPr>
          <p:cNvPr id="5" name="Footer Placeholder 4">
            <a:extLst>
              <a:ext uri="{FF2B5EF4-FFF2-40B4-BE49-F238E27FC236}">
                <a16:creationId xmlns:a16="http://schemas.microsoft.com/office/drawing/2014/main" id="{3029FCA2-3BEF-9548-B370-C45D92B6DE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52AC93-B5BD-4946-A0FE-25E914C27715}"/>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2844952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E2B425-DEAF-694A-8AA1-C07930DD7C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51A517-3A0D-D44E-B4B8-2945508BBC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29F94F-0D63-0545-8889-DEF40D6BA306}"/>
              </a:ext>
            </a:extLst>
          </p:cNvPr>
          <p:cNvSpPr>
            <a:spLocks noGrp="1"/>
          </p:cNvSpPr>
          <p:nvPr>
            <p:ph type="dt" sz="half" idx="10"/>
          </p:nvPr>
        </p:nvSpPr>
        <p:spPr/>
        <p:txBody>
          <a:bodyPr/>
          <a:lstStyle/>
          <a:p>
            <a:fld id="{94C745D8-FAEE-7549-A87D-D45710F48FD9}" type="datetimeFigureOut">
              <a:rPr lang="en-US" smtClean="0"/>
              <a:t>10/10/2025</a:t>
            </a:fld>
            <a:endParaRPr lang="en-US"/>
          </a:p>
        </p:txBody>
      </p:sp>
      <p:sp>
        <p:nvSpPr>
          <p:cNvPr id="5" name="Footer Placeholder 4">
            <a:extLst>
              <a:ext uri="{FF2B5EF4-FFF2-40B4-BE49-F238E27FC236}">
                <a16:creationId xmlns:a16="http://schemas.microsoft.com/office/drawing/2014/main" id="{21638463-AEB8-D245-8AE2-53332C5B91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2FCCD0-0A2B-5541-8FA1-F8234A976311}"/>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46021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A7A4D-1774-D543-B20F-8799207F8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F7A908-6A30-F244-9F88-8934CF8208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C6D60D-A51A-E342-8964-39FA03194F30}"/>
              </a:ext>
            </a:extLst>
          </p:cNvPr>
          <p:cNvSpPr>
            <a:spLocks noGrp="1"/>
          </p:cNvSpPr>
          <p:nvPr>
            <p:ph type="dt" sz="half" idx="10"/>
          </p:nvPr>
        </p:nvSpPr>
        <p:spPr/>
        <p:txBody>
          <a:bodyPr/>
          <a:lstStyle/>
          <a:p>
            <a:fld id="{94C745D8-FAEE-7549-A87D-D45710F48FD9}" type="datetimeFigureOut">
              <a:rPr lang="en-US" smtClean="0"/>
              <a:t>10/10/2025</a:t>
            </a:fld>
            <a:endParaRPr lang="en-US"/>
          </a:p>
        </p:txBody>
      </p:sp>
      <p:sp>
        <p:nvSpPr>
          <p:cNvPr id="5" name="Footer Placeholder 4">
            <a:extLst>
              <a:ext uri="{FF2B5EF4-FFF2-40B4-BE49-F238E27FC236}">
                <a16:creationId xmlns:a16="http://schemas.microsoft.com/office/drawing/2014/main" id="{462333EA-2BCB-624D-B721-07E2BA9AE3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411DB3-617A-3C4A-9E7F-477F783B8752}"/>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1982155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5D927-925C-7D44-94DF-8E2CBC840E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612739-8515-6444-8330-7E67324C06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B18773-1E26-484F-B677-46A69ECA229C}"/>
              </a:ext>
            </a:extLst>
          </p:cNvPr>
          <p:cNvSpPr>
            <a:spLocks noGrp="1"/>
          </p:cNvSpPr>
          <p:nvPr>
            <p:ph type="dt" sz="half" idx="10"/>
          </p:nvPr>
        </p:nvSpPr>
        <p:spPr/>
        <p:txBody>
          <a:bodyPr/>
          <a:lstStyle/>
          <a:p>
            <a:fld id="{94C745D8-FAEE-7549-A87D-D45710F48FD9}" type="datetimeFigureOut">
              <a:rPr lang="en-US" smtClean="0"/>
              <a:t>10/10/2025</a:t>
            </a:fld>
            <a:endParaRPr lang="en-US"/>
          </a:p>
        </p:txBody>
      </p:sp>
      <p:sp>
        <p:nvSpPr>
          <p:cNvPr id="5" name="Footer Placeholder 4">
            <a:extLst>
              <a:ext uri="{FF2B5EF4-FFF2-40B4-BE49-F238E27FC236}">
                <a16:creationId xmlns:a16="http://schemas.microsoft.com/office/drawing/2014/main" id="{AF222F84-D38D-0246-9B8A-811CA968C0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00B00C-AEBE-624B-B3C5-33875A260B5C}"/>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342539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3AF5B-920F-434F-8901-AE1000CBA9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9584FE-0D19-CD46-BB23-8B23934C3C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8AB696-1FCD-A249-9B1E-0D5F0E29E7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437388-DD4A-EB46-B928-A48B08610F90}"/>
              </a:ext>
            </a:extLst>
          </p:cNvPr>
          <p:cNvSpPr>
            <a:spLocks noGrp="1"/>
          </p:cNvSpPr>
          <p:nvPr>
            <p:ph type="dt" sz="half" idx="10"/>
          </p:nvPr>
        </p:nvSpPr>
        <p:spPr/>
        <p:txBody>
          <a:bodyPr/>
          <a:lstStyle/>
          <a:p>
            <a:fld id="{94C745D8-FAEE-7549-A87D-D45710F48FD9}" type="datetimeFigureOut">
              <a:rPr lang="en-US" smtClean="0"/>
              <a:t>10/10/2025</a:t>
            </a:fld>
            <a:endParaRPr lang="en-US"/>
          </a:p>
        </p:txBody>
      </p:sp>
      <p:sp>
        <p:nvSpPr>
          <p:cNvPr id="6" name="Footer Placeholder 5">
            <a:extLst>
              <a:ext uri="{FF2B5EF4-FFF2-40B4-BE49-F238E27FC236}">
                <a16:creationId xmlns:a16="http://schemas.microsoft.com/office/drawing/2014/main" id="{25F92746-236B-1240-A69A-8316518CE4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077CFB-5EAA-5546-81FF-E6FD92C24F0C}"/>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3257251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5051-D9A5-F04A-BB7D-5F32023660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4C7455-460C-D246-822C-1C80120DD6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FE922E-848B-344F-A414-CD85656E9B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D27BFD-09E3-8A42-9499-741DDEAB99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44617A-F5B7-444A-9D34-3FFD041694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6196BF-62C5-5144-8A3A-E04476EEBFD0}"/>
              </a:ext>
            </a:extLst>
          </p:cNvPr>
          <p:cNvSpPr>
            <a:spLocks noGrp="1"/>
          </p:cNvSpPr>
          <p:nvPr>
            <p:ph type="dt" sz="half" idx="10"/>
          </p:nvPr>
        </p:nvSpPr>
        <p:spPr/>
        <p:txBody>
          <a:bodyPr/>
          <a:lstStyle/>
          <a:p>
            <a:fld id="{94C745D8-FAEE-7549-A87D-D45710F48FD9}" type="datetimeFigureOut">
              <a:rPr lang="en-US" smtClean="0"/>
              <a:t>10/10/2025</a:t>
            </a:fld>
            <a:endParaRPr lang="en-US"/>
          </a:p>
        </p:txBody>
      </p:sp>
      <p:sp>
        <p:nvSpPr>
          <p:cNvPr id="8" name="Footer Placeholder 7">
            <a:extLst>
              <a:ext uri="{FF2B5EF4-FFF2-40B4-BE49-F238E27FC236}">
                <a16:creationId xmlns:a16="http://schemas.microsoft.com/office/drawing/2014/main" id="{3823C717-91B0-0444-8B93-6ABAD77283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D04865-B5CD-F646-92EA-F82C51BA789F}"/>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3664640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75D23-FECB-654A-BD98-464C52CC60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3186E3-65D2-3B41-9F26-6D827A7469EF}"/>
              </a:ext>
            </a:extLst>
          </p:cNvPr>
          <p:cNvSpPr>
            <a:spLocks noGrp="1"/>
          </p:cNvSpPr>
          <p:nvPr>
            <p:ph type="dt" sz="half" idx="10"/>
          </p:nvPr>
        </p:nvSpPr>
        <p:spPr/>
        <p:txBody>
          <a:bodyPr/>
          <a:lstStyle/>
          <a:p>
            <a:fld id="{94C745D8-FAEE-7549-A87D-D45710F48FD9}" type="datetimeFigureOut">
              <a:rPr lang="en-US" smtClean="0"/>
              <a:t>10/10/2025</a:t>
            </a:fld>
            <a:endParaRPr lang="en-US"/>
          </a:p>
        </p:txBody>
      </p:sp>
      <p:sp>
        <p:nvSpPr>
          <p:cNvPr id="4" name="Footer Placeholder 3">
            <a:extLst>
              <a:ext uri="{FF2B5EF4-FFF2-40B4-BE49-F238E27FC236}">
                <a16:creationId xmlns:a16="http://schemas.microsoft.com/office/drawing/2014/main" id="{76E52F59-C02E-FC4C-82AF-76C2F400399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C9475D-F9DB-3349-9111-05BA1A702A72}"/>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4232579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963AF7-AF08-744B-A864-A5915133DD37}"/>
              </a:ext>
            </a:extLst>
          </p:cNvPr>
          <p:cNvSpPr>
            <a:spLocks noGrp="1"/>
          </p:cNvSpPr>
          <p:nvPr>
            <p:ph type="dt" sz="half" idx="10"/>
          </p:nvPr>
        </p:nvSpPr>
        <p:spPr/>
        <p:txBody>
          <a:bodyPr/>
          <a:lstStyle/>
          <a:p>
            <a:fld id="{94C745D8-FAEE-7549-A87D-D45710F48FD9}" type="datetimeFigureOut">
              <a:rPr lang="en-US" smtClean="0"/>
              <a:t>10/10/2025</a:t>
            </a:fld>
            <a:endParaRPr lang="en-US"/>
          </a:p>
        </p:txBody>
      </p:sp>
      <p:sp>
        <p:nvSpPr>
          <p:cNvPr id="3" name="Footer Placeholder 2">
            <a:extLst>
              <a:ext uri="{FF2B5EF4-FFF2-40B4-BE49-F238E27FC236}">
                <a16:creationId xmlns:a16="http://schemas.microsoft.com/office/drawing/2014/main" id="{3B2471B1-23FD-384C-B5BD-4EF9EFCCE1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DE170C-CB8B-8943-9015-B54D17AEDD8B}"/>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1929202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031F3-9EB8-7A46-96C0-44702375CC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843568-C980-0143-8557-2C4283B60C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0DB229-EFA3-7C43-89CB-8C08681603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3F227B-C88F-2D47-85B9-6A89FBECEE13}"/>
              </a:ext>
            </a:extLst>
          </p:cNvPr>
          <p:cNvSpPr>
            <a:spLocks noGrp="1"/>
          </p:cNvSpPr>
          <p:nvPr>
            <p:ph type="dt" sz="half" idx="10"/>
          </p:nvPr>
        </p:nvSpPr>
        <p:spPr/>
        <p:txBody>
          <a:bodyPr/>
          <a:lstStyle/>
          <a:p>
            <a:fld id="{94C745D8-FAEE-7549-A87D-D45710F48FD9}" type="datetimeFigureOut">
              <a:rPr lang="en-US" smtClean="0"/>
              <a:t>10/10/2025</a:t>
            </a:fld>
            <a:endParaRPr lang="en-US"/>
          </a:p>
        </p:txBody>
      </p:sp>
      <p:sp>
        <p:nvSpPr>
          <p:cNvPr id="6" name="Footer Placeholder 5">
            <a:extLst>
              <a:ext uri="{FF2B5EF4-FFF2-40B4-BE49-F238E27FC236}">
                <a16:creationId xmlns:a16="http://schemas.microsoft.com/office/drawing/2014/main" id="{54388260-1D06-1247-B85A-6B6C90942A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C0AF78-45C2-CF44-B07B-D1C835A2FB37}"/>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748133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386BF-5F5F-BE42-B291-9525F2F0CF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F82CFA-3A38-F24D-9870-17D7948BD2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12693B-0EEF-CB42-B49F-EA75E82F56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719E63-C25E-9D4A-8642-FFA02B0CE61F}"/>
              </a:ext>
            </a:extLst>
          </p:cNvPr>
          <p:cNvSpPr>
            <a:spLocks noGrp="1"/>
          </p:cNvSpPr>
          <p:nvPr>
            <p:ph type="dt" sz="half" idx="10"/>
          </p:nvPr>
        </p:nvSpPr>
        <p:spPr/>
        <p:txBody>
          <a:bodyPr/>
          <a:lstStyle/>
          <a:p>
            <a:fld id="{94C745D8-FAEE-7549-A87D-D45710F48FD9}" type="datetimeFigureOut">
              <a:rPr lang="en-US" smtClean="0"/>
              <a:t>10/10/2025</a:t>
            </a:fld>
            <a:endParaRPr lang="en-US"/>
          </a:p>
        </p:txBody>
      </p:sp>
      <p:sp>
        <p:nvSpPr>
          <p:cNvPr id="6" name="Footer Placeholder 5">
            <a:extLst>
              <a:ext uri="{FF2B5EF4-FFF2-40B4-BE49-F238E27FC236}">
                <a16:creationId xmlns:a16="http://schemas.microsoft.com/office/drawing/2014/main" id="{38A00ABA-6137-5846-8253-0F7B7B8C41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E43986-B569-2049-8FDD-C5468D1E3AB8}"/>
              </a:ext>
            </a:extLst>
          </p:cNvPr>
          <p:cNvSpPr>
            <a:spLocks noGrp="1"/>
          </p:cNvSpPr>
          <p:nvPr>
            <p:ph type="sldNum" sz="quarter" idx="12"/>
          </p:nvPr>
        </p:nvSpPr>
        <p:spPr/>
        <p:txBody>
          <a:bodyPr/>
          <a:lstStyle/>
          <a:p>
            <a:fld id="{718F60E9-EE14-C64B-B340-2A558017F605}" type="slidenum">
              <a:rPr lang="en-US" smtClean="0"/>
              <a:t>‹#›</a:t>
            </a:fld>
            <a:endParaRPr lang="en-US"/>
          </a:p>
        </p:txBody>
      </p:sp>
    </p:spTree>
    <p:extLst>
      <p:ext uri="{BB962C8B-B14F-4D97-AF65-F5344CB8AC3E}">
        <p14:creationId xmlns:p14="http://schemas.microsoft.com/office/powerpoint/2010/main" val="1689877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1BA40D-40E8-CD4C-85A2-AA32FB714C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5F1E4A-8810-704C-B7A4-CFFB6EFBE1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51548D-6EE2-1049-B9F4-34F964FF84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C745D8-FAEE-7549-A87D-D45710F48FD9}" type="datetimeFigureOut">
              <a:rPr lang="en-US" smtClean="0"/>
              <a:t>10/10/2025</a:t>
            </a:fld>
            <a:endParaRPr lang="en-US"/>
          </a:p>
        </p:txBody>
      </p:sp>
      <p:sp>
        <p:nvSpPr>
          <p:cNvPr id="5" name="Footer Placeholder 4">
            <a:extLst>
              <a:ext uri="{FF2B5EF4-FFF2-40B4-BE49-F238E27FC236}">
                <a16:creationId xmlns:a16="http://schemas.microsoft.com/office/drawing/2014/main" id="{87535A4B-BE1D-714A-AC69-01267EE1F0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58D8D3-92A1-564F-8F89-376EBEA956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8F60E9-EE14-C64B-B340-2A558017F605}" type="slidenum">
              <a:rPr lang="en-US" smtClean="0"/>
              <a:t>‹#›</a:t>
            </a:fld>
            <a:endParaRPr lang="en-US"/>
          </a:p>
        </p:txBody>
      </p:sp>
    </p:spTree>
    <p:extLst>
      <p:ext uri="{BB962C8B-B14F-4D97-AF65-F5344CB8AC3E}">
        <p14:creationId xmlns:p14="http://schemas.microsoft.com/office/powerpoint/2010/main" val="30111830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0.emf"/><Relationship Id="rId5" Type="http://schemas.openxmlformats.org/officeDocument/2006/relationships/oleObject" Target="../embeddings/oleObject1.bin"/><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722A16-CD92-F51E-F15E-4AE3005D4D7C}"/>
              </a:ext>
            </a:extLst>
          </p:cNvPr>
          <p:cNvSpPr txBox="1"/>
          <p:nvPr/>
        </p:nvSpPr>
        <p:spPr>
          <a:xfrm>
            <a:off x="430924" y="2705725"/>
            <a:ext cx="544435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Minion Pro" panose="02040503050306020203" pitchFamily="18" charset="0"/>
                <a:ea typeface="+mn-ea"/>
                <a:cs typeface="+mn-cs"/>
              </a:rPr>
              <a:t>Michif and French Languages</a:t>
            </a:r>
          </a:p>
        </p:txBody>
      </p:sp>
    </p:spTree>
    <p:extLst>
      <p:ext uri="{BB962C8B-B14F-4D97-AF65-F5344CB8AC3E}">
        <p14:creationId xmlns:p14="http://schemas.microsoft.com/office/powerpoint/2010/main" val="2139097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07DC8-2E37-8D27-456F-CADE1F9968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58A714-7042-795C-2C0D-987BD5DF409F}"/>
              </a:ext>
            </a:extLst>
          </p:cNvPr>
          <p:cNvSpPr>
            <a:spLocks noGrp="1"/>
          </p:cNvSpPr>
          <p:nvPr>
            <p:ph type="title"/>
          </p:nvPr>
        </p:nvSpPr>
        <p:spPr>
          <a:xfrm>
            <a:off x="838200" y="365125"/>
            <a:ext cx="9384792" cy="1325563"/>
          </a:xfrm>
        </p:spPr>
        <p:txBody>
          <a:bodyPr>
            <a:normAutofit/>
          </a:bodyPr>
          <a:lstStyle/>
          <a:p>
            <a:r>
              <a:rPr lang="en-US">
                <a:ea typeface="Cooper BT Bold"/>
                <a:cs typeface="Cooper BT Bold"/>
                <a:sym typeface="Cooper BT Bold"/>
              </a:rPr>
              <a:t>Michif Language Funded Projects </a:t>
            </a:r>
            <a:br>
              <a:rPr lang="en-US">
                <a:ea typeface="Cooper BT Bold"/>
                <a:cs typeface="Cooper BT Bold"/>
                <a:sym typeface="Cooper BT Bold"/>
              </a:rPr>
            </a:br>
            <a:r>
              <a:rPr lang="en-CA"/>
              <a:t>Michif Through Technology &amp; AI</a:t>
            </a:r>
          </a:p>
        </p:txBody>
      </p:sp>
      <p:sp>
        <p:nvSpPr>
          <p:cNvPr id="3" name="Content Placeholder 2">
            <a:extLst>
              <a:ext uri="{FF2B5EF4-FFF2-40B4-BE49-F238E27FC236}">
                <a16:creationId xmlns:a16="http://schemas.microsoft.com/office/drawing/2014/main" id="{816F4344-AF9C-FA02-D2D2-2DCB34BA2389}"/>
              </a:ext>
            </a:extLst>
          </p:cNvPr>
          <p:cNvSpPr>
            <a:spLocks noGrp="1"/>
          </p:cNvSpPr>
          <p:nvPr>
            <p:ph idx="1"/>
          </p:nvPr>
        </p:nvSpPr>
        <p:spPr>
          <a:xfrm>
            <a:off x="858723" y="1614488"/>
            <a:ext cx="9364269" cy="1919287"/>
          </a:xfrm>
        </p:spPr>
        <p:txBody>
          <a:bodyPr>
            <a:normAutofit/>
          </a:bodyPr>
          <a:lstStyle/>
          <a:p>
            <a:pPr marL="0" indent="0">
              <a:buNone/>
            </a:pPr>
            <a:r>
              <a:rPr lang="en-GB" sz="1800" b="1"/>
              <a:t>The </a:t>
            </a:r>
            <a:r>
              <a:rPr lang="en-GB" sz="1800" b="1" err="1"/>
              <a:t>Michif</a:t>
            </a:r>
            <a:r>
              <a:rPr lang="en-GB" sz="1800" b="1"/>
              <a:t> AI Writing Keyboard and Camera Translator </a:t>
            </a:r>
            <a:r>
              <a:rPr lang="en-GB" sz="1800"/>
              <a:t>provides a modern tool to address Red River Métis language loss. Through accessible technology, it enables people of all ages to practice </a:t>
            </a:r>
            <a:r>
              <a:rPr lang="en-GB" sz="1800" err="1"/>
              <a:t>Michif</a:t>
            </a:r>
            <a:r>
              <a:rPr lang="en-GB" sz="1800"/>
              <a:t> daily—whether through texting, social media, or other mobile apps. With the support of an AI-powered writing keyboard and translator, users can write using English words and phrases while automatically translating into </a:t>
            </a:r>
            <a:r>
              <a:rPr lang="en-GB" sz="1800" err="1"/>
              <a:t>Michif</a:t>
            </a:r>
            <a:r>
              <a:rPr lang="en-GB" sz="1800"/>
              <a:t>, making language revitalization part of everyday life.</a:t>
            </a:r>
            <a:endParaRPr lang="en-CA" sz="1800"/>
          </a:p>
        </p:txBody>
      </p:sp>
      <p:pic>
        <p:nvPicPr>
          <p:cNvPr id="15" name="Picture 14" descr="A group of people standing in front of a food truck&#10;&#10;AI-generated content may be incorrect.">
            <a:extLst>
              <a:ext uri="{FF2B5EF4-FFF2-40B4-BE49-F238E27FC236}">
                <a16:creationId xmlns:a16="http://schemas.microsoft.com/office/drawing/2014/main" id="{7FBBF192-4EED-1409-0E3A-881333391350}"/>
              </a:ext>
            </a:extLst>
          </p:cNvPr>
          <p:cNvPicPr>
            <a:picLocks noChangeAspect="1"/>
          </p:cNvPicPr>
          <p:nvPr/>
        </p:nvPicPr>
        <p:blipFill>
          <a:blip r:embed="rId2"/>
          <a:stretch>
            <a:fillRect/>
          </a:stretch>
        </p:blipFill>
        <p:spPr>
          <a:xfrm>
            <a:off x="1041352" y="3170495"/>
            <a:ext cx="3362925" cy="33629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A flower on a branch&#10;&#10;AI-generated content may be incorrect.">
            <a:extLst>
              <a:ext uri="{FF2B5EF4-FFF2-40B4-BE49-F238E27FC236}">
                <a16:creationId xmlns:a16="http://schemas.microsoft.com/office/drawing/2014/main" id="{6688CB67-DB23-D951-95A7-9DE3D2AFE38D}"/>
              </a:ext>
            </a:extLst>
          </p:cNvPr>
          <p:cNvPicPr>
            <a:picLocks noChangeAspect="1"/>
          </p:cNvPicPr>
          <p:nvPr/>
        </p:nvPicPr>
        <p:blipFill>
          <a:blip r:embed="rId3"/>
          <a:stretch>
            <a:fillRect/>
          </a:stretch>
        </p:blipFill>
        <p:spPr>
          <a:xfrm rot="6357013">
            <a:off x="8902232" y="3620313"/>
            <a:ext cx="1899179" cy="1277482"/>
          </a:xfrm>
          <a:prstGeom prst="rect">
            <a:avLst/>
          </a:prstGeom>
        </p:spPr>
      </p:pic>
      <p:pic>
        <p:nvPicPr>
          <p:cNvPr id="9" name="Picture 8" descr="A colorful flower design on a black background&#10;&#10;AI-generated content may be incorrect.">
            <a:extLst>
              <a:ext uri="{FF2B5EF4-FFF2-40B4-BE49-F238E27FC236}">
                <a16:creationId xmlns:a16="http://schemas.microsoft.com/office/drawing/2014/main" id="{8CC24CA9-D3E7-BF37-4B28-B8D2F038554E}"/>
              </a:ext>
            </a:extLst>
          </p:cNvPr>
          <p:cNvPicPr>
            <a:picLocks noChangeAspect="1"/>
          </p:cNvPicPr>
          <p:nvPr/>
        </p:nvPicPr>
        <p:blipFill>
          <a:blip r:embed="rId4"/>
          <a:stretch>
            <a:fillRect/>
          </a:stretch>
        </p:blipFill>
        <p:spPr>
          <a:xfrm rot="3964268">
            <a:off x="8175595" y="4146073"/>
            <a:ext cx="1649916" cy="994231"/>
          </a:xfrm>
          <a:prstGeom prst="rect">
            <a:avLst/>
          </a:prstGeom>
        </p:spPr>
      </p:pic>
      <p:pic>
        <p:nvPicPr>
          <p:cNvPr id="11" name="Picture 10" descr="A black background with a qr code&#10;&#10;AI-generated content may be incorrect.">
            <a:extLst>
              <a:ext uri="{FF2B5EF4-FFF2-40B4-BE49-F238E27FC236}">
                <a16:creationId xmlns:a16="http://schemas.microsoft.com/office/drawing/2014/main" id="{35C611E1-2C81-1A40-1295-4CBFB15A0F62}"/>
              </a:ext>
            </a:extLst>
          </p:cNvPr>
          <p:cNvPicPr>
            <a:picLocks noChangeAspect="1"/>
          </p:cNvPicPr>
          <p:nvPr/>
        </p:nvPicPr>
        <p:blipFill>
          <a:blip r:embed="rId5"/>
          <a:stretch>
            <a:fillRect/>
          </a:stretch>
        </p:blipFill>
        <p:spPr>
          <a:xfrm>
            <a:off x="4735131" y="3170496"/>
            <a:ext cx="3362924" cy="33629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34626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144F0-F282-CF7A-8916-3B72E58985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A962D6-E4A0-BAA9-2523-BE51B6D158AE}"/>
              </a:ext>
            </a:extLst>
          </p:cNvPr>
          <p:cNvSpPr>
            <a:spLocks noGrp="1"/>
          </p:cNvSpPr>
          <p:nvPr>
            <p:ph type="title"/>
          </p:nvPr>
        </p:nvSpPr>
        <p:spPr>
          <a:xfrm>
            <a:off x="774192" y="345885"/>
            <a:ext cx="9732264" cy="1325563"/>
          </a:xfrm>
        </p:spPr>
        <p:txBody>
          <a:bodyPr>
            <a:noAutofit/>
          </a:bodyPr>
          <a:lstStyle/>
          <a:p>
            <a:r>
              <a:rPr lang="en-US" sz="3000" err="1">
                <a:ea typeface="Cooper BT Bold"/>
                <a:cs typeface="Cooper BT Bold"/>
                <a:sym typeface="Cooper BT Bold"/>
              </a:rPr>
              <a:t>Michif</a:t>
            </a:r>
            <a:r>
              <a:rPr lang="en-US" sz="3000">
                <a:ea typeface="Cooper BT Bold"/>
                <a:cs typeface="Cooper BT Bold"/>
                <a:sym typeface="Cooper BT Bold"/>
              </a:rPr>
              <a:t> Language Funded Projects – </a:t>
            </a:r>
            <a:r>
              <a:rPr lang="en-GB" sz="3000"/>
              <a:t>Language in the Arts &amp; Grassroots Learning</a:t>
            </a:r>
            <a:endParaRPr lang="en-US" sz="3000"/>
          </a:p>
        </p:txBody>
      </p:sp>
      <p:sp>
        <p:nvSpPr>
          <p:cNvPr id="3" name="Content Placeholder 2">
            <a:extLst>
              <a:ext uri="{FF2B5EF4-FFF2-40B4-BE49-F238E27FC236}">
                <a16:creationId xmlns:a16="http://schemas.microsoft.com/office/drawing/2014/main" id="{84E90FB0-057E-CE85-82D1-8F9D15AA9B40}"/>
              </a:ext>
            </a:extLst>
          </p:cNvPr>
          <p:cNvSpPr>
            <a:spLocks noGrp="1"/>
          </p:cNvSpPr>
          <p:nvPr>
            <p:ph idx="1"/>
          </p:nvPr>
        </p:nvSpPr>
        <p:spPr>
          <a:xfrm>
            <a:off x="440634" y="1843087"/>
            <a:ext cx="4896678" cy="4351338"/>
          </a:xfrm>
        </p:spPr>
        <p:txBody>
          <a:bodyPr>
            <a:normAutofit fontScale="62500" lnSpcReduction="20000"/>
          </a:bodyPr>
          <a:lstStyle/>
          <a:p>
            <a:pPr marL="0" indent="0">
              <a:buNone/>
            </a:pPr>
            <a:r>
              <a:rPr lang="en-GB" sz="2400" b="1" u="sng"/>
              <a:t>Blue Beads and Blueberries</a:t>
            </a:r>
            <a:r>
              <a:rPr lang="en-GB" sz="2400" b="1"/>
              <a:t> – </a:t>
            </a:r>
            <a:r>
              <a:rPr lang="en-GB" sz="2400"/>
              <a:t>Manitoba Theatre for Young People</a:t>
            </a:r>
          </a:p>
          <a:p>
            <a:r>
              <a:rPr lang="en-GB" sz="2400"/>
              <a:t>A live interactive play featuring Red River Métis actors.</a:t>
            </a:r>
          </a:p>
          <a:p>
            <a:r>
              <a:rPr lang="en-GB" sz="2400"/>
              <a:t>Audience members learned </a:t>
            </a:r>
            <a:r>
              <a:rPr lang="en-GB" sz="2400" err="1"/>
              <a:t>Michif</a:t>
            </a:r>
            <a:r>
              <a:rPr lang="en-GB" sz="2400"/>
              <a:t> words and phrases through storytelling.</a:t>
            </a:r>
          </a:p>
          <a:p>
            <a:r>
              <a:rPr lang="en-GB" sz="2400"/>
              <a:t>Encouraged cultural learning in an engaging theatrical setting.</a:t>
            </a:r>
          </a:p>
          <a:p>
            <a:pPr marL="0" indent="0">
              <a:buNone/>
            </a:pPr>
            <a:r>
              <a:rPr lang="en-CA" sz="2400" b="1" u="sng"/>
              <a:t>Les </a:t>
            </a:r>
            <a:r>
              <a:rPr lang="en-CA" sz="2400" b="1" u="sng" err="1"/>
              <a:t>Raasu</a:t>
            </a:r>
            <a:r>
              <a:rPr lang="en-CA" sz="2400" b="1" u="sng"/>
              <a:t> de les </a:t>
            </a:r>
            <a:r>
              <a:rPr lang="en-CA" sz="2400" b="1" u="sng" err="1"/>
              <a:t>Michif</a:t>
            </a:r>
            <a:r>
              <a:rPr lang="en-CA" sz="2400" b="1" u="sng"/>
              <a:t> </a:t>
            </a:r>
            <a:r>
              <a:rPr lang="en-CA" sz="2400"/>
              <a:t>– Thompson Region (Ongoing)</a:t>
            </a:r>
          </a:p>
          <a:p>
            <a:r>
              <a:rPr lang="en-CA" sz="2400"/>
              <a:t>Project to support intergenerational learning.</a:t>
            </a:r>
          </a:p>
          <a:p>
            <a:r>
              <a:rPr lang="en-CA" sz="2400"/>
              <a:t>Citizens of all ages gathered to:</a:t>
            </a:r>
          </a:p>
          <a:p>
            <a:pPr lvl="1"/>
            <a:r>
              <a:rPr lang="en-CA" sz="2100"/>
              <a:t>Attend classroom-style lessons.</a:t>
            </a:r>
          </a:p>
          <a:p>
            <a:pPr lvl="1"/>
            <a:r>
              <a:rPr lang="en-CA" sz="2100"/>
              <a:t>Engage with lesson plans and videos.</a:t>
            </a:r>
          </a:p>
          <a:p>
            <a:pPr marL="0" indent="0">
              <a:buNone/>
            </a:pPr>
            <a:r>
              <a:rPr lang="en-CA" sz="2400" b="1" u="sng"/>
              <a:t>NWMC Indigenous Languages Revitalization </a:t>
            </a:r>
            <a:r>
              <a:rPr lang="en-CA" sz="2400"/>
              <a:t>– Northwest Metis Council (Ongoing)</a:t>
            </a:r>
          </a:p>
          <a:p>
            <a:r>
              <a:rPr lang="en-CA" sz="2400"/>
              <a:t>Deliver mentor-apprentice language workshops.</a:t>
            </a:r>
          </a:p>
          <a:p>
            <a:r>
              <a:rPr lang="en-CA" sz="2400"/>
              <a:t>Focused on bridging Elders and Youth.</a:t>
            </a:r>
          </a:p>
          <a:p>
            <a:r>
              <a:rPr lang="en-CA" sz="2400"/>
              <a:t>Strengthening intergenerational </a:t>
            </a:r>
            <a:r>
              <a:rPr lang="en-CA" sz="2400" err="1"/>
              <a:t>Michif</a:t>
            </a:r>
            <a:r>
              <a:rPr lang="en-CA" sz="2400"/>
              <a:t> language transmission.</a:t>
            </a:r>
          </a:p>
          <a:p>
            <a:endParaRPr lang="en-GB" sz="2400"/>
          </a:p>
          <a:p>
            <a:endParaRPr lang="en-US"/>
          </a:p>
        </p:txBody>
      </p:sp>
      <p:pic>
        <p:nvPicPr>
          <p:cNvPr id="1026" name="Picture 2" descr="Blue Beads and Blueberries coming to Steinbach – The Carillon">
            <a:extLst>
              <a:ext uri="{FF2B5EF4-FFF2-40B4-BE49-F238E27FC236}">
                <a16:creationId xmlns:a16="http://schemas.microsoft.com/office/drawing/2014/main" id="{E0A9F621-FB46-CCA6-7DA9-D7DC59C2F2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7312" y="1368857"/>
            <a:ext cx="4762500" cy="3171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Picture 10" descr="A colorful flower with leaves and dots&#10;&#10;AI-generated content may be incorrect.">
            <a:extLst>
              <a:ext uri="{FF2B5EF4-FFF2-40B4-BE49-F238E27FC236}">
                <a16:creationId xmlns:a16="http://schemas.microsoft.com/office/drawing/2014/main" id="{0EF43C69-C994-1280-64C2-5F2E64469D39}"/>
              </a:ext>
            </a:extLst>
          </p:cNvPr>
          <p:cNvPicPr>
            <a:picLocks noChangeAspect="1"/>
          </p:cNvPicPr>
          <p:nvPr/>
        </p:nvPicPr>
        <p:blipFill>
          <a:blip r:embed="rId3"/>
          <a:stretch>
            <a:fillRect/>
          </a:stretch>
        </p:blipFill>
        <p:spPr>
          <a:xfrm rot="1836165" flipH="1">
            <a:off x="4669554" y="5001436"/>
            <a:ext cx="3585003" cy="2142205"/>
          </a:xfrm>
          <a:prstGeom prst="rect">
            <a:avLst/>
          </a:prstGeom>
        </p:spPr>
      </p:pic>
    </p:spTree>
    <p:extLst>
      <p:ext uri="{BB962C8B-B14F-4D97-AF65-F5344CB8AC3E}">
        <p14:creationId xmlns:p14="http://schemas.microsoft.com/office/powerpoint/2010/main" val="3079929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D206B-15BF-8BCF-0F09-3F65DACD79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44811D-607F-B12E-7FC3-0A98FEFAD85D}"/>
              </a:ext>
            </a:extLst>
          </p:cNvPr>
          <p:cNvSpPr>
            <a:spLocks noGrp="1"/>
          </p:cNvSpPr>
          <p:nvPr>
            <p:ph type="title"/>
          </p:nvPr>
        </p:nvSpPr>
        <p:spPr>
          <a:xfrm>
            <a:off x="838200" y="365125"/>
            <a:ext cx="9439656" cy="1460500"/>
          </a:xfrm>
        </p:spPr>
        <p:txBody>
          <a:bodyPr>
            <a:normAutofit/>
          </a:bodyPr>
          <a:lstStyle/>
          <a:p>
            <a:r>
              <a:rPr lang="en-GB"/>
              <a:t>Building Tradition Through Community</a:t>
            </a:r>
            <a:br>
              <a:rPr lang="en-US" b="1">
                <a:solidFill>
                  <a:srgbClr val="331C2C"/>
                </a:solidFill>
                <a:latin typeface="Cooper BT Bold"/>
                <a:ea typeface="Cooper BT Bold"/>
                <a:cs typeface="Cooper BT Bold"/>
                <a:sym typeface="Cooper BT Bold"/>
              </a:rPr>
            </a:br>
            <a:endParaRPr lang="en-US"/>
          </a:p>
        </p:txBody>
      </p:sp>
      <p:sp>
        <p:nvSpPr>
          <p:cNvPr id="3" name="Content Placeholder 2">
            <a:extLst>
              <a:ext uri="{FF2B5EF4-FFF2-40B4-BE49-F238E27FC236}">
                <a16:creationId xmlns:a16="http://schemas.microsoft.com/office/drawing/2014/main" id="{1E37FE62-4A73-990E-9B6B-B23D48258213}"/>
              </a:ext>
            </a:extLst>
          </p:cNvPr>
          <p:cNvSpPr>
            <a:spLocks noGrp="1"/>
          </p:cNvSpPr>
          <p:nvPr>
            <p:ph idx="1"/>
          </p:nvPr>
        </p:nvSpPr>
        <p:spPr>
          <a:xfrm>
            <a:off x="400050" y="1358899"/>
            <a:ext cx="4225290" cy="5133976"/>
          </a:xfrm>
        </p:spPr>
        <p:txBody>
          <a:bodyPr>
            <a:normAutofit fontScale="92500" lnSpcReduction="10000"/>
          </a:bodyPr>
          <a:lstStyle/>
          <a:p>
            <a:pPr marL="0" indent="0">
              <a:buNone/>
            </a:pPr>
            <a:r>
              <a:rPr lang="en-GB" sz="2200" b="1"/>
              <a:t>WAVES 2025 </a:t>
            </a:r>
          </a:p>
          <a:p>
            <a:pPr marL="0" indent="0">
              <a:buNone/>
            </a:pPr>
            <a:r>
              <a:rPr lang="en-GB" sz="2200"/>
              <a:t>The Michif Language Department and a few Cabinet Ministers, along with 50 MMF youth 9 Elders attended WAVES 2025 Global Indigenous Languages Summit.</a:t>
            </a:r>
          </a:p>
          <a:p>
            <a:pPr marL="0" indent="0">
              <a:buNone/>
            </a:pPr>
            <a:r>
              <a:rPr lang="en-GB" sz="2200"/>
              <a:t>The goal of the Summit was to support Indigenous Peoples worldwide in Reclaiming, revitalizing, preserving, and strengthening their languages.</a:t>
            </a:r>
          </a:p>
          <a:p>
            <a:r>
              <a:rPr lang="en-GB" sz="2200"/>
              <a:t>Shared the Red River Métis Culture and the Michif Language</a:t>
            </a:r>
          </a:p>
          <a:p>
            <a:r>
              <a:rPr lang="en-GB" sz="2200"/>
              <a:t>Built networks with Indigenous language leaders worldwide</a:t>
            </a:r>
          </a:p>
          <a:p>
            <a:r>
              <a:rPr lang="en-GB" sz="2200"/>
              <a:t>Brought new ideas and innovations back to strengthen Michif revitalization locally.</a:t>
            </a:r>
            <a:endParaRPr lang="en-GB" sz="2200">
              <a:latin typeface="Cooper BT Light" panose="020B0604020202020204"/>
            </a:endParaRPr>
          </a:p>
          <a:p>
            <a:pPr lvl="1"/>
            <a:endParaRPr lang="en-GB">
              <a:latin typeface="Cooper BT Light" panose="020B0604020202020204"/>
            </a:endParaRPr>
          </a:p>
          <a:p>
            <a:endParaRPr lang="en-US"/>
          </a:p>
        </p:txBody>
      </p:sp>
      <p:pic>
        <p:nvPicPr>
          <p:cNvPr id="18" name="Picture 17" descr="A group of people posing for a photo&#10;&#10;AI-generated content may be incorrect.">
            <a:extLst>
              <a:ext uri="{FF2B5EF4-FFF2-40B4-BE49-F238E27FC236}">
                <a16:creationId xmlns:a16="http://schemas.microsoft.com/office/drawing/2014/main" id="{0D8B59EE-AA18-5F79-A943-CC7FC5061FD5}"/>
              </a:ext>
            </a:extLst>
          </p:cNvPr>
          <p:cNvPicPr>
            <a:picLocks noChangeAspect="1"/>
          </p:cNvPicPr>
          <p:nvPr/>
        </p:nvPicPr>
        <p:blipFill>
          <a:blip r:embed="rId2"/>
          <a:srcRect t="28254" b="14060"/>
          <a:stretch>
            <a:fillRect/>
          </a:stretch>
        </p:blipFill>
        <p:spPr>
          <a:xfrm>
            <a:off x="4937759" y="1095375"/>
            <a:ext cx="5121655" cy="2497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A colorful flower with leaves and dots&#10;&#10;AI-generated content may be incorrect.">
            <a:extLst>
              <a:ext uri="{FF2B5EF4-FFF2-40B4-BE49-F238E27FC236}">
                <a16:creationId xmlns:a16="http://schemas.microsoft.com/office/drawing/2014/main" id="{CBB85AC6-B110-59D8-CA96-3DD419E904D7}"/>
              </a:ext>
            </a:extLst>
          </p:cNvPr>
          <p:cNvPicPr>
            <a:picLocks noChangeAspect="1"/>
          </p:cNvPicPr>
          <p:nvPr/>
        </p:nvPicPr>
        <p:blipFill>
          <a:blip r:embed="rId3"/>
          <a:stretch>
            <a:fillRect/>
          </a:stretch>
        </p:blipFill>
        <p:spPr>
          <a:xfrm rot="17252511">
            <a:off x="8613180" y="4263061"/>
            <a:ext cx="1469975" cy="872858"/>
          </a:xfrm>
          <a:prstGeom prst="rect">
            <a:avLst/>
          </a:prstGeom>
        </p:spPr>
      </p:pic>
      <p:pic>
        <p:nvPicPr>
          <p:cNvPr id="6" name="Picture 5" descr="A group of people posing for a photo&#10;&#10;AI-generated content may be incorrect.">
            <a:extLst>
              <a:ext uri="{FF2B5EF4-FFF2-40B4-BE49-F238E27FC236}">
                <a16:creationId xmlns:a16="http://schemas.microsoft.com/office/drawing/2014/main" id="{8544A0D1-99B2-5676-0465-58EC65D87E95}"/>
              </a:ext>
            </a:extLst>
          </p:cNvPr>
          <p:cNvPicPr>
            <a:picLocks noChangeAspect="1"/>
          </p:cNvPicPr>
          <p:nvPr/>
        </p:nvPicPr>
        <p:blipFill>
          <a:blip r:embed="rId4"/>
          <a:stretch>
            <a:fillRect/>
          </a:stretch>
        </p:blipFill>
        <p:spPr>
          <a:xfrm>
            <a:off x="4572835" y="3834447"/>
            <a:ext cx="3952431" cy="27439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41190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97007-99BE-77DE-D7A9-DCC2775930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AF038C-58A8-E4B0-D255-23866CB547EF}"/>
              </a:ext>
            </a:extLst>
          </p:cNvPr>
          <p:cNvSpPr>
            <a:spLocks noGrp="1"/>
          </p:cNvSpPr>
          <p:nvPr>
            <p:ph type="title"/>
          </p:nvPr>
        </p:nvSpPr>
        <p:spPr>
          <a:xfrm>
            <a:off x="838200" y="235916"/>
            <a:ext cx="9439656" cy="1460500"/>
          </a:xfrm>
        </p:spPr>
        <p:txBody>
          <a:bodyPr>
            <a:normAutofit/>
          </a:bodyPr>
          <a:lstStyle/>
          <a:p>
            <a:r>
              <a:rPr lang="en-GB"/>
              <a:t>Building Tradition Through Community</a:t>
            </a:r>
            <a:br>
              <a:rPr lang="en-US" b="1">
                <a:solidFill>
                  <a:srgbClr val="331C2C"/>
                </a:solidFill>
                <a:latin typeface="Cooper BT Bold"/>
                <a:ea typeface="Cooper BT Bold"/>
                <a:cs typeface="Cooper BT Bold"/>
                <a:sym typeface="Cooper BT Bold"/>
              </a:rPr>
            </a:br>
            <a:endParaRPr lang="en-US"/>
          </a:p>
        </p:txBody>
      </p:sp>
      <p:sp>
        <p:nvSpPr>
          <p:cNvPr id="3" name="Content Placeholder 2">
            <a:extLst>
              <a:ext uri="{FF2B5EF4-FFF2-40B4-BE49-F238E27FC236}">
                <a16:creationId xmlns:a16="http://schemas.microsoft.com/office/drawing/2014/main" id="{7D930C8A-920E-E3CB-181E-4FE15B8CF9C6}"/>
              </a:ext>
            </a:extLst>
          </p:cNvPr>
          <p:cNvSpPr>
            <a:spLocks noGrp="1"/>
          </p:cNvSpPr>
          <p:nvPr>
            <p:ph idx="1"/>
          </p:nvPr>
        </p:nvSpPr>
        <p:spPr>
          <a:xfrm>
            <a:off x="531247" y="1106507"/>
            <a:ext cx="9308078" cy="1595125"/>
          </a:xfrm>
        </p:spPr>
        <p:txBody>
          <a:bodyPr>
            <a:normAutofit fontScale="77500" lnSpcReduction="20000"/>
          </a:bodyPr>
          <a:lstStyle/>
          <a:p>
            <a:pPr marL="0" indent="0">
              <a:lnSpc>
                <a:spcPct val="120000"/>
              </a:lnSpc>
              <a:buNone/>
            </a:pPr>
            <a:r>
              <a:rPr lang="en-US" sz="2499">
                <a:ea typeface="Cooper BT Bold"/>
                <a:cs typeface="Cooper BT Bold"/>
                <a:sym typeface="Cooper BT Bold"/>
              </a:rPr>
              <a:t>The delegation of 50 youth from throughout the Regions in attendance were each given personal journals to reflect on what they learned and gathered from this experience. Youth participation and representation ensures our youth gain invaluable knowledge of the Michif Language that will benefit them in their language learning journey. </a:t>
            </a:r>
          </a:p>
        </p:txBody>
      </p:sp>
      <p:pic>
        <p:nvPicPr>
          <p:cNvPr id="16" name="Picture 15" descr="A group of papers on a table&#10;&#10;AI-generated content may be incorrect.">
            <a:extLst>
              <a:ext uri="{FF2B5EF4-FFF2-40B4-BE49-F238E27FC236}">
                <a16:creationId xmlns:a16="http://schemas.microsoft.com/office/drawing/2014/main" id="{91B09879-C1AD-E269-41F2-9669FD1E4971}"/>
              </a:ext>
            </a:extLst>
          </p:cNvPr>
          <p:cNvPicPr>
            <a:picLocks noChangeAspect="1"/>
          </p:cNvPicPr>
          <p:nvPr/>
        </p:nvPicPr>
        <p:blipFill>
          <a:blip r:embed="rId2"/>
          <a:stretch>
            <a:fillRect/>
          </a:stretch>
        </p:blipFill>
        <p:spPr>
          <a:xfrm>
            <a:off x="332884" y="3179366"/>
            <a:ext cx="3743309" cy="33143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2E480C8D-BF85-3551-C057-FB5A1C023164}"/>
              </a:ext>
            </a:extLst>
          </p:cNvPr>
          <p:cNvSpPr txBox="1"/>
          <p:nvPr/>
        </p:nvSpPr>
        <p:spPr>
          <a:xfrm>
            <a:off x="6237301" y="3962867"/>
            <a:ext cx="2033730" cy="1815882"/>
          </a:xfrm>
          <a:prstGeom prst="rect">
            <a:avLst/>
          </a:prstGeom>
          <a:noFill/>
        </p:spPr>
        <p:txBody>
          <a:bodyPr wrap="square">
            <a:spAutoFit/>
          </a:bodyPr>
          <a:lstStyle/>
          <a:p>
            <a:pPr algn="ctr">
              <a:spcBef>
                <a:spcPct val="0"/>
              </a:spcBef>
            </a:pPr>
            <a:r>
              <a:rPr lang="en-US" sz="1400" b="1">
                <a:latin typeface="+mj-lt"/>
                <a:ea typeface="Cooper BT Bold"/>
                <a:cs typeface="Cooper BT Bold"/>
                <a:sym typeface="Cooper BT Bold"/>
              </a:rPr>
              <a:t>"I'm taking away a lot of new resources i.e. websites and flashcards. I am also leaving with many new connections that I'm looking forward to reaching out to practicing language with!"</a:t>
            </a:r>
          </a:p>
        </p:txBody>
      </p:sp>
      <p:sp>
        <p:nvSpPr>
          <p:cNvPr id="11" name="TextBox 10">
            <a:extLst>
              <a:ext uri="{FF2B5EF4-FFF2-40B4-BE49-F238E27FC236}">
                <a16:creationId xmlns:a16="http://schemas.microsoft.com/office/drawing/2014/main" id="{BE453EC6-DBC9-8106-8A81-994E8F447930}"/>
              </a:ext>
            </a:extLst>
          </p:cNvPr>
          <p:cNvSpPr txBox="1"/>
          <p:nvPr/>
        </p:nvSpPr>
        <p:spPr>
          <a:xfrm>
            <a:off x="4274127" y="3667009"/>
            <a:ext cx="1892619" cy="1169551"/>
          </a:xfrm>
          <a:prstGeom prst="rect">
            <a:avLst/>
          </a:prstGeom>
          <a:noFill/>
        </p:spPr>
        <p:txBody>
          <a:bodyPr wrap="square">
            <a:spAutoFit/>
          </a:bodyPr>
          <a:lstStyle/>
          <a:p>
            <a:pPr algn="ctr">
              <a:spcBef>
                <a:spcPct val="0"/>
              </a:spcBef>
            </a:pPr>
            <a:r>
              <a:rPr lang="en-US" sz="1400" b="1">
                <a:latin typeface="+mj-lt"/>
                <a:ea typeface="Cooper BT Bold"/>
                <a:cs typeface="Cooper BT Bold"/>
                <a:sym typeface="Cooper BT Bold"/>
              </a:rPr>
              <a:t>“Being able to speak the language of our people is an important step towards reclaiming our heritage”</a:t>
            </a:r>
          </a:p>
        </p:txBody>
      </p:sp>
      <p:sp>
        <p:nvSpPr>
          <p:cNvPr id="13" name="TextBox 12">
            <a:extLst>
              <a:ext uri="{FF2B5EF4-FFF2-40B4-BE49-F238E27FC236}">
                <a16:creationId xmlns:a16="http://schemas.microsoft.com/office/drawing/2014/main" id="{EE896314-1611-A626-12A2-5FD5BBBB02FF}"/>
              </a:ext>
            </a:extLst>
          </p:cNvPr>
          <p:cNvSpPr txBox="1"/>
          <p:nvPr/>
        </p:nvSpPr>
        <p:spPr>
          <a:xfrm>
            <a:off x="4203571" y="5172661"/>
            <a:ext cx="2033730" cy="1600438"/>
          </a:xfrm>
          <a:prstGeom prst="rect">
            <a:avLst/>
          </a:prstGeom>
          <a:noFill/>
        </p:spPr>
        <p:txBody>
          <a:bodyPr wrap="square">
            <a:spAutoFit/>
          </a:bodyPr>
          <a:lstStyle/>
          <a:p>
            <a:pPr algn="ctr">
              <a:spcBef>
                <a:spcPct val="0"/>
              </a:spcBef>
            </a:pPr>
            <a:r>
              <a:rPr lang="en-US" sz="1200" b="1">
                <a:latin typeface="+mj-lt"/>
                <a:ea typeface="Cooper BT Bold"/>
                <a:cs typeface="Cooper BT Bold"/>
                <a:sym typeface="Cooper BT Bold"/>
              </a:rPr>
              <a:t>"</a:t>
            </a:r>
            <a:r>
              <a:rPr lang="en-US" sz="1400" b="1">
                <a:latin typeface="+mj-lt"/>
                <a:ea typeface="Cooper BT Bold"/>
                <a:cs typeface="Cooper BT Bold"/>
                <a:sym typeface="Cooper BT Bold"/>
              </a:rPr>
              <a:t>Language is a big part of who we are. It explains relationships to the land, each other, and our past, present and future. without language, we lose who we are."</a:t>
            </a:r>
            <a:endParaRPr lang="en-US" sz="1200" b="1">
              <a:latin typeface="+mj-lt"/>
              <a:ea typeface="Cooper BT Bold"/>
              <a:cs typeface="Cooper BT Bold"/>
              <a:sym typeface="Cooper BT Bold"/>
            </a:endParaRPr>
          </a:p>
        </p:txBody>
      </p:sp>
      <p:sp>
        <p:nvSpPr>
          <p:cNvPr id="19" name="TextBox 18">
            <a:extLst>
              <a:ext uri="{FF2B5EF4-FFF2-40B4-BE49-F238E27FC236}">
                <a16:creationId xmlns:a16="http://schemas.microsoft.com/office/drawing/2014/main" id="{5B449447-565A-7A77-6E4C-4CB0DE63573D}"/>
              </a:ext>
            </a:extLst>
          </p:cNvPr>
          <p:cNvSpPr txBox="1"/>
          <p:nvPr/>
        </p:nvSpPr>
        <p:spPr>
          <a:xfrm>
            <a:off x="8303414" y="3572223"/>
            <a:ext cx="1892619" cy="1600438"/>
          </a:xfrm>
          <a:prstGeom prst="rect">
            <a:avLst/>
          </a:prstGeom>
          <a:noFill/>
        </p:spPr>
        <p:txBody>
          <a:bodyPr wrap="square">
            <a:spAutoFit/>
          </a:bodyPr>
          <a:lstStyle/>
          <a:p>
            <a:pPr algn="ctr">
              <a:spcBef>
                <a:spcPct val="0"/>
              </a:spcBef>
            </a:pPr>
            <a:r>
              <a:rPr lang="en-US" sz="1400" b="1">
                <a:latin typeface="+mj-lt"/>
                <a:ea typeface="Cooper BT Bold"/>
                <a:cs typeface="Cooper BT Bold"/>
                <a:sym typeface="Cooper BT Bold"/>
              </a:rPr>
              <a:t>"I started learning </a:t>
            </a:r>
            <a:r>
              <a:rPr lang="en-US" sz="1400" b="1" err="1">
                <a:latin typeface="+mj-lt"/>
                <a:ea typeface="Cooper BT Bold"/>
                <a:cs typeface="Cooper BT Bold"/>
                <a:sym typeface="Cooper BT Bold"/>
              </a:rPr>
              <a:t>Michif</a:t>
            </a:r>
            <a:r>
              <a:rPr lang="en-US" sz="1400" b="1">
                <a:latin typeface="+mj-lt"/>
                <a:ea typeface="Cooper BT Bold"/>
                <a:cs typeface="Cooper BT Bold"/>
                <a:sym typeface="Cooper BT Bold"/>
              </a:rPr>
              <a:t> because I want to raise my future children with </a:t>
            </a:r>
            <a:r>
              <a:rPr lang="en-US" sz="1400" b="1" err="1">
                <a:latin typeface="+mj-lt"/>
                <a:ea typeface="Cooper BT Bold"/>
                <a:cs typeface="Cooper BT Bold"/>
                <a:sym typeface="Cooper BT Bold"/>
              </a:rPr>
              <a:t>Michif</a:t>
            </a:r>
            <a:r>
              <a:rPr lang="en-US" sz="1400" b="1">
                <a:latin typeface="+mj-lt"/>
                <a:ea typeface="Cooper BT Bold"/>
                <a:cs typeface="Cooper BT Bold"/>
                <a:sym typeface="Cooper BT Bold"/>
              </a:rPr>
              <a:t> as a first language. I want to teach them so it can be our love language"</a:t>
            </a:r>
          </a:p>
        </p:txBody>
      </p:sp>
      <p:pic>
        <p:nvPicPr>
          <p:cNvPr id="21" name="Picture 20" descr="A close up of a flower&#10;&#10;AI-generated content may be incorrect.">
            <a:extLst>
              <a:ext uri="{FF2B5EF4-FFF2-40B4-BE49-F238E27FC236}">
                <a16:creationId xmlns:a16="http://schemas.microsoft.com/office/drawing/2014/main" id="{DF81F712-05E7-5EC1-6082-C672FA9052A4}"/>
              </a:ext>
            </a:extLst>
          </p:cNvPr>
          <p:cNvPicPr>
            <a:picLocks noChangeAspect="1"/>
          </p:cNvPicPr>
          <p:nvPr/>
        </p:nvPicPr>
        <p:blipFill>
          <a:blip r:embed="rId3"/>
          <a:stretch>
            <a:fillRect/>
          </a:stretch>
        </p:blipFill>
        <p:spPr>
          <a:xfrm>
            <a:off x="3535859" y="2224497"/>
            <a:ext cx="6522732" cy="1347726"/>
          </a:xfrm>
          <a:prstGeom prst="rect">
            <a:avLst/>
          </a:prstGeom>
        </p:spPr>
      </p:pic>
      <p:pic>
        <p:nvPicPr>
          <p:cNvPr id="23" name="Picture 22" descr="A flower on a branch&#10;&#10;AI-generated content may be incorrect.">
            <a:extLst>
              <a:ext uri="{FF2B5EF4-FFF2-40B4-BE49-F238E27FC236}">
                <a16:creationId xmlns:a16="http://schemas.microsoft.com/office/drawing/2014/main" id="{D69DD872-6D88-6BFC-BB5D-E36D63CFD2C6}"/>
              </a:ext>
            </a:extLst>
          </p:cNvPr>
          <p:cNvPicPr>
            <a:picLocks noChangeAspect="1"/>
          </p:cNvPicPr>
          <p:nvPr/>
        </p:nvPicPr>
        <p:blipFill>
          <a:blip r:embed="rId4"/>
          <a:stretch>
            <a:fillRect/>
          </a:stretch>
        </p:blipFill>
        <p:spPr>
          <a:xfrm rot="1598043">
            <a:off x="6549617" y="5668334"/>
            <a:ext cx="1892620" cy="1273070"/>
          </a:xfrm>
          <a:prstGeom prst="rect">
            <a:avLst/>
          </a:prstGeom>
        </p:spPr>
      </p:pic>
    </p:spTree>
    <p:extLst>
      <p:ext uri="{BB962C8B-B14F-4D97-AF65-F5344CB8AC3E}">
        <p14:creationId xmlns:p14="http://schemas.microsoft.com/office/powerpoint/2010/main" val="251287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AB9E7-3A18-2636-CB7C-2BCBF4B018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9AD58F-69C7-1FB8-B95C-1F88988ED39E}"/>
              </a:ext>
            </a:extLst>
          </p:cNvPr>
          <p:cNvSpPr>
            <a:spLocks noGrp="1"/>
          </p:cNvSpPr>
          <p:nvPr>
            <p:ph type="title"/>
          </p:nvPr>
        </p:nvSpPr>
        <p:spPr>
          <a:xfrm>
            <a:off x="838200" y="365125"/>
            <a:ext cx="9869424" cy="1460500"/>
          </a:xfrm>
        </p:spPr>
        <p:txBody>
          <a:bodyPr>
            <a:normAutofit fontScale="90000"/>
          </a:bodyPr>
          <a:lstStyle/>
          <a:p>
            <a:r>
              <a:rPr lang="en-GB"/>
              <a:t>Looking Ahead – Building Tradition Through Community</a:t>
            </a:r>
            <a:br>
              <a:rPr lang="en-US" b="1">
                <a:solidFill>
                  <a:srgbClr val="331C2C"/>
                </a:solidFill>
                <a:latin typeface="Cooper BT Bold"/>
                <a:ea typeface="Cooper BT Bold"/>
                <a:cs typeface="Cooper BT Bold"/>
                <a:sym typeface="Cooper BT Bold"/>
              </a:rPr>
            </a:br>
            <a:endParaRPr lang="en-US"/>
          </a:p>
        </p:txBody>
      </p:sp>
      <p:sp>
        <p:nvSpPr>
          <p:cNvPr id="3" name="Content Placeholder 2">
            <a:extLst>
              <a:ext uri="{FF2B5EF4-FFF2-40B4-BE49-F238E27FC236}">
                <a16:creationId xmlns:a16="http://schemas.microsoft.com/office/drawing/2014/main" id="{AAFBBFBB-3BAA-7EE4-3233-AE227804605A}"/>
              </a:ext>
            </a:extLst>
          </p:cNvPr>
          <p:cNvSpPr>
            <a:spLocks noGrp="1"/>
          </p:cNvSpPr>
          <p:nvPr>
            <p:ph idx="1"/>
          </p:nvPr>
        </p:nvSpPr>
        <p:spPr>
          <a:xfrm>
            <a:off x="484633" y="1515618"/>
            <a:ext cx="4672584" cy="5095493"/>
          </a:xfrm>
        </p:spPr>
        <p:txBody>
          <a:bodyPr>
            <a:normAutofit fontScale="85000" lnSpcReduction="20000"/>
          </a:bodyPr>
          <a:lstStyle/>
          <a:p>
            <a:pPr marL="0" indent="0">
              <a:buNone/>
            </a:pPr>
            <a:r>
              <a:rPr lang="en-GB" sz="2400" b="1" u="sng"/>
              <a:t>FortWhyte </a:t>
            </a:r>
            <a:r>
              <a:rPr lang="en-GB" sz="2400" b="1" u="sng" err="1"/>
              <a:t>Michif</a:t>
            </a:r>
            <a:r>
              <a:rPr lang="en-GB" sz="2400" b="1" u="sng"/>
              <a:t> Language &amp; Métis Culture Programming </a:t>
            </a:r>
            <a:r>
              <a:rPr lang="en-GB" sz="2400"/>
              <a:t>– FortWhyte Alive (Ongoing)</a:t>
            </a:r>
          </a:p>
          <a:p>
            <a:r>
              <a:rPr lang="en-GB" sz="2400"/>
              <a:t>Day camp programming rooted in land-based learning.</a:t>
            </a:r>
          </a:p>
          <a:p>
            <a:r>
              <a:rPr lang="en-GB" sz="2400"/>
              <a:t>Participants engage in </a:t>
            </a:r>
            <a:r>
              <a:rPr lang="en-GB" sz="2400" err="1"/>
              <a:t>Michif</a:t>
            </a:r>
            <a:r>
              <a:rPr lang="en-GB" sz="2400"/>
              <a:t> workshops, cultural teachings, and outdoor activities.</a:t>
            </a:r>
          </a:p>
          <a:p>
            <a:pPr marL="0" indent="0">
              <a:buNone/>
            </a:pPr>
            <a:r>
              <a:rPr lang="en-GB" sz="2400"/>
              <a:t>Fosters a direct connection between language, land, and identity.</a:t>
            </a:r>
            <a:endParaRPr lang="en-GB" sz="2400" b="1" u="sng"/>
          </a:p>
          <a:p>
            <a:pPr marL="0" indent="0">
              <a:buNone/>
            </a:pPr>
            <a:r>
              <a:rPr lang="en-GB" sz="2400" b="1" u="sng"/>
              <a:t>Waterways Land-Based </a:t>
            </a:r>
            <a:r>
              <a:rPr lang="en-GB" sz="2400" b="1" u="sng" err="1"/>
              <a:t>Michif</a:t>
            </a:r>
            <a:r>
              <a:rPr lang="en-GB" sz="2400" b="1" u="sng"/>
              <a:t> Program </a:t>
            </a:r>
            <a:r>
              <a:rPr lang="en-GB" sz="2400"/>
              <a:t>– Waterways Canada (Ongoing)</a:t>
            </a:r>
          </a:p>
          <a:p>
            <a:r>
              <a:rPr lang="en-GB" sz="2400"/>
              <a:t>Land-based day camp format, but with a specific focus on waterways as teaching spaces.</a:t>
            </a:r>
          </a:p>
          <a:p>
            <a:r>
              <a:rPr lang="en-GB" sz="2400" err="1"/>
              <a:t>Michif</a:t>
            </a:r>
            <a:r>
              <a:rPr lang="en-GB" sz="2400"/>
              <a:t> is woven into land, water, and cultural teachings, supporting immersive learning for youth and families.</a:t>
            </a:r>
          </a:p>
          <a:p>
            <a:endParaRPr lang="en-GB" sz="2400"/>
          </a:p>
          <a:p>
            <a:endParaRPr lang="en-GB">
              <a:latin typeface="Cooper BT Light" panose="020B0604020202020204"/>
            </a:endParaRPr>
          </a:p>
          <a:p>
            <a:endParaRPr lang="en-US"/>
          </a:p>
        </p:txBody>
      </p:sp>
      <p:pic>
        <p:nvPicPr>
          <p:cNvPr id="2050" name="Picture 2" descr="FortWhyte Alive | Baby Bison Walks - FortWhyte Alive - Eco Experiences">
            <a:extLst>
              <a:ext uri="{FF2B5EF4-FFF2-40B4-BE49-F238E27FC236}">
                <a16:creationId xmlns:a16="http://schemas.microsoft.com/office/drawing/2014/main" id="{A45F843D-8282-7E01-C2D7-EF6DECC930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2663" y="1515618"/>
            <a:ext cx="4461398" cy="29742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4" descr="A colorful flower with leaves and dots&#10;&#10;AI-generated content may be incorrect.">
            <a:extLst>
              <a:ext uri="{FF2B5EF4-FFF2-40B4-BE49-F238E27FC236}">
                <a16:creationId xmlns:a16="http://schemas.microsoft.com/office/drawing/2014/main" id="{E3C78D51-A8D5-4A46-1CD4-ADE35DC43478}"/>
              </a:ext>
            </a:extLst>
          </p:cNvPr>
          <p:cNvPicPr>
            <a:picLocks noChangeAspect="1"/>
          </p:cNvPicPr>
          <p:nvPr/>
        </p:nvPicPr>
        <p:blipFill>
          <a:blip r:embed="rId3"/>
          <a:stretch>
            <a:fillRect/>
          </a:stretch>
        </p:blipFill>
        <p:spPr>
          <a:xfrm rot="656867" flipH="1">
            <a:off x="5338696" y="4534670"/>
            <a:ext cx="3133247" cy="2211414"/>
          </a:xfrm>
          <a:prstGeom prst="rect">
            <a:avLst/>
          </a:prstGeom>
        </p:spPr>
      </p:pic>
    </p:spTree>
    <p:extLst>
      <p:ext uri="{BB962C8B-B14F-4D97-AF65-F5344CB8AC3E}">
        <p14:creationId xmlns:p14="http://schemas.microsoft.com/office/powerpoint/2010/main" val="21752130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ADC08-4958-11E8-599E-922754C08A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74E181-2DF5-8A3B-708D-4AA87C80E994}"/>
              </a:ext>
            </a:extLst>
          </p:cNvPr>
          <p:cNvSpPr>
            <a:spLocks noGrp="1"/>
          </p:cNvSpPr>
          <p:nvPr>
            <p:ph type="title"/>
          </p:nvPr>
        </p:nvSpPr>
        <p:spPr/>
        <p:txBody>
          <a:bodyPr/>
          <a:lstStyle/>
          <a:p>
            <a:br>
              <a:rPr lang="en-US" b="1">
                <a:solidFill>
                  <a:srgbClr val="331C2C"/>
                </a:solidFill>
                <a:latin typeface="Cooper BT Bold"/>
                <a:ea typeface="Cooper BT Bold"/>
                <a:cs typeface="Cooper BT Bold"/>
                <a:sym typeface="Cooper BT Bold"/>
              </a:rPr>
            </a:br>
            <a:endParaRPr lang="en-US"/>
          </a:p>
        </p:txBody>
      </p:sp>
      <p:sp>
        <p:nvSpPr>
          <p:cNvPr id="3" name="Content Placeholder 2">
            <a:extLst>
              <a:ext uri="{FF2B5EF4-FFF2-40B4-BE49-F238E27FC236}">
                <a16:creationId xmlns:a16="http://schemas.microsoft.com/office/drawing/2014/main" id="{0CBD9A3B-59BD-AFDA-C377-11AA66D02ED3}"/>
              </a:ext>
            </a:extLst>
          </p:cNvPr>
          <p:cNvSpPr>
            <a:spLocks noGrp="1"/>
          </p:cNvSpPr>
          <p:nvPr>
            <p:ph idx="1"/>
          </p:nvPr>
        </p:nvSpPr>
        <p:spPr>
          <a:xfrm>
            <a:off x="447675" y="1331849"/>
            <a:ext cx="4859655" cy="2307463"/>
          </a:xfrm>
        </p:spPr>
        <p:txBody>
          <a:bodyPr>
            <a:normAutofit fontScale="55000" lnSpcReduction="20000"/>
          </a:bodyPr>
          <a:lstStyle/>
          <a:p>
            <a:pPr marL="0" indent="0">
              <a:buNone/>
            </a:pPr>
            <a:r>
              <a:rPr lang="en-GB" b="1"/>
              <a:t>Project Overview</a:t>
            </a:r>
          </a:p>
          <a:p>
            <a:r>
              <a:rPr lang="en-GB"/>
              <a:t>These workshops focused on revitalizing Michif French, a language once widely spoken in the St. Eustache community.</a:t>
            </a:r>
          </a:p>
          <a:p>
            <a:r>
              <a:rPr lang="en-GB"/>
              <a:t>The program combined the knowledge of fluent Elders with accessible digital and physical learning resources to support participants of all levels.</a:t>
            </a:r>
          </a:p>
          <a:p>
            <a:pPr marL="0" indent="0">
              <a:buNone/>
            </a:pPr>
            <a:r>
              <a:rPr lang="en-GB" b="1"/>
              <a:t>Participant Engagement</a:t>
            </a:r>
          </a:p>
          <a:p>
            <a:r>
              <a:rPr lang="en-GB"/>
              <a:t>27 participants attended all classes and completed the initiative.</a:t>
            </a:r>
          </a:p>
          <a:p>
            <a:pPr>
              <a:lnSpc>
                <a:spcPts val="3609"/>
              </a:lnSpc>
            </a:pPr>
            <a:endParaRPr lang="en-US" b="1">
              <a:solidFill>
                <a:srgbClr val="331C2C"/>
              </a:solidFill>
              <a:latin typeface="Cooper BT Bold"/>
              <a:ea typeface="Cooper BT Bold"/>
              <a:cs typeface="Cooper BT Bold"/>
              <a:sym typeface="Cooper BT Bold"/>
            </a:endParaRPr>
          </a:p>
        </p:txBody>
      </p:sp>
      <p:sp>
        <p:nvSpPr>
          <p:cNvPr id="7" name="TextBox 6">
            <a:extLst>
              <a:ext uri="{FF2B5EF4-FFF2-40B4-BE49-F238E27FC236}">
                <a16:creationId xmlns:a16="http://schemas.microsoft.com/office/drawing/2014/main" id="{DF3F56DB-8281-AD09-07A9-C2D263C4D5F4}"/>
              </a:ext>
            </a:extLst>
          </p:cNvPr>
          <p:cNvSpPr txBox="1"/>
          <p:nvPr/>
        </p:nvSpPr>
        <p:spPr>
          <a:xfrm>
            <a:off x="838200" y="364453"/>
            <a:ext cx="9348216" cy="707886"/>
          </a:xfrm>
          <a:prstGeom prst="rect">
            <a:avLst/>
          </a:prstGeom>
          <a:noFill/>
        </p:spPr>
        <p:txBody>
          <a:bodyPr wrap="square">
            <a:spAutoFit/>
          </a:bodyPr>
          <a:lstStyle/>
          <a:p>
            <a:pPr lvl="0">
              <a:defRPr/>
            </a:pPr>
            <a:r>
              <a:rPr lang="en-US" sz="4000">
                <a:latin typeface="+mj-lt"/>
              </a:rPr>
              <a:t>Funding Success Stories - </a:t>
            </a:r>
            <a:r>
              <a:rPr lang="en-US" sz="4000">
                <a:solidFill>
                  <a:prstClr val="black"/>
                </a:solidFill>
                <a:latin typeface="+mj-lt"/>
              </a:rPr>
              <a:t>St. Eustache Local </a:t>
            </a:r>
            <a:endParaRPr kumimoji="0" lang="en-US" sz="4000" i="0" u="none" strike="noStrike" kern="1200" cap="none" spc="0" normalizeH="0" baseline="0" noProof="0">
              <a:ln>
                <a:noFill/>
              </a:ln>
              <a:solidFill>
                <a:prstClr val="black"/>
              </a:solidFill>
              <a:effectLst/>
              <a:uLnTx/>
              <a:uFillTx/>
              <a:latin typeface="+mj-lt"/>
            </a:endParaRPr>
          </a:p>
        </p:txBody>
      </p:sp>
      <p:pic>
        <p:nvPicPr>
          <p:cNvPr id="5" name="Content Placeholder 4" descr="A person playing a guitar in a room with people sitting around&#10;&#10;AI-generated content may be incorrect.">
            <a:extLst>
              <a:ext uri="{FF2B5EF4-FFF2-40B4-BE49-F238E27FC236}">
                <a16:creationId xmlns:a16="http://schemas.microsoft.com/office/drawing/2014/main" id="{6230C575-449C-A067-EF91-5754D444CACA}"/>
              </a:ext>
            </a:extLst>
          </p:cNvPr>
          <p:cNvPicPr>
            <a:picLocks noChangeAspect="1"/>
          </p:cNvPicPr>
          <p:nvPr/>
        </p:nvPicPr>
        <p:blipFill>
          <a:blip r:embed="rId2"/>
          <a:stretch>
            <a:fillRect/>
          </a:stretch>
        </p:blipFill>
        <p:spPr>
          <a:xfrm>
            <a:off x="5364480" y="1577164"/>
            <a:ext cx="4748784" cy="35615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descr="A group of people sitting at tables&#10;&#10;AI-generated content may be incorrect.">
            <a:extLst>
              <a:ext uri="{FF2B5EF4-FFF2-40B4-BE49-F238E27FC236}">
                <a16:creationId xmlns:a16="http://schemas.microsoft.com/office/drawing/2014/main" id="{31363323-67B8-8796-BAA5-F47F0D12E8AC}"/>
              </a:ext>
            </a:extLst>
          </p:cNvPr>
          <p:cNvPicPr>
            <a:picLocks noChangeAspect="1"/>
          </p:cNvPicPr>
          <p:nvPr/>
        </p:nvPicPr>
        <p:blipFill>
          <a:blip r:embed="rId3"/>
          <a:stretch>
            <a:fillRect/>
          </a:stretch>
        </p:blipFill>
        <p:spPr>
          <a:xfrm>
            <a:off x="447675" y="3740531"/>
            <a:ext cx="3669792" cy="27523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A colorful flower design on a black background&#10;&#10;AI-generated content may be incorrect.">
            <a:extLst>
              <a:ext uri="{FF2B5EF4-FFF2-40B4-BE49-F238E27FC236}">
                <a16:creationId xmlns:a16="http://schemas.microsoft.com/office/drawing/2014/main" id="{ADA3A3B4-6450-A673-A6BE-3ED5AA37626E}"/>
              </a:ext>
            </a:extLst>
          </p:cNvPr>
          <p:cNvPicPr>
            <a:picLocks noChangeAspect="1"/>
          </p:cNvPicPr>
          <p:nvPr/>
        </p:nvPicPr>
        <p:blipFill>
          <a:blip r:embed="rId4"/>
          <a:stretch>
            <a:fillRect/>
          </a:stretch>
        </p:blipFill>
        <p:spPr>
          <a:xfrm rot="21445000">
            <a:off x="6220684" y="5295430"/>
            <a:ext cx="2355595" cy="1510251"/>
          </a:xfrm>
          <a:prstGeom prst="rect">
            <a:avLst/>
          </a:prstGeom>
        </p:spPr>
      </p:pic>
      <p:pic>
        <p:nvPicPr>
          <p:cNvPr id="9" name="Picture 8" descr="A flower on a branch&#10;&#10;AI-generated content may be incorrect.">
            <a:extLst>
              <a:ext uri="{FF2B5EF4-FFF2-40B4-BE49-F238E27FC236}">
                <a16:creationId xmlns:a16="http://schemas.microsoft.com/office/drawing/2014/main" id="{4B85D2B9-99A9-8A8D-1950-3BDC308B25D5}"/>
              </a:ext>
            </a:extLst>
          </p:cNvPr>
          <p:cNvPicPr>
            <a:picLocks noChangeAspect="1"/>
          </p:cNvPicPr>
          <p:nvPr/>
        </p:nvPicPr>
        <p:blipFill>
          <a:blip r:embed="rId5"/>
          <a:stretch>
            <a:fillRect/>
          </a:stretch>
        </p:blipFill>
        <p:spPr>
          <a:xfrm rot="2291670">
            <a:off x="5726065" y="5953631"/>
            <a:ext cx="1307336" cy="879379"/>
          </a:xfrm>
          <a:prstGeom prst="rect">
            <a:avLst/>
          </a:prstGeom>
        </p:spPr>
      </p:pic>
    </p:spTree>
    <p:extLst>
      <p:ext uri="{BB962C8B-B14F-4D97-AF65-F5344CB8AC3E}">
        <p14:creationId xmlns:p14="http://schemas.microsoft.com/office/powerpoint/2010/main" val="1530516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609B1-C8BD-B43E-213E-11BABEC5D6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471B11-BBAE-F8F8-EC52-4B5079F736D3}"/>
              </a:ext>
            </a:extLst>
          </p:cNvPr>
          <p:cNvSpPr>
            <a:spLocks noGrp="1"/>
          </p:cNvSpPr>
          <p:nvPr>
            <p:ph type="title"/>
          </p:nvPr>
        </p:nvSpPr>
        <p:spPr/>
        <p:txBody>
          <a:bodyPr/>
          <a:lstStyle/>
          <a:p>
            <a:br>
              <a:rPr lang="en-US" b="1">
                <a:solidFill>
                  <a:srgbClr val="331C2C"/>
                </a:solidFill>
                <a:latin typeface="Cooper BT Bold"/>
                <a:ea typeface="Cooper BT Bold"/>
                <a:cs typeface="Cooper BT Bold"/>
                <a:sym typeface="Cooper BT Bold"/>
              </a:rPr>
            </a:br>
            <a:endParaRPr lang="en-US"/>
          </a:p>
        </p:txBody>
      </p:sp>
      <p:sp>
        <p:nvSpPr>
          <p:cNvPr id="3" name="Content Placeholder 2">
            <a:extLst>
              <a:ext uri="{FF2B5EF4-FFF2-40B4-BE49-F238E27FC236}">
                <a16:creationId xmlns:a16="http://schemas.microsoft.com/office/drawing/2014/main" id="{61A8FB46-773C-A91D-B3F2-0B6CE470FD3A}"/>
              </a:ext>
            </a:extLst>
          </p:cNvPr>
          <p:cNvSpPr>
            <a:spLocks noGrp="1"/>
          </p:cNvSpPr>
          <p:nvPr>
            <p:ph idx="1"/>
          </p:nvPr>
        </p:nvSpPr>
        <p:spPr>
          <a:xfrm>
            <a:off x="209549" y="1581655"/>
            <a:ext cx="4543425" cy="5076320"/>
          </a:xfrm>
        </p:spPr>
        <p:txBody>
          <a:bodyPr>
            <a:normAutofit fontScale="55000" lnSpcReduction="20000"/>
          </a:bodyPr>
          <a:lstStyle/>
          <a:p>
            <a:pPr marL="0" indent="0">
              <a:buNone/>
            </a:pPr>
            <a:r>
              <a:rPr lang="en-GB" sz="3000" b="1"/>
              <a:t>Project Overview</a:t>
            </a:r>
          </a:p>
          <a:p>
            <a:r>
              <a:rPr lang="en-GB" sz="3500"/>
              <a:t>A national storytelling initiative focused on Michif language revitalization through the voices of Métis youth. This project brought together young people with ancestral and cultural ties to the Red River, representing the Métis Nation from coast to coast.</a:t>
            </a:r>
          </a:p>
          <a:p>
            <a:pPr marL="0" indent="0">
              <a:buNone/>
            </a:pPr>
            <a:r>
              <a:rPr lang="en-GB" sz="3500" b="1"/>
              <a:t>Youth Engagement</a:t>
            </a:r>
          </a:p>
          <a:p>
            <a:r>
              <a:rPr lang="en-GB" sz="3500"/>
              <a:t>20 applications received from Métis youth across Canada, 10 confirmed and 5 youth completed the full series of storytelling and language sessions.</a:t>
            </a:r>
          </a:p>
          <a:p>
            <a:r>
              <a:rPr lang="en-GB" sz="3500"/>
              <a:t>Youth expressed a strong desire to stay connected and continue contributing to the revitalization of Michif and Métis culture.</a:t>
            </a:r>
          </a:p>
          <a:p>
            <a:r>
              <a:rPr lang="en-GB" sz="3500"/>
              <a:t>The project fostered a sense of belonging, empowerment, and leadership among a new generation of Métis storytellers and language keepers.</a:t>
            </a:r>
          </a:p>
          <a:p>
            <a:endParaRPr lang="en-GB" sz="3000"/>
          </a:p>
          <a:p>
            <a:endParaRPr lang="en-US"/>
          </a:p>
        </p:txBody>
      </p:sp>
      <p:sp>
        <p:nvSpPr>
          <p:cNvPr id="5" name="TextBox 4">
            <a:extLst>
              <a:ext uri="{FF2B5EF4-FFF2-40B4-BE49-F238E27FC236}">
                <a16:creationId xmlns:a16="http://schemas.microsoft.com/office/drawing/2014/main" id="{E0E93B7E-8846-E450-6C7F-BC07110A68F1}"/>
              </a:ext>
            </a:extLst>
          </p:cNvPr>
          <p:cNvSpPr txBox="1"/>
          <p:nvPr/>
        </p:nvSpPr>
        <p:spPr>
          <a:xfrm>
            <a:off x="838200" y="296316"/>
            <a:ext cx="9064752" cy="1323439"/>
          </a:xfrm>
          <a:prstGeom prst="rect">
            <a:avLst/>
          </a:prstGeom>
          <a:noFill/>
        </p:spPr>
        <p:txBody>
          <a:bodyPr wrap="square">
            <a:spAutoFit/>
          </a:bodyPr>
          <a:lstStyle/>
          <a:p>
            <a:pPr lvl="0">
              <a:defRPr/>
            </a:pPr>
            <a:r>
              <a:rPr lang="en-US" sz="4000">
                <a:latin typeface="+mj-lt"/>
              </a:rPr>
              <a:t>Funding Success Stories - </a:t>
            </a:r>
            <a:r>
              <a:rPr kumimoji="0" lang="en-US" sz="4000" i="0" u="none" strike="noStrike" kern="1200" cap="none" spc="0" normalizeH="0" baseline="0" noProof="0">
                <a:ln>
                  <a:noFill/>
                </a:ln>
                <a:solidFill>
                  <a:prstClr val="black"/>
                </a:solidFill>
                <a:effectLst/>
                <a:uLnTx/>
                <a:uFillTx/>
                <a:latin typeface="+mj-lt"/>
              </a:rPr>
              <a:t>Beyond Borders Metis Collective</a:t>
            </a:r>
          </a:p>
        </p:txBody>
      </p:sp>
      <p:pic>
        <p:nvPicPr>
          <p:cNvPr id="6" name="Picture 5">
            <a:extLst>
              <a:ext uri="{FF2B5EF4-FFF2-40B4-BE49-F238E27FC236}">
                <a16:creationId xmlns:a16="http://schemas.microsoft.com/office/drawing/2014/main" id="{0A5CB1A5-FEFD-31F8-7ECF-A69BF1B8E55C}"/>
              </a:ext>
            </a:extLst>
          </p:cNvPr>
          <p:cNvPicPr>
            <a:picLocks noChangeAspect="1"/>
          </p:cNvPicPr>
          <p:nvPr/>
        </p:nvPicPr>
        <p:blipFill>
          <a:blip r:embed="rId2"/>
          <a:srcRect l="50234" t="8295" b="4635"/>
          <a:stretch>
            <a:fillRect/>
          </a:stretch>
        </p:blipFill>
        <p:spPr>
          <a:xfrm>
            <a:off x="5614988" y="1096715"/>
            <a:ext cx="4410076" cy="26442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3ED2101A-C45E-02CD-FFA1-73AC01D55BB0}"/>
              </a:ext>
            </a:extLst>
          </p:cNvPr>
          <p:cNvPicPr>
            <a:picLocks noChangeAspect="1"/>
          </p:cNvPicPr>
          <p:nvPr/>
        </p:nvPicPr>
        <p:blipFill>
          <a:blip r:embed="rId3"/>
          <a:stretch>
            <a:fillRect/>
          </a:stretch>
        </p:blipFill>
        <p:spPr>
          <a:xfrm>
            <a:off x="4695826" y="3779110"/>
            <a:ext cx="4091239" cy="23604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A flower on a branch&#10;&#10;AI-generated content may be incorrect.">
            <a:extLst>
              <a:ext uri="{FF2B5EF4-FFF2-40B4-BE49-F238E27FC236}">
                <a16:creationId xmlns:a16="http://schemas.microsoft.com/office/drawing/2014/main" id="{85B6E634-F52C-BE16-6376-8D2E1F4DC77E}"/>
              </a:ext>
            </a:extLst>
          </p:cNvPr>
          <p:cNvPicPr>
            <a:picLocks noChangeAspect="1"/>
          </p:cNvPicPr>
          <p:nvPr/>
        </p:nvPicPr>
        <p:blipFill>
          <a:blip r:embed="rId4"/>
          <a:stretch>
            <a:fillRect/>
          </a:stretch>
        </p:blipFill>
        <p:spPr>
          <a:xfrm>
            <a:off x="8808921" y="3741009"/>
            <a:ext cx="1880511" cy="1264925"/>
          </a:xfrm>
          <a:prstGeom prst="rect">
            <a:avLst/>
          </a:prstGeom>
        </p:spPr>
      </p:pic>
    </p:spTree>
    <p:extLst>
      <p:ext uri="{BB962C8B-B14F-4D97-AF65-F5344CB8AC3E}">
        <p14:creationId xmlns:p14="http://schemas.microsoft.com/office/powerpoint/2010/main" val="4153973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0FD10-9364-529F-AC9C-23A7E09E88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B5AFC3-3DFA-BEA0-6A2D-CCC801A04CB4}"/>
              </a:ext>
            </a:extLst>
          </p:cNvPr>
          <p:cNvSpPr>
            <a:spLocks noGrp="1"/>
          </p:cNvSpPr>
          <p:nvPr>
            <p:ph type="title"/>
          </p:nvPr>
        </p:nvSpPr>
        <p:spPr/>
        <p:txBody>
          <a:bodyPr/>
          <a:lstStyle/>
          <a:p>
            <a:br>
              <a:rPr lang="en-US" b="1">
                <a:solidFill>
                  <a:srgbClr val="331C2C"/>
                </a:solidFill>
                <a:latin typeface="Cooper BT Bold"/>
                <a:ea typeface="Cooper BT Bold"/>
                <a:cs typeface="Cooper BT Bold"/>
                <a:sym typeface="Cooper BT Bold"/>
              </a:rPr>
            </a:br>
            <a:endParaRPr lang="en-US"/>
          </a:p>
        </p:txBody>
      </p:sp>
      <p:sp>
        <p:nvSpPr>
          <p:cNvPr id="3" name="Content Placeholder 2">
            <a:extLst>
              <a:ext uri="{FF2B5EF4-FFF2-40B4-BE49-F238E27FC236}">
                <a16:creationId xmlns:a16="http://schemas.microsoft.com/office/drawing/2014/main" id="{7D66AB14-63C9-237D-8934-C1232C1359D4}"/>
              </a:ext>
            </a:extLst>
          </p:cNvPr>
          <p:cNvSpPr>
            <a:spLocks noGrp="1"/>
          </p:cNvSpPr>
          <p:nvPr>
            <p:ph idx="1"/>
          </p:nvPr>
        </p:nvSpPr>
        <p:spPr>
          <a:xfrm>
            <a:off x="618744" y="1688564"/>
            <a:ext cx="3983744" cy="4538599"/>
          </a:xfrm>
        </p:spPr>
        <p:txBody>
          <a:bodyPr>
            <a:normAutofit fontScale="77500" lnSpcReduction="20000"/>
          </a:bodyPr>
          <a:lstStyle/>
          <a:p>
            <a:pPr marL="0" indent="0">
              <a:buNone/>
            </a:pPr>
            <a:r>
              <a:rPr lang="en-GB" sz="2600"/>
              <a:t>MMF French Language Initiatives:</a:t>
            </a:r>
          </a:p>
          <a:p>
            <a:r>
              <a:rPr lang="en-GB" sz="2600" b="1"/>
              <a:t>Cultural Preservation and Visibility: </a:t>
            </a:r>
            <a:r>
              <a:rPr lang="en-GB" sz="2600"/>
              <a:t>Actively working to keep the French language vibrant within the Red River Métis community. Promoting the use of French in cultural programming and events.</a:t>
            </a:r>
          </a:p>
          <a:p>
            <a:r>
              <a:rPr lang="en-GB" sz="2600" b="1"/>
              <a:t>Resource Development: </a:t>
            </a:r>
            <a:r>
              <a:rPr lang="en-GB" sz="2600"/>
              <a:t>Collecting and curating French-language materials relevant to the community. French newsletters being produced for Citizens</a:t>
            </a:r>
          </a:p>
          <a:p>
            <a:r>
              <a:rPr lang="en-GB" sz="2600" b="1"/>
              <a:t>Staff Training: </a:t>
            </a:r>
            <a:r>
              <a:rPr lang="en-GB" sz="2600"/>
              <a:t>Offering opportunities for Department staff to improve their French proficiency.</a:t>
            </a:r>
          </a:p>
        </p:txBody>
      </p:sp>
      <p:sp>
        <p:nvSpPr>
          <p:cNvPr id="5" name="TextBox 4">
            <a:extLst>
              <a:ext uri="{FF2B5EF4-FFF2-40B4-BE49-F238E27FC236}">
                <a16:creationId xmlns:a16="http://schemas.microsoft.com/office/drawing/2014/main" id="{8FE44C21-CD05-CF6D-A51C-91DFB815C333}"/>
              </a:ext>
            </a:extLst>
          </p:cNvPr>
          <p:cNvSpPr txBox="1"/>
          <p:nvPr/>
        </p:nvSpPr>
        <p:spPr>
          <a:xfrm>
            <a:off x="838200" y="296316"/>
            <a:ext cx="9064752" cy="1323439"/>
          </a:xfrm>
          <a:prstGeom prst="rect">
            <a:avLst/>
          </a:prstGeom>
          <a:noFill/>
        </p:spPr>
        <p:txBody>
          <a:bodyPr wrap="square">
            <a:spAutoFit/>
          </a:bodyPr>
          <a:lstStyle/>
          <a:p>
            <a:pPr lvl="0">
              <a:defRPr/>
            </a:pPr>
            <a:r>
              <a:rPr lang="en-GB" sz="4000"/>
              <a:t>Preserving the French Language in the Red River Métis Community</a:t>
            </a:r>
            <a:endParaRPr kumimoji="0" lang="en-US" sz="4000" i="0" u="none" strike="noStrike" kern="1200" cap="none" spc="0" normalizeH="0" baseline="0" noProof="0">
              <a:ln>
                <a:noFill/>
              </a:ln>
              <a:solidFill>
                <a:prstClr val="black"/>
              </a:solidFill>
              <a:effectLst/>
              <a:uLnTx/>
              <a:uFillTx/>
              <a:latin typeface="+mj-lt"/>
            </a:endParaRPr>
          </a:p>
        </p:txBody>
      </p:sp>
      <p:pic>
        <p:nvPicPr>
          <p:cNvPr id="8" name="Picture 7" descr="A logo with a buffalo head and crossed rifles&#10;&#10;AI-generated content may be incorrect.">
            <a:extLst>
              <a:ext uri="{FF2B5EF4-FFF2-40B4-BE49-F238E27FC236}">
                <a16:creationId xmlns:a16="http://schemas.microsoft.com/office/drawing/2014/main" id="{C831D0E6-CFDF-C873-72C7-AD0E5D7CBD52}"/>
              </a:ext>
            </a:extLst>
          </p:cNvPr>
          <p:cNvPicPr>
            <a:picLocks noChangeAspect="1"/>
          </p:cNvPicPr>
          <p:nvPr/>
        </p:nvPicPr>
        <p:blipFill>
          <a:blip r:embed="rId2"/>
          <a:stretch>
            <a:fillRect/>
          </a:stretch>
        </p:blipFill>
        <p:spPr>
          <a:xfrm>
            <a:off x="7863785" y="2835054"/>
            <a:ext cx="2758152" cy="2030101"/>
          </a:xfrm>
          <a:prstGeom prst="rect">
            <a:avLst/>
          </a:prstGeom>
          <a:ln>
            <a:noFill/>
          </a:ln>
          <a:effectLst>
            <a:outerShdw blurRad="292100" dist="139700" dir="2700000" algn="tl" rotWithShape="0">
              <a:srgbClr val="333333">
                <a:alpha val="65000"/>
              </a:srgbClr>
            </a:outerShdw>
          </a:effectLst>
        </p:spPr>
      </p:pic>
      <p:pic>
        <p:nvPicPr>
          <p:cNvPr id="12" name="Picture 11" descr="A colorful flower design on a black background&#10;&#10;AI-generated content may be incorrect.">
            <a:extLst>
              <a:ext uri="{FF2B5EF4-FFF2-40B4-BE49-F238E27FC236}">
                <a16:creationId xmlns:a16="http://schemas.microsoft.com/office/drawing/2014/main" id="{373E6131-E13C-D704-932A-910B33B69BB1}"/>
              </a:ext>
            </a:extLst>
          </p:cNvPr>
          <p:cNvPicPr>
            <a:picLocks noChangeAspect="1"/>
          </p:cNvPicPr>
          <p:nvPr/>
        </p:nvPicPr>
        <p:blipFill>
          <a:blip r:embed="rId3"/>
          <a:stretch>
            <a:fillRect/>
          </a:stretch>
        </p:blipFill>
        <p:spPr>
          <a:xfrm rot="3880588">
            <a:off x="8690076" y="1588452"/>
            <a:ext cx="1993208" cy="1316373"/>
          </a:xfrm>
          <a:prstGeom prst="rect">
            <a:avLst/>
          </a:prstGeom>
        </p:spPr>
      </p:pic>
      <p:sp>
        <p:nvSpPr>
          <p:cNvPr id="4" name="Content Placeholder 2">
            <a:extLst>
              <a:ext uri="{FF2B5EF4-FFF2-40B4-BE49-F238E27FC236}">
                <a16:creationId xmlns:a16="http://schemas.microsoft.com/office/drawing/2014/main" id="{7558A6DE-B627-CAB4-EF4B-E66805311D6C}"/>
              </a:ext>
            </a:extLst>
          </p:cNvPr>
          <p:cNvSpPr txBox="1">
            <a:spLocks/>
          </p:cNvSpPr>
          <p:nvPr/>
        </p:nvSpPr>
        <p:spPr>
          <a:xfrm>
            <a:off x="4462264" y="1690688"/>
            <a:ext cx="3983744" cy="453859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a:t>Sustaining and Expanding Efforts:</a:t>
            </a:r>
          </a:p>
          <a:p>
            <a:r>
              <a:rPr lang="en-GB" sz="2000" b="1"/>
              <a:t>Funding Research:</a:t>
            </a:r>
            <a:r>
              <a:rPr lang="en-GB" sz="2000"/>
              <a:t> Investigating funding streams suitable for MMF’s French language initiatives.</a:t>
            </a:r>
          </a:p>
          <a:p>
            <a:r>
              <a:rPr lang="en-GB" sz="2000" b="1"/>
              <a:t>Collaborative Outreach:</a:t>
            </a:r>
            <a:r>
              <a:rPr lang="en-GB" sz="2000"/>
              <a:t> Engaging with the Province of Manitoba’s French Language Services Secretariat for partnerships and support.</a:t>
            </a:r>
          </a:p>
          <a:p>
            <a:r>
              <a:rPr lang="en-GB" sz="2000" b="1"/>
              <a:t>Strategic Planning in Progress:</a:t>
            </a:r>
            <a:r>
              <a:rPr lang="en-GB" sz="2000"/>
              <a:t> Organizing a Strategic Planning session with Department, Policy staff, and key stakeholders to develop a blueprint for the MMF’s French Language Strategy.</a:t>
            </a:r>
          </a:p>
        </p:txBody>
      </p:sp>
    </p:spTree>
    <p:extLst>
      <p:ext uri="{BB962C8B-B14F-4D97-AF65-F5344CB8AC3E}">
        <p14:creationId xmlns:p14="http://schemas.microsoft.com/office/powerpoint/2010/main" val="24382818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A7A7603-953F-A572-9818-80B0B4FDA088}"/>
              </a:ext>
            </a:extLst>
          </p:cNvPr>
          <p:cNvSpPr txBox="1"/>
          <p:nvPr/>
        </p:nvSpPr>
        <p:spPr>
          <a:xfrm>
            <a:off x="1043363" y="859612"/>
            <a:ext cx="1326453" cy="523220"/>
          </a:xfrm>
          <a:custGeom>
            <a:avLst/>
            <a:gdLst>
              <a:gd name="connsiteX0" fmla="*/ 0 w 1326453"/>
              <a:gd name="connsiteY0" fmla="*/ 0 h 523220"/>
              <a:gd name="connsiteX1" fmla="*/ 455416 w 1326453"/>
              <a:gd name="connsiteY1" fmla="*/ 0 h 523220"/>
              <a:gd name="connsiteX2" fmla="*/ 924096 w 1326453"/>
              <a:gd name="connsiteY2" fmla="*/ 0 h 523220"/>
              <a:gd name="connsiteX3" fmla="*/ 1326453 w 1326453"/>
              <a:gd name="connsiteY3" fmla="*/ 0 h 523220"/>
              <a:gd name="connsiteX4" fmla="*/ 1326453 w 1326453"/>
              <a:gd name="connsiteY4" fmla="*/ 523220 h 523220"/>
              <a:gd name="connsiteX5" fmla="*/ 924096 w 1326453"/>
              <a:gd name="connsiteY5" fmla="*/ 523220 h 523220"/>
              <a:gd name="connsiteX6" fmla="*/ 508474 w 1326453"/>
              <a:gd name="connsiteY6" fmla="*/ 523220 h 523220"/>
              <a:gd name="connsiteX7" fmla="*/ 0 w 1326453"/>
              <a:gd name="connsiteY7" fmla="*/ 523220 h 523220"/>
              <a:gd name="connsiteX8" fmla="*/ 0 w 1326453"/>
              <a:gd name="connsiteY8"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6453" h="523220" fill="none" extrusionOk="0">
                <a:moveTo>
                  <a:pt x="0" y="0"/>
                </a:moveTo>
                <a:cubicBezTo>
                  <a:pt x="200208" y="-12477"/>
                  <a:pt x="285172" y="18932"/>
                  <a:pt x="455416" y="0"/>
                </a:cubicBezTo>
                <a:cubicBezTo>
                  <a:pt x="625660" y="-18932"/>
                  <a:pt x="700496" y="47119"/>
                  <a:pt x="924096" y="0"/>
                </a:cubicBezTo>
                <a:cubicBezTo>
                  <a:pt x="1147696" y="-47119"/>
                  <a:pt x="1207278" y="26236"/>
                  <a:pt x="1326453" y="0"/>
                </a:cubicBezTo>
                <a:cubicBezTo>
                  <a:pt x="1331366" y="192056"/>
                  <a:pt x="1275890" y="309932"/>
                  <a:pt x="1326453" y="523220"/>
                </a:cubicBezTo>
                <a:cubicBezTo>
                  <a:pt x="1126610" y="537650"/>
                  <a:pt x="1008069" y="477974"/>
                  <a:pt x="924096" y="523220"/>
                </a:cubicBezTo>
                <a:cubicBezTo>
                  <a:pt x="840123" y="568466"/>
                  <a:pt x="645410" y="520221"/>
                  <a:pt x="508474" y="523220"/>
                </a:cubicBezTo>
                <a:cubicBezTo>
                  <a:pt x="371538" y="526219"/>
                  <a:pt x="195492" y="506096"/>
                  <a:pt x="0" y="523220"/>
                </a:cubicBezTo>
                <a:cubicBezTo>
                  <a:pt x="-49362" y="396377"/>
                  <a:pt x="52947" y="230876"/>
                  <a:pt x="0" y="0"/>
                </a:cubicBezTo>
                <a:close/>
              </a:path>
              <a:path w="1326453" h="523220" stroke="0" extrusionOk="0">
                <a:moveTo>
                  <a:pt x="0" y="0"/>
                </a:moveTo>
                <a:cubicBezTo>
                  <a:pt x="96744" y="-23968"/>
                  <a:pt x="311560" y="35251"/>
                  <a:pt x="402357" y="0"/>
                </a:cubicBezTo>
                <a:cubicBezTo>
                  <a:pt x="493154" y="-35251"/>
                  <a:pt x="738053" y="46195"/>
                  <a:pt x="871037" y="0"/>
                </a:cubicBezTo>
                <a:cubicBezTo>
                  <a:pt x="1004021" y="-46195"/>
                  <a:pt x="1232484" y="3408"/>
                  <a:pt x="1326453" y="0"/>
                </a:cubicBezTo>
                <a:cubicBezTo>
                  <a:pt x="1328661" y="239687"/>
                  <a:pt x="1271513" y="338030"/>
                  <a:pt x="1326453" y="523220"/>
                </a:cubicBezTo>
                <a:cubicBezTo>
                  <a:pt x="1194919" y="566471"/>
                  <a:pt x="1069766" y="503986"/>
                  <a:pt x="924096" y="523220"/>
                </a:cubicBezTo>
                <a:cubicBezTo>
                  <a:pt x="778426" y="542454"/>
                  <a:pt x="604045" y="488276"/>
                  <a:pt x="508474" y="523220"/>
                </a:cubicBezTo>
                <a:cubicBezTo>
                  <a:pt x="412903" y="558164"/>
                  <a:pt x="212910" y="498053"/>
                  <a:pt x="0" y="523220"/>
                </a:cubicBezTo>
                <a:cubicBezTo>
                  <a:pt x="-5477" y="302578"/>
                  <a:pt x="62049" y="226721"/>
                  <a:pt x="0" y="0"/>
                </a:cubicBezTo>
                <a:close/>
              </a:path>
            </a:pathLst>
          </a:custGeom>
          <a:solidFill>
            <a:srgbClr val="CE9EB0"/>
          </a:solidFill>
          <a:ln>
            <a:solidFill>
              <a:schemeClr val="tx1"/>
            </a:solidFill>
            <a:extLst>
              <a:ext uri="{C807C97D-BFC1-408E-A445-0C87EB9F89A2}">
                <ask:lineSketchStyleProps xmlns:ask="http://schemas.microsoft.com/office/drawing/2018/sketchyshapes" sd="3418325259">
                  <a:prstGeom prst="rect">
                    <a:avLst/>
                  </a:prstGeom>
                  <ask:type>
                    <ask:lineSketchScribble/>
                  </ask:type>
                </ask:lineSketchStyleProps>
              </a:ext>
            </a:extLst>
          </a:ln>
        </p:spPr>
        <p:txBody>
          <a:bodyPr wrap="none" rtlCol="0">
            <a:spAutoFit/>
          </a:bodyPr>
          <a:lstStyle/>
          <a:p>
            <a:r>
              <a:rPr lang="en-CA" sz="2800" dirty="0" err="1"/>
              <a:t>taanishi</a:t>
            </a:r>
            <a:endParaRPr lang="en-CA" sz="2800" dirty="0"/>
          </a:p>
        </p:txBody>
      </p:sp>
      <p:sp>
        <p:nvSpPr>
          <p:cNvPr id="6" name="TextBox 5">
            <a:extLst>
              <a:ext uri="{FF2B5EF4-FFF2-40B4-BE49-F238E27FC236}">
                <a16:creationId xmlns:a16="http://schemas.microsoft.com/office/drawing/2014/main" id="{989979A6-ADEE-11B3-2AA7-6CD005DFC6A5}"/>
              </a:ext>
            </a:extLst>
          </p:cNvPr>
          <p:cNvSpPr txBox="1"/>
          <p:nvPr/>
        </p:nvSpPr>
        <p:spPr>
          <a:xfrm>
            <a:off x="2227473" y="3001777"/>
            <a:ext cx="3198696" cy="523220"/>
          </a:xfrm>
          <a:custGeom>
            <a:avLst/>
            <a:gdLst>
              <a:gd name="connsiteX0" fmla="*/ 0 w 3198696"/>
              <a:gd name="connsiteY0" fmla="*/ 0 h 523220"/>
              <a:gd name="connsiteX1" fmla="*/ 533116 w 3198696"/>
              <a:gd name="connsiteY1" fmla="*/ 0 h 523220"/>
              <a:gd name="connsiteX2" fmla="*/ 1066232 w 3198696"/>
              <a:gd name="connsiteY2" fmla="*/ 0 h 523220"/>
              <a:gd name="connsiteX3" fmla="*/ 1631335 w 3198696"/>
              <a:gd name="connsiteY3" fmla="*/ 0 h 523220"/>
              <a:gd name="connsiteX4" fmla="*/ 2100477 w 3198696"/>
              <a:gd name="connsiteY4" fmla="*/ 0 h 523220"/>
              <a:gd name="connsiteX5" fmla="*/ 2601606 w 3198696"/>
              <a:gd name="connsiteY5" fmla="*/ 0 h 523220"/>
              <a:gd name="connsiteX6" fmla="*/ 3198696 w 3198696"/>
              <a:gd name="connsiteY6" fmla="*/ 0 h 523220"/>
              <a:gd name="connsiteX7" fmla="*/ 3198696 w 3198696"/>
              <a:gd name="connsiteY7" fmla="*/ 523220 h 523220"/>
              <a:gd name="connsiteX8" fmla="*/ 2633593 w 3198696"/>
              <a:gd name="connsiteY8" fmla="*/ 523220 h 523220"/>
              <a:gd name="connsiteX9" fmla="*/ 2164451 w 3198696"/>
              <a:gd name="connsiteY9" fmla="*/ 523220 h 523220"/>
              <a:gd name="connsiteX10" fmla="*/ 1663322 w 3198696"/>
              <a:gd name="connsiteY10" fmla="*/ 523220 h 523220"/>
              <a:gd name="connsiteX11" fmla="*/ 1066232 w 3198696"/>
              <a:gd name="connsiteY11" fmla="*/ 523220 h 523220"/>
              <a:gd name="connsiteX12" fmla="*/ 597090 w 3198696"/>
              <a:gd name="connsiteY12" fmla="*/ 523220 h 523220"/>
              <a:gd name="connsiteX13" fmla="*/ 0 w 3198696"/>
              <a:gd name="connsiteY13" fmla="*/ 523220 h 523220"/>
              <a:gd name="connsiteX14" fmla="*/ 0 w 3198696"/>
              <a:gd name="connsiteY14"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98696" h="523220" fill="none" extrusionOk="0">
                <a:moveTo>
                  <a:pt x="0" y="0"/>
                </a:moveTo>
                <a:cubicBezTo>
                  <a:pt x="234768" y="-19165"/>
                  <a:pt x="398308" y="7138"/>
                  <a:pt x="533116" y="0"/>
                </a:cubicBezTo>
                <a:cubicBezTo>
                  <a:pt x="667924" y="-7138"/>
                  <a:pt x="893175" y="24310"/>
                  <a:pt x="1066232" y="0"/>
                </a:cubicBezTo>
                <a:cubicBezTo>
                  <a:pt x="1239289" y="-24310"/>
                  <a:pt x="1480112" y="31490"/>
                  <a:pt x="1631335" y="0"/>
                </a:cubicBezTo>
                <a:cubicBezTo>
                  <a:pt x="1782558" y="-31490"/>
                  <a:pt x="1963196" y="23648"/>
                  <a:pt x="2100477" y="0"/>
                </a:cubicBezTo>
                <a:cubicBezTo>
                  <a:pt x="2237758" y="-23648"/>
                  <a:pt x="2495798" y="48360"/>
                  <a:pt x="2601606" y="0"/>
                </a:cubicBezTo>
                <a:cubicBezTo>
                  <a:pt x="2707414" y="-48360"/>
                  <a:pt x="3000097" y="48653"/>
                  <a:pt x="3198696" y="0"/>
                </a:cubicBezTo>
                <a:cubicBezTo>
                  <a:pt x="3259489" y="124849"/>
                  <a:pt x="3188743" y="315710"/>
                  <a:pt x="3198696" y="523220"/>
                </a:cubicBezTo>
                <a:cubicBezTo>
                  <a:pt x="3081974" y="588180"/>
                  <a:pt x="2848257" y="497028"/>
                  <a:pt x="2633593" y="523220"/>
                </a:cubicBezTo>
                <a:cubicBezTo>
                  <a:pt x="2418929" y="549412"/>
                  <a:pt x="2343342" y="475158"/>
                  <a:pt x="2164451" y="523220"/>
                </a:cubicBezTo>
                <a:cubicBezTo>
                  <a:pt x="1985560" y="571282"/>
                  <a:pt x="1827690" y="491182"/>
                  <a:pt x="1663322" y="523220"/>
                </a:cubicBezTo>
                <a:cubicBezTo>
                  <a:pt x="1498954" y="555258"/>
                  <a:pt x="1344410" y="479699"/>
                  <a:pt x="1066232" y="523220"/>
                </a:cubicBezTo>
                <a:cubicBezTo>
                  <a:pt x="788054" y="566741"/>
                  <a:pt x="810503" y="483857"/>
                  <a:pt x="597090" y="523220"/>
                </a:cubicBezTo>
                <a:cubicBezTo>
                  <a:pt x="383677" y="562583"/>
                  <a:pt x="174102" y="460585"/>
                  <a:pt x="0" y="523220"/>
                </a:cubicBezTo>
                <a:cubicBezTo>
                  <a:pt x="-46485" y="319950"/>
                  <a:pt x="41574" y="209198"/>
                  <a:pt x="0" y="0"/>
                </a:cubicBezTo>
                <a:close/>
              </a:path>
              <a:path w="3198696" h="523220" stroke="0" extrusionOk="0">
                <a:moveTo>
                  <a:pt x="0" y="0"/>
                </a:moveTo>
                <a:cubicBezTo>
                  <a:pt x="189169" y="-18729"/>
                  <a:pt x="354778" y="22635"/>
                  <a:pt x="597090" y="0"/>
                </a:cubicBezTo>
                <a:cubicBezTo>
                  <a:pt x="839402" y="-22635"/>
                  <a:pt x="973143" y="51053"/>
                  <a:pt x="1162193" y="0"/>
                </a:cubicBezTo>
                <a:cubicBezTo>
                  <a:pt x="1351243" y="-51053"/>
                  <a:pt x="1525355" y="61897"/>
                  <a:pt x="1759283" y="0"/>
                </a:cubicBezTo>
                <a:cubicBezTo>
                  <a:pt x="1993211" y="-61897"/>
                  <a:pt x="2038860" y="62502"/>
                  <a:pt x="2292399" y="0"/>
                </a:cubicBezTo>
                <a:cubicBezTo>
                  <a:pt x="2545938" y="-62502"/>
                  <a:pt x="2889313" y="48087"/>
                  <a:pt x="3198696" y="0"/>
                </a:cubicBezTo>
                <a:cubicBezTo>
                  <a:pt x="3259700" y="160968"/>
                  <a:pt x="3152281" y="329649"/>
                  <a:pt x="3198696" y="523220"/>
                </a:cubicBezTo>
                <a:cubicBezTo>
                  <a:pt x="2980443" y="570544"/>
                  <a:pt x="2813425" y="502877"/>
                  <a:pt x="2697567" y="523220"/>
                </a:cubicBezTo>
                <a:cubicBezTo>
                  <a:pt x="2581709" y="543563"/>
                  <a:pt x="2331998" y="502744"/>
                  <a:pt x="2196438" y="523220"/>
                </a:cubicBezTo>
                <a:cubicBezTo>
                  <a:pt x="2060878" y="543696"/>
                  <a:pt x="1911584" y="513410"/>
                  <a:pt x="1727296" y="523220"/>
                </a:cubicBezTo>
                <a:cubicBezTo>
                  <a:pt x="1543008" y="533030"/>
                  <a:pt x="1394731" y="503537"/>
                  <a:pt x="1258154" y="523220"/>
                </a:cubicBezTo>
                <a:cubicBezTo>
                  <a:pt x="1121577" y="542903"/>
                  <a:pt x="834968" y="484104"/>
                  <a:pt x="693051" y="523220"/>
                </a:cubicBezTo>
                <a:cubicBezTo>
                  <a:pt x="551134" y="562336"/>
                  <a:pt x="228831" y="484299"/>
                  <a:pt x="0" y="523220"/>
                </a:cubicBezTo>
                <a:cubicBezTo>
                  <a:pt x="-24428" y="273630"/>
                  <a:pt x="24743" y="242503"/>
                  <a:pt x="0" y="0"/>
                </a:cubicBezTo>
                <a:close/>
              </a:path>
            </a:pathLst>
          </a:custGeom>
          <a:solidFill>
            <a:srgbClr val="CE9EB0"/>
          </a:solidFill>
          <a:ln>
            <a:solidFill>
              <a:schemeClr val="tx1"/>
            </a:solidFill>
            <a:extLst>
              <a:ext uri="{C807C97D-BFC1-408E-A445-0C87EB9F89A2}">
                <ask:lineSketchStyleProps xmlns:ask="http://schemas.microsoft.com/office/drawing/2018/sketchyshapes" sd="4078003762">
                  <a:prstGeom prst="rect">
                    <a:avLst/>
                  </a:prstGeom>
                  <ask:type>
                    <ask:lineSketchScribble/>
                  </ask:type>
                </ask:lineSketchStyleProps>
              </a:ext>
            </a:extLst>
          </a:ln>
        </p:spPr>
        <p:txBody>
          <a:bodyPr wrap="none" rtlCol="0">
            <a:spAutoFit/>
          </a:bodyPr>
          <a:lstStyle/>
          <a:p>
            <a:r>
              <a:rPr lang="en-CA" sz="2800" dirty="0" err="1"/>
              <a:t>miyoonakishkatoohk</a:t>
            </a:r>
            <a:endParaRPr lang="en-CA" sz="2800" dirty="0"/>
          </a:p>
        </p:txBody>
      </p:sp>
      <p:sp>
        <p:nvSpPr>
          <p:cNvPr id="9" name="TextBox 8">
            <a:extLst>
              <a:ext uri="{FF2B5EF4-FFF2-40B4-BE49-F238E27FC236}">
                <a16:creationId xmlns:a16="http://schemas.microsoft.com/office/drawing/2014/main" id="{FF2F5690-0FFF-9B65-0FAB-5A244352419C}"/>
              </a:ext>
            </a:extLst>
          </p:cNvPr>
          <p:cNvSpPr txBox="1"/>
          <p:nvPr/>
        </p:nvSpPr>
        <p:spPr>
          <a:xfrm>
            <a:off x="4956064" y="3900221"/>
            <a:ext cx="4808496" cy="523220"/>
          </a:xfrm>
          <a:custGeom>
            <a:avLst/>
            <a:gdLst>
              <a:gd name="connsiteX0" fmla="*/ 0 w 4808496"/>
              <a:gd name="connsiteY0" fmla="*/ 0 h 523220"/>
              <a:gd name="connsiteX1" fmla="*/ 390022 w 4808496"/>
              <a:gd name="connsiteY1" fmla="*/ 0 h 523220"/>
              <a:gd name="connsiteX2" fmla="*/ 876215 w 4808496"/>
              <a:gd name="connsiteY2" fmla="*/ 0 h 523220"/>
              <a:gd name="connsiteX3" fmla="*/ 1266237 w 4808496"/>
              <a:gd name="connsiteY3" fmla="*/ 0 h 523220"/>
              <a:gd name="connsiteX4" fmla="*/ 1800515 w 4808496"/>
              <a:gd name="connsiteY4" fmla="*/ 0 h 523220"/>
              <a:gd name="connsiteX5" fmla="*/ 2286707 w 4808496"/>
              <a:gd name="connsiteY5" fmla="*/ 0 h 523220"/>
              <a:gd name="connsiteX6" fmla="*/ 2869069 w 4808496"/>
              <a:gd name="connsiteY6" fmla="*/ 0 h 523220"/>
              <a:gd name="connsiteX7" fmla="*/ 3403347 w 4808496"/>
              <a:gd name="connsiteY7" fmla="*/ 0 h 523220"/>
              <a:gd name="connsiteX8" fmla="*/ 3985709 w 4808496"/>
              <a:gd name="connsiteY8" fmla="*/ 0 h 523220"/>
              <a:gd name="connsiteX9" fmla="*/ 4808496 w 4808496"/>
              <a:gd name="connsiteY9" fmla="*/ 0 h 523220"/>
              <a:gd name="connsiteX10" fmla="*/ 4808496 w 4808496"/>
              <a:gd name="connsiteY10" fmla="*/ 523220 h 523220"/>
              <a:gd name="connsiteX11" fmla="*/ 4178049 w 4808496"/>
              <a:gd name="connsiteY11" fmla="*/ 523220 h 523220"/>
              <a:gd name="connsiteX12" fmla="*/ 3547601 w 4808496"/>
              <a:gd name="connsiteY12" fmla="*/ 523220 h 523220"/>
              <a:gd name="connsiteX13" fmla="*/ 3061409 w 4808496"/>
              <a:gd name="connsiteY13" fmla="*/ 523220 h 523220"/>
              <a:gd name="connsiteX14" fmla="*/ 2671387 w 4808496"/>
              <a:gd name="connsiteY14" fmla="*/ 523220 h 523220"/>
              <a:gd name="connsiteX15" fmla="*/ 2040939 w 4808496"/>
              <a:gd name="connsiteY15" fmla="*/ 523220 h 523220"/>
              <a:gd name="connsiteX16" fmla="*/ 1506662 w 4808496"/>
              <a:gd name="connsiteY16" fmla="*/ 523220 h 523220"/>
              <a:gd name="connsiteX17" fmla="*/ 1116640 w 4808496"/>
              <a:gd name="connsiteY17" fmla="*/ 523220 h 523220"/>
              <a:gd name="connsiteX18" fmla="*/ 726617 w 4808496"/>
              <a:gd name="connsiteY18" fmla="*/ 523220 h 523220"/>
              <a:gd name="connsiteX19" fmla="*/ 0 w 4808496"/>
              <a:gd name="connsiteY19" fmla="*/ 523220 h 523220"/>
              <a:gd name="connsiteX20" fmla="*/ 0 w 4808496"/>
              <a:gd name="connsiteY20"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08496" h="523220" fill="none" extrusionOk="0">
                <a:moveTo>
                  <a:pt x="0" y="0"/>
                </a:moveTo>
                <a:cubicBezTo>
                  <a:pt x="116051" y="-32160"/>
                  <a:pt x="225266" y="15086"/>
                  <a:pt x="390022" y="0"/>
                </a:cubicBezTo>
                <a:cubicBezTo>
                  <a:pt x="554778" y="-15086"/>
                  <a:pt x="639326" y="2440"/>
                  <a:pt x="876215" y="0"/>
                </a:cubicBezTo>
                <a:cubicBezTo>
                  <a:pt x="1113104" y="-2440"/>
                  <a:pt x="1122744" y="9767"/>
                  <a:pt x="1266237" y="0"/>
                </a:cubicBezTo>
                <a:cubicBezTo>
                  <a:pt x="1409730" y="-9767"/>
                  <a:pt x="1649778" y="28443"/>
                  <a:pt x="1800515" y="0"/>
                </a:cubicBezTo>
                <a:cubicBezTo>
                  <a:pt x="1951252" y="-28443"/>
                  <a:pt x="2048982" y="34342"/>
                  <a:pt x="2286707" y="0"/>
                </a:cubicBezTo>
                <a:cubicBezTo>
                  <a:pt x="2524432" y="-34342"/>
                  <a:pt x="2732866" y="7911"/>
                  <a:pt x="2869069" y="0"/>
                </a:cubicBezTo>
                <a:cubicBezTo>
                  <a:pt x="3005272" y="-7911"/>
                  <a:pt x="3153786" y="8381"/>
                  <a:pt x="3403347" y="0"/>
                </a:cubicBezTo>
                <a:cubicBezTo>
                  <a:pt x="3652908" y="-8381"/>
                  <a:pt x="3865157" y="43507"/>
                  <a:pt x="3985709" y="0"/>
                </a:cubicBezTo>
                <a:cubicBezTo>
                  <a:pt x="4106261" y="-43507"/>
                  <a:pt x="4462945" y="13786"/>
                  <a:pt x="4808496" y="0"/>
                </a:cubicBezTo>
                <a:cubicBezTo>
                  <a:pt x="4815641" y="258745"/>
                  <a:pt x="4805259" y="365620"/>
                  <a:pt x="4808496" y="523220"/>
                </a:cubicBezTo>
                <a:cubicBezTo>
                  <a:pt x="4639636" y="551079"/>
                  <a:pt x="4319949" y="476718"/>
                  <a:pt x="4178049" y="523220"/>
                </a:cubicBezTo>
                <a:cubicBezTo>
                  <a:pt x="4036149" y="569722"/>
                  <a:pt x="3696254" y="465018"/>
                  <a:pt x="3547601" y="523220"/>
                </a:cubicBezTo>
                <a:cubicBezTo>
                  <a:pt x="3398948" y="581422"/>
                  <a:pt x="3230231" y="490557"/>
                  <a:pt x="3061409" y="523220"/>
                </a:cubicBezTo>
                <a:cubicBezTo>
                  <a:pt x="2892587" y="555883"/>
                  <a:pt x="2815208" y="519451"/>
                  <a:pt x="2671387" y="523220"/>
                </a:cubicBezTo>
                <a:cubicBezTo>
                  <a:pt x="2527566" y="526989"/>
                  <a:pt x="2317792" y="522347"/>
                  <a:pt x="2040939" y="523220"/>
                </a:cubicBezTo>
                <a:cubicBezTo>
                  <a:pt x="1764086" y="524093"/>
                  <a:pt x="1721495" y="505489"/>
                  <a:pt x="1506662" y="523220"/>
                </a:cubicBezTo>
                <a:cubicBezTo>
                  <a:pt x="1291829" y="540951"/>
                  <a:pt x="1275907" y="477609"/>
                  <a:pt x="1116640" y="523220"/>
                </a:cubicBezTo>
                <a:cubicBezTo>
                  <a:pt x="957373" y="568831"/>
                  <a:pt x="842833" y="520325"/>
                  <a:pt x="726617" y="523220"/>
                </a:cubicBezTo>
                <a:cubicBezTo>
                  <a:pt x="610401" y="526115"/>
                  <a:pt x="182582" y="470891"/>
                  <a:pt x="0" y="523220"/>
                </a:cubicBezTo>
                <a:cubicBezTo>
                  <a:pt x="-24786" y="392017"/>
                  <a:pt x="28319" y="211504"/>
                  <a:pt x="0" y="0"/>
                </a:cubicBezTo>
                <a:close/>
              </a:path>
              <a:path w="4808496" h="523220" stroke="0" extrusionOk="0">
                <a:moveTo>
                  <a:pt x="0" y="0"/>
                </a:moveTo>
                <a:cubicBezTo>
                  <a:pt x="154874" y="-28678"/>
                  <a:pt x="251442" y="49320"/>
                  <a:pt x="486192" y="0"/>
                </a:cubicBezTo>
                <a:cubicBezTo>
                  <a:pt x="720942" y="-49320"/>
                  <a:pt x="966290" y="25301"/>
                  <a:pt x="1116640" y="0"/>
                </a:cubicBezTo>
                <a:cubicBezTo>
                  <a:pt x="1266990" y="-25301"/>
                  <a:pt x="1384508" y="18861"/>
                  <a:pt x="1554747" y="0"/>
                </a:cubicBezTo>
                <a:cubicBezTo>
                  <a:pt x="1724986" y="-18861"/>
                  <a:pt x="1782841" y="4460"/>
                  <a:pt x="1992854" y="0"/>
                </a:cubicBezTo>
                <a:cubicBezTo>
                  <a:pt x="2202867" y="-4460"/>
                  <a:pt x="2259059" y="10693"/>
                  <a:pt x="2382877" y="0"/>
                </a:cubicBezTo>
                <a:cubicBezTo>
                  <a:pt x="2506695" y="-10693"/>
                  <a:pt x="2700487" y="6684"/>
                  <a:pt x="2869069" y="0"/>
                </a:cubicBezTo>
                <a:cubicBezTo>
                  <a:pt x="3037651" y="-6684"/>
                  <a:pt x="3141133" y="10371"/>
                  <a:pt x="3355262" y="0"/>
                </a:cubicBezTo>
                <a:cubicBezTo>
                  <a:pt x="3569391" y="-10371"/>
                  <a:pt x="3649014" y="17212"/>
                  <a:pt x="3793369" y="0"/>
                </a:cubicBezTo>
                <a:cubicBezTo>
                  <a:pt x="3937724" y="-17212"/>
                  <a:pt x="4077008" y="20798"/>
                  <a:pt x="4279561" y="0"/>
                </a:cubicBezTo>
                <a:cubicBezTo>
                  <a:pt x="4482114" y="-20798"/>
                  <a:pt x="4659410" y="53824"/>
                  <a:pt x="4808496" y="0"/>
                </a:cubicBezTo>
                <a:cubicBezTo>
                  <a:pt x="4840322" y="155707"/>
                  <a:pt x="4805604" y="261932"/>
                  <a:pt x="4808496" y="523220"/>
                </a:cubicBezTo>
                <a:cubicBezTo>
                  <a:pt x="4678645" y="535641"/>
                  <a:pt x="4551154" y="518456"/>
                  <a:pt x="4418474" y="523220"/>
                </a:cubicBezTo>
                <a:cubicBezTo>
                  <a:pt x="4285794" y="527984"/>
                  <a:pt x="4104519" y="523025"/>
                  <a:pt x="3932281" y="523220"/>
                </a:cubicBezTo>
                <a:cubicBezTo>
                  <a:pt x="3760043" y="523415"/>
                  <a:pt x="3529712" y="503915"/>
                  <a:pt x="3398004" y="523220"/>
                </a:cubicBezTo>
                <a:cubicBezTo>
                  <a:pt x="3266296" y="542525"/>
                  <a:pt x="3159136" y="522220"/>
                  <a:pt x="3007981" y="523220"/>
                </a:cubicBezTo>
                <a:cubicBezTo>
                  <a:pt x="2856826" y="524220"/>
                  <a:pt x="2651873" y="510116"/>
                  <a:pt x="2425619" y="523220"/>
                </a:cubicBezTo>
                <a:cubicBezTo>
                  <a:pt x="2199365" y="536324"/>
                  <a:pt x="2110181" y="465275"/>
                  <a:pt x="1939427" y="523220"/>
                </a:cubicBezTo>
                <a:cubicBezTo>
                  <a:pt x="1768673" y="581165"/>
                  <a:pt x="1608823" y="480077"/>
                  <a:pt x="1405149" y="523220"/>
                </a:cubicBezTo>
                <a:cubicBezTo>
                  <a:pt x="1201475" y="566363"/>
                  <a:pt x="1208732" y="511967"/>
                  <a:pt x="1015127" y="523220"/>
                </a:cubicBezTo>
                <a:cubicBezTo>
                  <a:pt x="821522" y="534473"/>
                  <a:pt x="791585" y="515492"/>
                  <a:pt x="577020" y="523220"/>
                </a:cubicBezTo>
                <a:cubicBezTo>
                  <a:pt x="362455" y="530948"/>
                  <a:pt x="179358" y="473321"/>
                  <a:pt x="0" y="523220"/>
                </a:cubicBezTo>
                <a:cubicBezTo>
                  <a:pt x="-34683" y="265769"/>
                  <a:pt x="27457" y="190141"/>
                  <a:pt x="0" y="0"/>
                </a:cubicBezTo>
                <a:close/>
              </a:path>
            </a:pathLst>
          </a:custGeom>
          <a:solidFill>
            <a:srgbClr val="CE9EB0"/>
          </a:solidFill>
          <a:ln>
            <a:solidFill>
              <a:schemeClr val="tx1"/>
            </a:solidFill>
            <a:extLst>
              <a:ext uri="{C807C97D-BFC1-408E-A445-0C87EB9F89A2}">
                <ask:lineSketchStyleProps xmlns:ask="http://schemas.microsoft.com/office/drawing/2018/sketchyshapes" sd="3229552602">
                  <a:prstGeom prst="rect">
                    <a:avLst/>
                  </a:prstGeom>
                  <ask:type>
                    <ask:lineSketchScribble/>
                  </ask:type>
                </ask:lineSketchStyleProps>
              </a:ext>
            </a:extLst>
          </a:ln>
        </p:spPr>
        <p:txBody>
          <a:bodyPr wrap="none" rtlCol="0">
            <a:spAutoFit/>
          </a:bodyPr>
          <a:lstStyle/>
          <a:p>
            <a:r>
              <a:rPr lang="en-CA" sz="2800" dirty="0"/>
              <a:t>Ni </a:t>
            </a:r>
            <a:r>
              <a:rPr lang="en-CA" sz="2800" dirty="0" err="1"/>
              <a:t>miyeuhayn</a:t>
            </a:r>
            <a:r>
              <a:rPr lang="en-CA" sz="2800" dirty="0"/>
              <a:t> </a:t>
            </a:r>
            <a:r>
              <a:rPr lang="en-CA" sz="2800" dirty="0" err="1"/>
              <a:t>aen</a:t>
            </a:r>
            <a:r>
              <a:rPr lang="en-CA" sz="2800" dirty="0"/>
              <a:t> </a:t>
            </a:r>
            <a:r>
              <a:rPr lang="en-CA" sz="2800" dirty="0" err="1"/>
              <a:t>nakishkatann</a:t>
            </a:r>
            <a:endParaRPr lang="en-CA" sz="2800" dirty="0"/>
          </a:p>
        </p:txBody>
      </p:sp>
      <p:sp>
        <p:nvSpPr>
          <p:cNvPr id="10" name="TextBox 9">
            <a:extLst>
              <a:ext uri="{FF2B5EF4-FFF2-40B4-BE49-F238E27FC236}">
                <a16:creationId xmlns:a16="http://schemas.microsoft.com/office/drawing/2014/main" id="{41242355-4058-7C77-068A-B7CCA3DD31DF}"/>
              </a:ext>
            </a:extLst>
          </p:cNvPr>
          <p:cNvSpPr txBox="1"/>
          <p:nvPr/>
        </p:nvSpPr>
        <p:spPr>
          <a:xfrm>
            <a:off x="3529600" y="684971"/>
            <a:ext cx="2852928" cy="523220"/>
          </a:xfrm>
          <a:custGeom>
            <a:avLst/>
            <a:gdLst>
              <a:gd name="connsiteX0" fmla="*/ 0 w 2852928"/>
              <a:gd name="connsiteY0" fmla="*/ 0 h 523220"/>
              <a:gd name="connsiteX1" fmla="*/ 484998 w 2852928"/>
              <a:gd name="connsiteY1" fmla="*/ 0 h 523220"/>
              <a:gd name="connsiteX2" fmla="*/ 998525 w 2852928"/>
              <a:gd name="connsiteY2" fmla="*/ 0 h 523220"/>
              <a:gd name="connsiteX3" fmla="*/ 1483523 w 2852928"/>
              <a:gd name="connsiteY3" fmla="*/ 0 h 523220"/>
              <a:gd name="connsiteX4" fmla="*/ 1968520 w 2852928"/>
              <a:gd name="connsiteY4" fmla="*/ 0 h 523220"/>
              <a:gd name="connsiteX5" fmla="*/ 2852928 w 2852928"/>
              <a:gd name="connsiteY5" fmla="*/ 0 h 523220"/>
              <a:gd name="connsiteX6" fmla="*/ 2852928 w 2852928"/>
              <a:gd name="connsiteY6" fmla="*/ 523220 h 523220"/>
              <a:gd name="connsiteX7" fmla="*/ 2253813 w 2852928"/>
              <a:gd name="connsiteY7" fmla="*/ 523220 h 523220"/>
              <a:gd name="connsiteX8" fmla="*/ 1740286 w 2852928"/>
              <a:gd name="connsiteY8" fmla="*/ 523220 h 523220"/>
              <a:gd name="connsiteX9" fmla="*/ 1198230 w 2852928"/>
              <a:gd name="connsiteY9" fmla="*/ 523220 h 523220"/>
              <a:gd name="connsiteX10" fmla="*/ 599115 w 2852928"/>
              <a:gd name="connsiteY10" fmla="*/ 523220 h 523220"/>
              <a:gd name="connsiteX11" fmla="*/ 0 w 2852928"/>
              <a:gd name="connsiteY11" fmla="*/ 523220 h 523220"/>
              <a:gd name="connsiteX12" fmla="*/ 0 w 2852928"/>
              <a:gd name="connsiteY12"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2928" h="523220" fill="none" extrusionOk="0">
                <a:moveTo>
                  <a:pt x="0" y="0"/>
                </a:moveTo>
                <a:cubicBezTo>
                  <a:pt x="117218" y="-469"/>
                  <a:pt x="288236" y="46167"/>
                  <a:pt x="484998" y="0"/>
                </a:cubicBezTo>
                <a:cubicBezTo>
                  <a:pt x="681760" y="-46167"/>
                  <a:pt x="757991" y="49202"/>
                  <a:pt x="998525" y="0"/>
                </a:cubicBezTo>
                <a:cubicBezTo>
                  <a:pt x="1239059" y="-49202"/>
                  <a:pt x="1381519" y="22342"/>
                  <a:pt x="1483523" y="0"/>
                </a:cubicBezTo>
                <a:cubicBezTo>
                  <a:pt x="1585527" y="-22342"/>
                  <a:pt x="1766419" y="23471"/>
                  <a:pt x="1968520" y="0"/>
                </a:cubicBezTo>
                <a:cubicBezTo>
                  <a:pt x="2170621" y="-23471"/>
                  <a:pt x="2618731" y="66530"/>
                  <a:pt x="2852928" y="0"/>
                </a:cubicBezTo>
                <a:cubicBezTo>
                  <a:pt x="2861212" y="149204"/>
                  <a:pt x="2827029" y="411065"/>
                  <a:pt x="2852928" y="523220"/>
                </a:cubicBezTo>
                <a:cubicBezTo>
                  <a:pt x="2646030" y="539957"/>
                  <a:pt x="2439922" y="499815"/>
                  <a:pt x="2253813" y="523220"/>
                </a:cubicBezTo>
                <a:cubicBezTo>
                  <a:pt x="2067705" y="546625"/>
                  <a:pt x="1924375" y="502703"/>
                  <a:pt x="1740286" y="523220"/>
                </a:cubicBezTo>
                <a:cubicBezTo>
                  <a:pt x="1556197" y="543737"/>
                  <a:pt x="1331706" y="522740"/>
                  <a:pt x="1198230" y="523220"/>
                </a:cubicBezTo>
                <a:cubicBezTo>
                  <a:pt x="1064754" y="523700"/>
                  <a:pt x="895769" y="514522"/>
                  <a:pt x="599115" y="523220"/>
                </a:cubicBezTo>
                <a:cubicBezTo>
                  <a:pt x="302462" y="531918"/>
                  <a:pt x="221520" y="509800"/>
                  <a:pt x="0" y="523220"/>
                </a:cubicBezTo>
                <a:cubicBezTo>
                  <a:pt x="-54616" y="303267"/>
                  <a:pt x="43576" y="204968"/>
                  <a:pt x="0" y="0"/>
                </a:cubicBezTo>
                <a:close/>
              </a:path>
              <a:path w="2852928" h="523220" stroke="0" extrusionOk="0">
                <a:moveTo>
                  <a:pt x="0" y="0"/>
                </a:moveTo>
                <a:cubicBezTo>
                  <a:pt x="253363" y="-45398"/>
                  <a:pt x="412754" y="41743"/>
                  <a:pt x="542056" y="0"/>
                </a:cubicBezTo>
                <a:cubicBezTo>
                  <a:pt x="671358" y="-41743"/>
                  <a:pt x="894878" y="8860"/>
                  <a:pt x="1084113" y="0"/>
                </a:cubicBezTo>
                <a:cubicBezTo>
                  <a:pt x="1273348" y="-8860"/>
                  <a:pt x="1386176" y="10552"/>
                  <a:pt x="1626169" y="0"/>
                </a:cubicBezTo>
                <a:cubicBezTo>
                  <a:pt x="1866162" y="-10552"/>
                  <a:pt x="2015981" y="26159"/>
                  <a:pt x="2253813" y="0"/>
                </a:cubicBezTo>
                <a:cubicBezTo>
                  <a:pt x="2491645" y="-26159"/>
                  <a:pt x="2729287" y="37920"/>
                  <a:pt x="2852928" y="0"/>
                </a:cubicBezTo>
                <a:cubicBezTo>
                  <a:pt x="2874554" y="237326"/>
                  <a:pt x="2848881" y="345345"/>
                  <a:pt x="2852928" y="523220"/>
                </a:cubicBezTo>
                <a:cubicBezTo>
                  <a:pt x="2583451" y="551402"/>
                  <a:pt x="2474587" y="470090"/>
                  <a:pt x="2310872" y="523220"/>
                </a:cubicBezTo>
                <a:cubicBezTo>
                  <a:pt x="2147157" y="576350"/>
                  <a:pt x="1904952" y="512134"/>
                  <a:pt x="1797345" y="523220"/>
                </a:cubicBezTo>
                <a:cubicBezTo>
                  <a:pt x="1689738" y="534306"/>
                  <a:pt x="1488707" y="466400"/>
                  <a:pt x="1283818" y="523220"/>
                </a:cubicBezTo>
                <a:cubicBezTo>
                  <a:pt x="1078929" y="580040"/>
                  <a:pt x="1027229" y="476160"/>
                  <a:pt x="798820" y="523220"/>
                </a:cubicBezTo>
                <a:cubicBezTo>
                  <a:pt x="570411" y="570280"/>
                  <a:pt x="324991" y="436642"/>
                  <a:pt x="0" y="523220"/>
                </a:cubicBezTo>
                <a:cubicBezTo>
                  <a:pt x="-41172" y="306102"/>
                  <a:pt x="41786" y="231076"/>
                  <a:pt x="0" y="0"/>
                </a:cubicBezTo>
                <a:close/>
              </a:path>
            </a:pathLst>
          </a:custGeom>
          <a:solidFill>
            <a:srgbClr val="CE9EB0"/>
          </a:solidFill>
          <a:ln>
            <a:solidFill>
              <a:schemeClr val="tx1"/>
            </a:solidFill>
            <a:extLst>
              <a:ext uri="{C807C97D-BFC1-408E-A445-0C87EB9F89A2}">
                <ask:lineSketchStyleProps xmlns:ask="http://schemas.microsoft.com/office/drawing/2018/sketchyshapes" sd="3841872309">
                  <a:prstGeom prst="rect">
                    <a:avLst/>
                  </a:prstGeom>
                  <ask:type>
                    <ask:lineSketchScribble/>
                  </ask:type>
                </ask:lineSketchStyleProps>
              </a:ext>
            </a:extLst>
          </a:ln>
        </p:spPr>
        <p:txBody>
          <a:bodyPr wrap="square" rtlCol="0">
            <a:spAutoFit/>
          </a:bodyPr>
          <a:lstStyle/>
          <a:p>
            <a:pPr algn="ctr"/>
            <a:r>
              <a:rPr lang="en-CA" sz="2800" dirty="0"/>
              <a:t>Ki </a:t>
            </a:r>
            <a:r>
              <a:rPr lang="en-CA" sz="2800" dirty="0" err="1"/>
              <a:t>shaakiihitin</a:t>
            </a:r>
            <a:endParaRPr lang="en-CA" sz="2800" dirty="0"/>
          </a:p>
        </p:txBody>
      </p:sp>
      <p:sp>
        <p:nvSpPr>
          <p:cNvPr id="12" name="TextBox 11">
            <a:extLst>
              <a:ext uri="{FF2B5EF4-FFF2-40B4-BE49-F238E27FC236}">
                <a16:creationId xmlns:a16="http://schemas.microsoft.com/office/drawing/2014/main" id="{6989C1B7-CFEF-F787-8766-71A92C067DA5}"/>
              </a:ext>
            </a:extLst>
          </p:cNvPr>
          <p:cNvSpPr txBox="1"/>
          <p:nvPr/>
        </p:nvSpPr>
        <p:spPr>
          <a:xfrm>
            <a:off x="7542312" y="1082369"/>
            <a:ext cx="1980286" cy="523220"/>
          </a:xfrm>
          <a:custGeom>
            <a:avLst/>
            <a:gdLst>
              <a:gd name="connsiteX0" fmla="*/ 0 w 1980286"/>
              <a:gd name="connsiteY0" fmla="*/ 0 h 523220"/>
              <a:gd name="connsiteX1" fmla="*/ 514874 w 1980286"/>
              <a:gd name="connsiteY1" fmla="*/ 0 h 523220"/>
              <a:gd name="connsiteX2" fmla="*/ 1029749 w 1980286"/>
              <a:gd name="connsiteY2" fmla="*/ 0 h 523220"/>
              <a:gd name="connsiteX3" fmla="*/ 1485215 w 1980286"/>
              <a:gd name="connsiteY3" fmla="*/ 0 h 523220"/>
              <a:gd name="connsiteX4" fmla="*/ 1980286 w 1980286"/>
              <a:gd name="connsiteY4" fmla="*/ 0 h 523220"/>
              <a:gd name="connsiteX5" fmla="*/ 1980286 w 1980286"/>
              <a:gd name="connsiteY5" fmla="*/ 523220 h 523220"/>
              <a:gd name="connsiteX6" fmla="*/ 1485215 w 1980286"/>
              <a:gd name="connsiteY6" fmla="*/ 523220 h 523220"/>
              <a:gd name="connsiteX7" fmla="*/ 1049552 w 1980286"/>
              <a:gd name="connsiteY7" fmla="*/ 523220 h 523220"/>
              <a:gd name="connsiteX8" fmla="*/ 514874 w 1980286"/>
              <a:gd name="connsiteY8" fmla="*/ 523220 h 523220"/>
              <a:gd name="connsiteX9" fmla="*/ 0 w 1980286"/>
              <a:gd name="connsiteY9" fmla="*/ 523220 h 523220"/>
              <a:gd name="connsiteX10" fmla="*/ 0 w 1980286"/>
              <a:gd name="connsiteY10"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80286" h="523220" fill="none" extrusionOk="0">
                <a:moveTo>
                  <a:pt x="0" y="0"/>
                </a:moveTo>
                <a:cubicBezTo>
                  <a:pt x="249574" y="-28663"/>
                  <a:pt x="343352" y="36395"/>
                  <a:pt x="514874" y="0"/>
                </a:cubicBezTo>
                <a:cubicBezTo>
                  <a:pt x="686396" y="-36395"/>
                  <a:pt x="782026" y="21468"/>
                  <a:pt x="1029749" y="0"/>
                </a:cubicBezTo>
                <a:cubicBezTo>
                  <a:pt x="1277472" y="-21468"/>
                  <a:pt x="1312507" y="49665"/>
                  <a:pt x="1485215" y="0"/>
                </a:cubicBezTo>
                <a:cubicBezTo>
                  <a:pt x="1657923" y="-49665"/>
                  <a:pt x="1743694" y="38809"/>
                  <a:pt x="1980286" y="0"/>
                </a:cubicBezTo>
                <a:cubicBezTo>
                  <a:pt x="1981640" y="213791"/>
                  <a:pt x="1979640" y="379066"/>
                  <a:pt x="1980286" y="523220"/>
                </a:cubicBezTo>
                <a:cubicBezTo>
                  <a:pt x="1867378" y="546690"/>
                  <a:pt x="1712353" y="519569"/>
                  <a:pt x="1485215" y="523220"/>
                </a:cubicBezTo>
                <a:cubicBezTo>
                  <a:pt x="1258077" y="526871"/>
                  <a:pt x="1188055" y="476539"/>
                  <a:pt x="1049552" y="523220"/>
                </a:cubicBezTo>
                <a:cubicBezTo>
                  <a:pt x="911049" y="569901"/>
                  <a:pt x="715915" y="510164"/>
                  <a:pt x="514874" y="523220"/>
                </a:cubicBezTo>
                <a:cubicBezTo>
                  <a:pt x="313833" y="536276"/>
                  <a:pt x="169261" y="506507"/>
                  <a:pt x="0" y="523220"/>
                </a:cubicBezTo>
                <a:cubicBezTo>
                  <a:pt x="-34441" y="264611"/>
                  <a:pt x="53216" y="124686"/>
                  <a:pt x="0" y="0"/>
                </a:cubicBezTo>
                <a:close/>
              </a:path>
              <a:path w="1980286" h="523220" stroke="0" extrusionOk="0">
                <a:moveTo>
                  <a:pt x="0" y="0"/>
                </a:moveTo>
                <a:cubicBezTo>
                  <a:pt x="99716" y="-37026"/>
                  <a:pt x="313820" y="15608"/>
                  <a:pt x="475269" y="0"/>
                </a:cubicBezTo>
                <a:cubicBezTo>
                  <a:pt x="636718" y="-15608"/>
                  <a:pt x="696587" y="27034"/>
                  <a:pt x="910932" y="0"/>
                </a:cubicBezTo>
                <a:cubicBezTo>
                  <a:pt x="1125277" y="-27034"/>
                  <a:pt x="1171900" y="26283"/>
                  <a:pt x="1366397" y="0"/>
                </a:cubicBezTo>
                <a:cubicBezTo>
                  <a:pt x="1560895" y="-26283"/>
                  <a:pt x="1688671" y="55437"/>
                  <a:pt x="1980286" y="0"/>
                </a:cubicBezTo>
                <a:cubicBezTo>
                  <a:pt x="2010184" y="132417"/>
                  <a:pt x="1959388" y="270963"/>
                  <a:pt x="1980286" y="523220"/>
                </a:cubicBezTo>
                <a:cubicBezTo>
                  <a:pt x="1793813" y="573961"/>
                  <a:pt x="1721693" y="475408"/>
                  <a:pt x="1524820" y="523220"/>
                </a:cubicBezTo>
                <a:cubicBezTo>
                  <a:pt x="1327947" y="571032"/>
                  <a:pt x="1128504" y="506772"/>
                  <a:pt x="990143" y="523220"/>
                </a:cubicBezTo>
                <a:cubicBezTo>
                  <a:pt x="851782" y="539668"/>
                  <a:pt x="610443" y="464309"/>
                  <a:pt x="495072" y="523220"/>
                </a:cubicBezTo>
                <a:cubicBezTo>
                  <a:pt x="379701" y="582131"/>
                  <a:pt x="109505" y="477725"/>
                  <a:pt x="0" y="523220"/>
                </a:cubicBezTo>
                <a:cubicBezTo>
                  <a:pt x="-31804" y="371386"/>
                  <a:pt x="15800" y="109644"/>
                  <a:pt x="0" y="0"/>
                </a:cubicBezTo>
                <a:close/>
              </a:path>
            </a:pathLst>
          </a:custGeom>
          <a:solidFill>
            <a:srgbClr val="CE9EB0"/>
          </a:solidFill>
          <a:ln>
            <a:solidFill>
              <a:schemeClr val="tx1"/>
            </a:solidFill>
            <a:extLst>
              <a:ext uri="{C807C97D-BFC1-408E-A445-0C87EB9F89A2}">
                <ask:lineSketchStyleProps xmlns:ask="http://schemas.microsoft.com/office/drawing/2018/sketchyshapes" sd="2369788701">
                  <a:prstGeom prst="rect">
                    <a:avLst/>
                  </a:prstGeom>
                  <ask:type>
                    <ask:lineSketchScribble/>
                  </ask:type>
                </ask:lineSketchStyleProps>
              </a:ext>
            </a:extLst>
          </a:ln>
        </p:spPr>
        <p:txBody>
          <a:bodyPr wrap="none" rtlCol="0">
            <a:spAutoFit/>
          </a:bodyPr>
          <a:lstStyle/>
          <a:p>
            <a:r>
              <a:rPr lang="en-CA" sz="2800" dirty="0" err="1"/>
              <a:t>Kischi</a:t>
            </a:r>
            <a:r>
              <a:rPr lang="en-CA" sz="2800" dirty="0"/>
              <a:t> </a:t>
            </a:r>
            <a:r>
              <a:rPr lang="en-CA" sz="2800" dirty="0" err="1"/>
              <a:t>marsii</a:t>
            </a:r>
            <a:endParaRPr lang="en-CA" sz="2800" dirty="0"/>
          </a:p>
        </p:txBody>
      </p:sp>
      <p:sp>
        <p:nvSpPr>
          <p:cNvPr id="13" name="TextBox 12">
            <a:extLst>
              <a:ext uri="{FF2B5EF4-FFF2-40B4-BE49-F238E27FC236}">
                <a16:creationId xmlns:a16="http://schemas.microsoft.com/office/drawing/2014/main" id="{EE14057C-BECA-06D2-A402-BC95EC3F2047}"/>
              </a:ext>
            </a:extLst>
          </p:cNvPr>
          <p:cNvSpPr txBox="1"/>
          <p:nvPr/>
        </p:nvSpPr>
        <p:spPr>
          <a:xfrm>
            <a:off x="608373" y="3782200"/>
            <a:ext cx="2196435" cy="523220"/>
          </a:xfrm>
          <a:custGeom>
            <a:avLst/>
            <a:gdLst>
              <a:gd name="connsiteX0" fmla="*/ 0 w 2196435"/>
              <a:gd name="connsiteY0" fmla="*/ 0 h 523220"/>
              <a:gd name="connsiteX1" fmla="*/ 593037 w 2196435"/>
              <a:gd name="connsiteY1" fmla="*/ 0 h 523220"/>
              <a:gd name="connsiteX2" fmla="*/ 1164111 w 2196435"/>
              <a:gd name="connsiteY2" fmla="*/ 0 h 523220"/>
              <a:gd name="connsiteX3" fmla="*/ 2196435 w 2196435"/>
              <a:gd name="connsiteY3" fmla="*/ 0 h 523220"/>
              <a:gd name="connsiteX4" fmla="*/ 2196435 w 2196435"/>
              <a:gd name="connsiteY4" fmla="*/ 523220 h 523220"/>
              <a:gd name="connsiteX5" fmla="*/ 1691255 w 2196435"/>
              <a:gd name="connsiteY5" fmla="*/ 523220 h 523220"/>
              <a:gd name="connsiteX6" fmla="*/ 1208039 w 2196435"/>
              <a:gd name="connsiteY6" fmla="*/ 523220 h 523220"/>
              <a:gd name="connsiteX7" fmla="*/ 724824 w 2196435"/>
              <a:gd name="connsiteY7" fmla="*/ 523220 h 523220"/>
              <a:gd name="connsiteX8" fmla="*/ 0 w 2196435"/>
              <a:gd name="connsiteY8" fmla="*/ 523220 h 523220"/>
              <a:gd name="connsiteX9" fmla="*/ 0 w 2196435"/>
              <a:gd name="connsiteY9"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6435" h="523220" fill="none" extrusionOk="0">
                <a:moveTo>
                  <a:pt x="0" y="0"/>
                </a:moveTo>
                <a:cubicBezTo>
                  <a:pt x="143046" y="-59672"/>
                  <a:pt x="342894" y="70666"/>
                  <a:pt x="593037" y="0"/>
                </a:cubicBezTo>
                <a:cubicBezTo>
                  <a:pt x="843180" y="-70666"/>
                  <a:pt x="1043351" y="31873"/>
                  <a:pt x="1164111" y="0"/>
                </a:cubicBezTo>
                <a:cubicBezTo>
                  <a:pt x="1284871" y="-31873"/>
                  <a:pt x="1861547" y="87504"/>
                  <a:pt x="2196435" y="0"/>
                </a:cubicBezTo>
                <a:cubicBezTo>
                  <a:pt x="2228000" y="197556"/>
                  <a:pt x="2189536" y="414728"/>
                  <a:pt x="2196435" y="523220"/>
                </a:cubicBezTo>
                <a:cubicBezTo>
                  <a:pt x="2034155" y="583836"/>
                  <a:pt x="1801612" y="513010"/>
                  <a:pt x="1691255" y="523220"/>
                </a:cubicBezTo>
                <a:cubicBezTo>
                  <a:pt x="1580898" y="533430"/>
                  <a:pt x="1417817" y="509717"/>
                  <a:pt x="1208039" y="523220"/>
                </a:cubicBezTo>
                <a:cubicBezTo>
                  <a:pt x="998261" y="536723"/>
                  <a:pt x="878661" y="516668"/>
                  <a:pt x="724824" y="523220"/>
                </a:cubicBezTo>
                <a:cubicBezTo>
                  <a:pt x="570988" y="529772"/>
                  <a:pt x="148159" y="492009"/>
                  <a:pt x="0" y="523220"/>
                </a:cubicBezTo>
                <a:cubicBezTo>
                  <a:pt x="-22555" y="322849"/>
                  <a:pt x="1620" y="113928"/>
                  <a:pt x="0" y="0"/>
                </a:cubicBezTo>
                <a:close/>
              </a:path>
              <a:path w="2196435" h="523220" stroke="0" extrusionOk="0">
                <a:moveTo>
                  <a:pt x="0" y="0"/>
                </a:moveTo>
                <a:cubicBezTo>
                  <a:pt x="215392" y="-18512"/>
                  <a:pt x="395443" y="31477"/>
                  <a:pt x="505180" y="0"/>
                </a:cubicBezTo>
                <a:cubicBezTo>
                  <a:pt x="614917" y="-31477"/>
                  <a:pt x="824777" y="46185"/>
                  <a:pt x="1076253" y="0"/>
                </a:cubicBezTo>
                <a:cubicBezTo>
                  <a:pt x="1327729" y="-46185"/>
                  <a:pt x="1416330" y="1883"/>
                  <a:pt x="1625362" y="0"/>
                </a:cubicBezTo>
                <a:cubicBezTo>
                  <a:pt x="1834394" y="-1883"/>
                  <a:pt x="2071563" y="53175"/>
                  <a:pt x="2196435" y="0"/>
                </a:cubicBezTo>
                <a:cubicBezTo>
                  <a:pt x="2251599" y="248238"/>
                  <a:pt x="2157490" y="277109"/>
                  <a:pt x="2196435" y="523220"/>
                </a:cubicBezTo>
                <a:cubicBezTo>
                  <a:pt x="2054541" y="541910"/>
                  <a:pt x="1806936" y="460480"/>
                  <a:pt x="1647326" y="523220"/>
                </a:cubicBezTo>
                <a:cubicBezTo>
                  <a:pt x="1487716" y="585960"/>
                  <a:pt x="1325772" y="510248"/>
                  <a:pt x="1120182" y="523220"/>
                </a:cubicBezTo>
                <a:cubicBezTo>
                  <a:pt x="914592" y="536192"/>
                  <a:pt x="758185" y="508151"/>
                  <a:pt x="615002" y="523220"/>
                </a:cubicBezTo>
                <a:cubicBezTo>
                  <a:pt x="471819" y="538289"/>
                  <a:pt x="126738" y="494009"/>
                  <a:pt x="0" y="523220"/>
                </a:cubicBezTo>
                <a:cubicBezTo>
                  <a:pt x="-48721" y="286095"/>
                  <a:pt x="12260" y="117770"/>
                  <a:pt x="0" y="0"/>
                </a:cubicBezTo>
                <a:close/>
              </a:path>
            </a:pathLst>
          </a:custGeom>
          <a:solidFill>
            <a:srgbClr val="CE9EB0"/>
          </a:solidFill>
          <a:ln>
            <a:solidFill>
              <a:schemeClr val="tx1"/>
            </a:solidFill>
            <a:extLst>
              <a:ext uri="{C807C97D-BFC1-408E-A445-0C87EB9F89A2}">
                <ask:lineSketchStyleProps xmlns:ask="http://schemas.microsoft.com/office/drawing/2018/sketchyshapes" sd="3597573597">
                  <a:prstGeom prst="rect">
                    <a:avLst/>
                  </a:prstGeom>
                  <ask:type>
                    <ask:lineSketchScribble/>
                  </ask:type>
                </ask:lineSketchStyleProps>
              </a:ext>
            </a:extLst>
          </a:ln>
        </p:spPr>
        <p:txBody>
          <a:bodyPr wrap="none" rtlCol="0">
            <a:spAutoFit/>
          </a:bodyPr>
          <a:lstStyle/>
          <a:p>
            <a:r>
              <a:rPr lang="en-CA" sz="2800" dirty="0"/>
              <a:t>Ki </a:t>
            </a:r>
            <a:r>
              <a:rPr lang="en-CA" sz="2800" dirty="0" err="1"/>
              <a:t>shaakiihitin</a:t>
            </a:r>
            <a:endParaRPr lang="en-CA" sz="2800" dirty="0"/>
          </a:p>
        </p:txBody>
      </p:sp>
      <p:sp>
        <p:nvSpPr>
          <p:cNvPr id="14" name="TextBox 13">
            <a:extLst>
              <a:ext uri="{FF2B5EF4-FFF2-40B4-BE49-F238E27FC236}">
                <a16:creationId xmlns:a16="http://schemas.microsoft.com/office/drawing/2014/main" id="{70CB088F-47DB-88B1-C690-4B1C375F6761}"/>
              </a:ext>
            </a:extLst>
          </p:cNvPr>
          <p:cNvSpPr txBox="1"/>
          <p:nvPr/>
        </p:nvSpPr>
        <p:spPr>
          <a:xfrm>
            <a:off x="6231069" y="4959096"/>
            <a:ext cx="2535053" cy="523220"/>
          </a:xfrm>
          <a:custGeom>
            <a:avLst/>
            <a:gdLst>
              <a:gd name="connsiteX0" fmla="*/ 0 w 2535053"/>
              <a:gd name="connsiteY0" fmla="*/ 0 h 523220"/>
              <a:gd name="connsiteX1" fmla="*/ 481660 w 2535053"/>
              <a:gd name="connsiteY1" fmla="*/ 0 h 523220"/>
              <a:gd name="connsiteX2" fmla="*/ 963320 w 2535053"/>
              <a:gd name="connsiteY2" fmla="*/ 0 h 523220"/>
              <a:gd name="connsiteX3" fmla="*/ 1521032 w 2535053"/>
              <a:gd name="connsiteY3" fmla="*/ 0 h 523220"/>
              <a:gd name="connsiteX4" fmla="*/ 2078743 w 2535053"/>
              <a:gd name="connsiteY4" fmla="*/ 0 h 523220"/>
              <a:gd name="connsiteX5" fmla="*/ 2535053 w 2535053"/>
              <a:gd name="connsiteY5" fmla="*/ 0 h 523220"/>
              <a:gd name="connsiteX6" fmla="*/ 2535053 w 2535053"/>
              <a:gd name="connsiteY6" fmla="*/ 523220 h 523220"/>
              <a:gd name="connsiteX7" fmla="*/ 1977341 w 2535053"/>
              <a:gd name="connsiteY7" fmla="*/ 523220 h 523220"/>
              <a:gd name="connsiteX8" fmla="*/ 1546382 w 2535053"/>
              <a:gd name="connsiteY8" fmla="*/ 523220 h 523220"/>
              <a:gd name="connsiteX9" fmla="*/ 988671 w 2535053"/>
              <a:gd name="connsiteY9" fmla="*/ 523220 h 523220"/>
              <a:gd name="connsiteX10" fmla="*/ 532361 w 2535053"/>
              <a:gd name="connsiteY10" fmla="*/ 523220 h 523220"/>
              <a:gd name="connsiteX11" fmla="*/ 0 w 2535053"/>
              <a:gd name="connsiteY11" fmla="*/ 523220 h 523220"/>
              <a:gd name="connsiteX12" fmla="*/ 0 w 2535053"/>
              <a:gd name="connsiteY12"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5053" h="523220" fill="none" extrusionOk="0">
                <a:moveTo>
                  <a:pt x="0" y="0"/>
                </a:moveTo>
                <a:cubicBezTo>
                  <a:pt x="165169" y="-31708"/>
                  <a:pt x="373203" y="3766"/>
                  <a:pt x="481660" y="0"/>
                </a:cubicBezTo>
                <a:cubicBezTo>
                  <a:pt x="590117" y="-3766"/>
                  <a:pt x="759002" y="4905"/>
                  <a:pt x="963320" y="0"/>
                </a:cubicBezTo>
                <a:cubicBezTo>
                  <a:pt x="1167638" y="-4905"/>
                  <a:pt x="1334696" y="22051"/>
                  <a:pt x="1521032" y="0"/>
                </a:cubicBezTo>
                <a:cubicBezTo>
                  <a:pt x="1707368" y="-22051"/>
                  <a:pt x="1926195" y="13630"/>
                  <a:pt x="2078743" y="0"/>
                </a:cubicBezTo>
                <a:cubicBezTo>
                  <a:pt x="2231291" y="-13630"/>
                  <a:pt x="2315179" y="39838"/>
                  <a:pt x="2535053" y="0"/>
                </a:cubicBezTo>
                <a:cubicBezTo>
                  <a:pt x="2550597" y="124595"/>
                  <a:pt x="2472491" y="404248"/>
                  <a:pt x="2535053" y="523220"/>
                </a:cubicBezTo>
                <a:cubicBezTo>
                  <a:pt x="2338076" y="544397"/>
                  <a:pt x="2179816" y="471379"/>
                  <a:pt x="1977341" y="523220"/>
                </a:cubicBezTo>
                <a:cubicBezTo>
                  <a:pt x="1774866" y="575061"/>
                  <a:pt x="1736118" y="504369"/>
                  <a:pt x="1546382" y="523220"/>
                </a:cubicBezTo>
                <a:cubicBezTo>
                  <a:pt x="1356646" y="542071"/>
                  <a:pt x="1215855" y="461271"/>
                  <a:pt x="988671" y="523220"/>
                </a:cubicBezTo>
                <a:cubicBezTo>
                  <a:pt x="761487" y="585169"/>
                  <a:pt x="628449" y="491996"/>
                  <a:pt x="532361" y="523220"/>
                </a:cubicBezTo>
                <a:cubicBezTo>
                  <a:pt x="436273" y="554444"/>
                  <a:pt x="248249" y="519135"/>
                  <a:pt x="0" y="523220"/>
                </a:cubicBezTo>
                <a:cubicBezTo>
                  <a:pt x="-22725" y="306179"/>
                  <a:pt x="34267" y="136272"/>
                  <a:pt x="0" y="0"/>
                </a:cubicBezTo>
                <a:close/>
              </a:path>
              <a:path w="2535053" h="523220" stroke="0" extrusionOk="0">
                <a:moveTo>
                  <a:pt x="0" y="0"/>
                </a:moveTo>
                <a:cubicBezTo>
                  <a:pt x="143519" y="-27404"/>
                  <a:pt x="361716" y="54023"/>
                  <a:pt x="507011" y="0"/>
                </a:cubicBezTo>
                <a:cubicBezTo>
                  <a:pt x="652306" y="-54023"/>
                  <a:pt x="821394" y="1289"/>
                  <a:pt x="1014021" y="0"/>
                </a:cubicBezTo>
                <a:cubicBezTo>
                  <a:pt x="1206648" y="-1289"/>
                  <a:pt x="1371282" y="31043"/>
                  <a:pt x="1571733" y="0"/>
                </a:cubicBezTo>
                <a:cubicBezTo>
                  <a:pt x="1772184" y="-31043"/>
                  <a:pt x="1909974" y="14064"/>
                  <a:pt x="2002692" y="0"/>
                </a:cubicBezTo>
                <a:cubicBezTo>
                  <a:pt x="2095410" y="-14064"/>
                  <a:pt x="2303591" y="6424"/>
                  <a:pt x="2535053" y="0"/>
                </a:cubicBezTo>
                <a:cubicBezTo>
                  <a:pt x="2587844" y="164037"/>
                  <a:pt x="2487355" y="342129"/>
                  <a:pt x="2535053" y="523220"/>
                </a:cubicBezTo>
                <a:cubicBezTo>
                  <a:pt x="2395509" y="560789"/>
                  <a:pt x="2238506" y="500315"/>
                  <a:pt x="2028042" y="523220"/>
                </a:cubicBezTo>
                <a:cubicBezTo>
                  <a:pt x="1817578" y="546125"/>
                  <a:pt x="1619057" y="490111"/>
                  <a:pt x="1470331" y="523220"/>
                </a:cubicBezTo>
                <a:cubicBezTo>
                  <a:pt x="1321605" y="556329"/>
                  <a:pt x="1144672" y="488748"/>
                  <a:pt x="988671" y="523220"/>
                </a:cubicBezTo>
                <a:cubicBezTo>
                  <a:pt x="832670" y="557692"/>
                  <a:pt x="604542" y="497933"/>
                  <a:pt x="456310" y="523220"/>
                </a:cubicBezTo>
                <a:cubicBezTo>
                  <a:pt x="308078" y="548507"/>
                  <a:pt x="195956" y="517583"/>
                  <a:pt x="0" y="523220"/>
                </a:cubicBezTo>
                <a:cubicBezTo>
                  <a:pt x="-47453" y="397147"/>
                  <a:pt x="24854" y="259681"/>
                  <a:pt x="0" y="0"/>
                </a:cubicBezTo>
                <a:close/>
              </a:path>
            </a:pathLst>
          </a:custGeom>
          <a:solidFill>
            <a:srgbClr val="CE9EB0"/>
          </a:solidFill>
          <a:ln>
            <a:solidFill>
              <a:schemeClr val="tx1"/>
            </a:solidFill>
            <a:extLst>
              <a:ext uri="{C807C97D-BFC1-408E-A445-0C87EB9F89A2}">
                <ask:lineSketchStyleProps xmlns:ask="http://schemas.microsoft.com/office/drawing/2018/sketchyshapes" sd="3978248048">
                  <a:prstGeom prst="rect">
                    <a:avLst/>
                  </a:prstGeom>
                  <ask:type>
                    <ask:lineSketchScribble/>
                  </ask:type>
                </ask:lineSketchStyleProps>
              </a:ext>
            </a:extLst>
          </a:ln>
        </p:spPr>
        <p:txBody>
          <a:bodyPr wrap="none" rtlCol="0">
            <a:spAutoFit/>
          </a:bodyPr>
          <a:lstStyle/>
          <a:p>
            <a:r>
              <a:rPr lang="en-CA" sz="2800" dirty="0"/>
              <a:t>Bonn </a:t>
            </a:r>
            <a:r>
              <a:rPr lang="en-CA" sz="2800" dirty="0" err="1"/>
              <a:t>apray</a:t>
            </a:r>
            <a:r>
              <a:rPr lang="en-CA" sz="2800" dirty="0"/>
              <a:t> </a:t>
            </a:r>
            <a:r>
              <a:rPr lang="en-CA" sz="2800" dirty="0" err="1"/>
              <a:t>mijii</a:t>
            </a:r>
            <a:endParaRPr lang="en-CA" sz="2800" dirty="0"/>
          </a:p>
        </p:txBody>
      </p:sp>
      <p:sp>
        <p:nvSpPr>
          <p:cNvPr id="15" name="TextBox 14">
            <a:extLst>
              <a:ext uri="{FF2B5EF4-FFF2-40B4-BE49-F238E27FC236}">
                <a16:creationId xmlns:a16="http://schemas.microsoft.com/office/drawing/2014/main" id="{872EADAE-3708-2A80-18F9-39B6F2F817F3}"/>
              </a:ext>
            </a:extLst>
          </p:cNvPr>
          <p:cNvSpPr txBox="1"/>
          <p:nvPr/>
        </p:nvSpPr>
        <p:spPr>
          <a:xfrm>
            <a:off x="433173" y="2109369"/>
            <a:ext cx="2093971" cy="523220"/>
          </a:xfrm>
          <a:custGeom>
            <a:avLst/>
            <a:gdLst>
              <a:gd name="connsiteX0" fmla="*/ 0 w 2093971"/>
              <a:gd name="connsiteY0" fmla="*/ 0 h 523220"/>
              <a:gd name="connsiteX1" fmla="*/ 481613 w 2093971"/>
              <a:gd name="connsiteY1" fmla="*/ 0 h 523220"/>
              <a:gd name="connsiteX2" fmla="*/ 984166 w 2093971"/>
              <a:gd name="connsiteY2" fmla="*/ 0 h 523220"/>
              <a:gd name="connsiteX3" fmla="*/ 1465780 w 2093971"/>
              <a:gd name="connsiteY3" fmla="*/ 0 h 523220"/>
              <a:gd name="connsiteX4" fmla="*/ 2093971 w 2093971"/>
              <a:gd name="connsiteY4" fmla="*/ 0 h 523220"/>
              <a:gd name="connsiteX5" fmla="*/ 2093971 w 2093971"/>
              <a:gd name="connsiteY5" fmla="*/ 523220 h 523220"/>
              <a:gd name="connsiteX6" fmla="*/ 1570478 w 2093971"/>
              <a:gd name="connsiteY6" fmla="*/ 523220 h 523220"/>
              <a:gd name="connsiteX7" fmla="*/ 1088865 w 2093971"/>
              <a:gd name="connsiteY7" fmla="*/ 523220 h 523220"/>
              <a:gd name="connsiteX8" fmla="*/ 628191 w 2093971"/>
              <a:gd name="connsiteY8" fmla="*/ 523220 h 523220"/>
              <a:gd name="connsiteX9" fmla="*/ 0 w 2093971"/>
              <a:gd name="connsiteY9" fmla="*/ 523220 h 523220"/>
              <a:gd name="connsiteX10" fmla="*/ 0 w 2093971"/>
              <a:gd name="connsiteY10"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93971" h="523220" fill="none" extrusionOk="0">
                <a:moveTo>
                  <a:pt x="0" y="0"/>
                </a:moveTo>
                <a:cubicBezTo>
                  <a:pt x="130738" y="-53663"/>
                  <a:pt x="342505" y="5523"/>
                  <a:pt x="481613" y="0"/>
                </a:cubicBezTo>
                <a:cubicBezTo>
                  <a:pt x="620721" y="-5523"/>
                  <a:pt x="855694" y="58116"/>
                  <a:pt x="984166" y="0"/>
                </a:cubicBezTo>
                <a:cubicBezTo>
                  <a:pt x="1112638" y="-58116"/>
                  <a:pt x="1305213" y="41982"/>
                  <a:pt x="1465780" y="0"/>
                </a:cubicBezTo>
                <a:cubicBezTo>
                  <a:pt x="1626347" y="-41982"/>
                  <a:pt x="1911802" y="74521"/>
                  <a:pt x="2093971" y="0"/>
                </a:cubicBezTo>
                <a:cubicBezTo>
                  <a:pt x="2140989" y="185515"/>
                  <a:pt x="2060098" y="287960"/>
                  <a:pt x="2093971" y="523220"/>
                </a:cubicBezTo>
                <a:cubicBezTo>
                  <a:pt x="1850753" y="572432"/>
                  <a:pt x="1690508" y="463212"/>
                  <a:pt x="1570478" y="523220"/>
                </a:cubicBezTo>
                <a:cubicBezTo>
                  <a:pt x="1450448" y="583228"/>
                  <a:pt x="1212276" y="501792"/>
                  <a:pt x="1088865" y="523220"/>
                </a:cubicBezTo>
                <a:cubicBezTo>
                  <a:pt x="965454" y="544648"/>
                  <a:pt x="736652" y="504804"/>
                  <a:pt x="628191" y="523220"/>
                </a:cubicBezTo>
                <a:cubicBezTo>
                  <a:pt x="519730" y="541636"/>
                  <a:pt x="147062" y="489191"/>
                  <a:pt x="0" y="523220"/>
                </a:cubicBezTo>
                <a:cubicBezTo>
                  <a:pt x="-58764" y="301470"/>
                  <a:pt x="12280" y="185136"/>
                  <a:pt x="0" y="0"/>
                </a:cubicBezTo>
                <a:close/>
              </a:path>
              <a:path w="2093971" h="523220" stroke="0" extrusionOk="0">
                <a:moveTo>
                  <a:pt x="0" y="0"/>
                </a:moveTo>
                <a:cubicBezTo>
                  <a:pt x="181664" y="-10440"/>
                  <a:pt x="406724" y="3972"/>
                  <a:pt x="565372" y="0"/>
                </a:cubicBezTo>
                <a:cubicBezTo>
                  <a:pt x="724020" y="-3972"/>
                  <a:pt x="887381" y="18504"/>
                  <a:pt x="1088865" y="0"/>
                </a:cubicBezTo>
                <a:cubicBezTo>
                  <a:pt x="1290349" y="-18504"/>
                  <a:pt x="1463540" y="40040"/>
                  <a:pt x="1570478" y="0"/>
                </a:cubicBezTo>
                <a:cubicBezTo>
                  <a:pt x="1677416" y="-40040"/>
                  <a:pt x="1939805" y="15154"/>
                  <a:pt x="2093971" y="0"/>
                </a:cubicBezTo>
                <a:cubicBezTo>
                  <a:pt x="2108271" y="240806"/>
                  <a:pt x="2089383" y="272186"/>
                  <a:pt x="2093971" y="523220"/>
                </a:cubicBezTo>
                <a:cubicBezTo>
                  <a:pt x="1943003" y="576326"/>
                  <a:pt x="1726132" y="490721"/>
                  <a:pt x="1570478" y="523220"/>
                </a:cubicBezTo>
                <a:cubicBezTo>
                  <a:pt x="1414824" y="555719"/>
                  <a:pt x="1175724" y="474644"/>
                  <a:pt x="1026046" y="523220"/>
                </a:cubicBezTo>
                <a:cubicBezTo>
                  <a:pt x="876368" y="571796"/>
                  <a:pt x="693765" y="471312"/>
                  <a:pt x="481613" y="523220"/>
                </a:cubicBezTo>
                <a:cubicBezTo>
                  <a:pt x="269461" y="575128"/>
                  <a:pt x="108750" y="494875"/>
                  <a:pt x="0" y="523220"/>
                </a:cubicBezTo>
                <a:cubicBezTo>
                  <a:pt x="-41315" y="271707"/>
                  <a:pt x="17680" y="154837"/>
                  <a:pt x="0" y="0"/>
                </a:cubicBezTo>
                <a:close/>
              </a:path>
            </a:pathLst>
          </a:custGeom>
          <a:solidFill>
            <a:srgbClr val="CE9EB0"/>
          </a:solidFill>
          <a:ln>
            <a:solidFill>
              <a:schemeClr val="tx1"/>
            </a:solidFill>
            <a:extLst>
              <a:ext uri="{C807C97D-BFC1-408E-A445-0C87EB9F89A2}">
                <ask:lineSketchStyleProps xmlns:ask="http://schemas.microsoft.com/office/drawing/2018/sketchyshapes" sd="981765707">
                  <a:prstGeom prst="rect">
                    <a:avLst/>
                  </a:prstGeom>
                  <ask:type>
                    <ask:lineSketchScribble/>
                  </ask:type>
                </ask:lineSketchStyleProps>
              </a:ext>
            </a:extLst>
          </a:ln>
        </p:spPr>
        <p:txBody>
          <a:bodyPr wrap="none" rtlCol="0">
            <a:spAutoFit/>
          </a:bodyPr>
          <a:lstStyle/>
          <a:p>
            <a:r>
              <a:rPr lang="en-CA" sz="2800" dirty="0" err="1"/>
              <a:t>Taanishi</a:t>
            </a:r>
            <a:r>
              <a:rPr lang="en-CA" sz="2800" dirty="0"/>
              <a:t> </a:t>
            </a:r>
            <a:r>
              <a:rPr lang="en-CA" sz="2800" dirty="0" err="1"/>
              <a:t>kiiya</a:t>
            </a:r>
            <a:endParaRPr lang="en-CA" sz="2800" dirty="0"/>
          </a:p>
        </p:txBody>
      </p:sp>
      <p:pic>
        <p:nvPicPr>
          <p:cNvPr id="19" name="Picture 18" descr="A black and white image of a flower&#10;&#10;AI-generated content may be incorrect.">
            <a:extLst>
              <a:ext uri="{FF2B5EF4-FFF2-40B4-BE49-F238E27FC236}">
                <a16:creationId xmlns:a16="http://schemas.microsoft.com/office/drawing/2014/main" id="{B3ED6529-4F93-0CFC-927F-775BCBB7E001}"/>
              </a:ext>
            </a:extLst>
          </p:cNvPr>
          <p:cNvPicPr>
            <a:picLocks noChangeAspect="1"/>
          </p:cNvPicPr>
          <p:nvPr/>
        </p:nvPicPr>
        <p:blipFill>
          <a:blip r:embed="rId3"/>
          <a:stretch>
            <a:fillRect/>
          </a:stretch>
        </p:blipFill>
        <p:spPr>
          <a:xfrm>
            <a:off x="433173" y="4658915"/>
            <a:ext cx="5426169" cy="2002442"/>
          </a:xfrm>
          <a:prstGeom prst="rect">
            <a:avLst/>
          </a:prstGeom>
        </p:spPr>
      </p:pic>
      <p:sp>
        <p:nvSpPr>
          <p:cNvPr id="20" name="TextBox 19">
            <a:extLst>
              <a:ext uri="{FF2B5EF4-FFF2-40B4-BE49-F238E27FC236}">
                <a16:creationId xmlns:a16="http://schemas.microsoft.com/office/drawing/2014/main" id="{53B6AB6D-C713-A35E-5E93-5BA9A3D29670}"/>
              </a:ext>
            </a:extLst>
          </p:cNvPr>
          <p:cNvSpPr txBox="1"/>
          <p:nvPr/>
        </p:nvSpPr>
        <p:spPr>
          <a:xfrm>
            <a:off x="3826821" y="2002986"/>
            <a:ext cx="4808496" cy="523220"/>
          </a:xfrm>
          <a:custGeom>
            <a:avLst/>
            <a:gdLst>
              <a:gd name="connsiteX0" fmla="*/ 0 w 4808496"/>
              <a:gd name="connsiteY0" fmla="*/ 0 h 523220"/>
              <a:gd name="connsiteX1" fmla="*/ 534277 w 4808496"/>
              <a:gd name="connsiteY1" fmla="*/ 0 h 523220"/>
              <a:gd name="connsiteX2" fmla="*/ 972385 w 4808496"/>
              <a:gd name="connsiteY2" fmla="*/ 0 h 523220"/>
              <a:gd name="connsiteX3" fmla="*/ 1554747 w 4808496"/>
              <a:gd name="connsiteY3" fmla="*/ 0 h 523220"/>
              <a:gd name="connsiteX4" fmla="*/ 1992854 w 4808496"/>
              <a:gd name="connsiteY4" fmla="*/ 0 h 523220"/>
              <a:gd name="connsiteX5" fmla="*/ 2479047 w 4808496"/>
              <a:gd name="connsiteY5" fmla="*/ 0 h 523220"/>
              <a:gd name="connsiteX6" fmla="*/ 2965239 w 4808496"/>
              <a:gd name="connsiteY6" fmla="*/ 0 h 523220"/>
              <a:gd name="connsiteX7" fmla="*/ 3451432 w 4808496"/>
              <a:gd name="connsiteY7" fmla="*/ 0 h 523220"/>
              <a:gd name="connsiteX8" fmla="*/ 3841454 w 4808496"/>
              <a:gd name="connsiteY8" fmla="*/ 0 h 523220"/>
              <a:gd name="connsiteX9" fmla="*/ 4808496 w 4808496"/>
              <a:gd name="connsiteY9" fmla="*/ 0 h 523220"/>
              <a:gd name="connsiteX10" fmla="*/ 4808496 w 4808496"/>
              <a:gd name="connsiteY10" fmla="*/ 523220 h 523220"/>
              <a:gd name="connsiteX11" fmla="*/ 4322304 w 4808496"/>
              <a:gd name="connsiteY11" fmla="*/ 523220 h 523220"/>
              <a:gd name="connsiteX12" fmla="*/ 3788026 w 4808496"/>
              <a:gd name="connsiteY12" fmla="*/ 523220 h 523220"/>
              <a:gd name="connsiteX13" fmla="*/ 3253749 w 4808496"/>
              <a:gd name="connsiteY13" fmla="*/ 523220 h 523220"/>
              <a:gd name="connsiteX14" fmla="*/ 2767557 w 4808496"/>
              <a:gd name="connsiteY14" fmla="*/ 523220 h 523220"/>
              <a:gd name="connsiteX15" fmla="*/ 2233279 w 4808496"/>
              <a:gd name="connsiteY15" fmla="*/ 523220 h 523220"/>
              <a:gd name="connsiteX16" fmla="*/ 1747087 w 4808496"/>
              <a:gd name="connsiteY16" fmla="*/ 523220 h 523220"/>
              <a:gd name="connsiteX17" fmla="*/ 1260895 w 4808496"/>
              <a:gd name="connsiteY17" fmla="*/ 523220 h 523220"/>
              <a:gd name="connsiteX18" fmla="*/ 726617 w 4808496"/>
              <a:gd name="connsiteY18" fmla="*/ 523220 h 523220"/>
              <a:gd name="connsiteX19" fmla="*/ 0 w 4808496"/>
              <a:gd name="connsiteY19" fmla="*/ 523220 h 523220"/>
              <a:gd name="connsiteX20" fmla="*/ 0 w 4808496"/>
              <a:gd name="connsiteY20"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08496" h="523220" fill="none" extrusionOk="0">
                <a:moveTo>
                  <a:pt x="0" y="0"/>
                </a:moveTo>
                <a:cubicBezTo>
                  <a:pt x="208695" y="-54196"/>
                  <a:pt x="382621" y="10623"/>
                  <a:pt x="534277" y="0"/>
                </a:cubicBezTo>
                <a:cubicBezTo>
                  <a:pt x="685933" y="-10623"/>
                  <a:pt x="816203" y="50393"/>
                  <a:pt x="972385" y="0"/>
                </a:cubicBezTo>
                <a:cubicBezTo>
                  <a:pt x="1128567" y="-50393"/>
                  <a:pt x="1302430" y="25643"/>
                  <a:pt x="1554747" y="0"/>
                </a:cubicBezTo>
                <a:cubicBezTo>
                  <a:pt x="1807064" y="-25643"/>
                  <a:pt x="1897664" y="49032"/>
                  <a:pt x="1992854" y="0"/>
                </a:cubicBezTo>
                <a:cubicBezTo>
                  <a:pt x="2088044" y="-49032"/>
                  <a:pt x="2341765" y="3970"/>
                  <a:pt x="2479047" y="0"/>
                </a:cubicBezTo>
                <a:cubicBezTo>
                  <a:pt x="2616329" y="-3970"/>
                  <a:pt x="2801147" y="44157"/>
                  <a:pt x="2965239" y="0"/>
                </a:cubicBezTo>
                <a:cubicBezTo>
                  <a:pt x="3129331" y="-44157"/>
                  <a:pt x="3218026" y="44545"/>
                  <a:pt x="3451432" y="0"/>
                </a:cubicBezTo>
                <a:cubicBezTo>
                  <a:pt x="3684838" y="-44545"/>
                  <a:pt x="3719899" y="4943"/>
                  <a:pt x="3841454" y="0"/>
                </a:cubicBezTo>
                <a:cubicBezTo>
                  <a:pt x="3963009" y="-4943"/>
                  <a:pt x="4571958" y="21694"/>
                  <a:pt x="4808496" y="0"/>
                </a:cubicBezTo>
                <a:cubicBezTo>
                  <a:pt x="4823801" y="212868"/>
                  <a:pt x="4801568" y="389094"/>
                  <a:pt x="4808496" y="523220"/>
                </a:cubicBezTo>
                <a:cubicBezTo>
                  <a:pt x="4673094" y="544857"/>
                  <a:pt x="4481641" y="500022"/>
                  <a:pt x="4322304" y="523220"/>
                </a:cubicBezTo>
                <a:cubicBezTo>
                  <a:pt x="4162967" y="546418"/>
                  <a:pt x="3922875" y="518446"/>
                  <a:pt x="3788026" y="523220"/>
                </a:cubicBezTo>
                <a:cubicBezTo>
                  <a:pt x="3653177" y="527994"/>
                  <a:pt x="3423395" y="485895"/>
                  <a:pt x="3253749" y="523220"/>
                </a:cubicBezTo>
                <a:cubicBezTo>
                  <a:pt x="3084103" y="560545"/>
                  <a:pt x="2975831" y="480760"/>
                  <a:pt x="2767557" y="523220"/>
                </a:cubicBezTo>
                <a:cubicBezTo>
                  <a:pt x="2559283" y="565680"/>
                  <a:pt x="2458491" y="469822"/>
                  <a:pt x="2233279" y="523220"/>
                </a:cubicBezTo>
                <a:cubicBezTo>
                  <a:pt x="2008067" y="576618"/>
                  <a:pt x="1854608" y="504651"/>
                  <a:pt x="1747087" y="523220"/>
                </a:cubicBezTo>
                <a:cubicBezTo>
                  <a:pt x="1639566" y="541789"/>
                  <a:pt x="1393674" y="505647"/>
                  <a:pt x="1260895" y="523220"/>
                </a:cubicBezTo>
                <a:cubicBezTo>
                  <a:pt x="1128116" y="540793"/>
                  <a:pt x="945148" y="483618"/>
                  <a:pt x="726617" y="523220"/>
                </a:cubicBezTo>
                <a:cubicBezTo>
                  <a:pt x="508086" y="562822"/>
                  <a:pt x="165706" y="514258"/>
                  <a:pt x="0" y="523220"/>
                </a:cubicBezTo>
                <a:cubicBezTo>
                  <a:pt x="-34628" y="338134"/>
                  <a:pt x="32543" y="228712"/>
                  <a:pt x="0" y="0"/>
                </a:cubicBezTo>
                <a:close/>
              </a:path>
              <a:path w="4808496" h="523220" stroke="0" extrusionOk="0">
                <a:moveTo>
                  <a:pt x="0" y="0"/>
                </a:moveTo>
                <a:cubicBezTo>
                  <a:pt x="203488" y="-15916"/>
                  <a:pt x="329193" y="16013"/>
                  <a:pt x="630447" y="0"/>
                </a:cubicBezTo>
                <a:cubicBezTo>
                  <a:pt x="931701" y="-16013"/>
                  <a:pt x="905428" y="32421"/>
                  <a:pt x="1020470" y="0"/>
                </a:cubicBezTo>
                <a:cubicBezTo>
                  <a:pt x="1135512" y="-32421"/>
                  <a:pt x="1419205" y="13851"/>
                  <a:pt x="1650917" y="0"/>
                </a:cubicBezTo>
                <a:cubicBezTo>
                  <a:pt x="1882629" y="-13851"/>
                  <a:pt x="1945433" y="1508"/>
                  <a:pt x="2089024" y="0"/>
                </a:cubicBezTo>
                <a:cubicBezTo>
                  <a:pt x="2232615" y="-1508"/>
                  <a:pt x="2486265" y="4518"/>
                  <a:pt x="2623302" y="0"/>
                </a:cubicBezTo>
                <a:cubicBezTo>
                  <a:pt x="2760339" y="-4518"/>
                  <a:pt x="2868327" y="43934"/>
                  <a:pt x="3061409" y="0"/>
                </a:cubicBezTo>
                <a:cubicBezTo>
                  <a:pt x="3254491" y="-43934"/>
                  <a:pt x="3390495" y="10573"/>
                  <a:pt x="3691856" y="0"/>
                </a:cubicBezTo>
                <a:cubicBezTo>
                  <a:pt x="3993217" y="-10573"/>
                  <a:pt x="4136181" y="48184"/>
                  <a:pt x="4274219" y="0"/>
                </a:cubicBezTo>
                <a:cubicBezTo>
                  <a:pt x="4412257" y="-48184"/>
                  <a:pt x="4653076" y="39363"/>
                  <a:pt x="4808496" y="0"/>
                </a:cubicBezTo>
                <a:cubicBezTo>
                  <a:pt x="4850222" y="186701"/>
                  <a:pt x="4754376" y="359342"/>
                  <a:pt x="4808496" y="523220"/>
                </a:cubicBezTo>
                <a:cubicBezTo>
                  <a:pt x="4555989" y="569047"/>
                  <a:pt x="4329924" y="520617"/>
                  <a:pt x="4178049" y="523220"/>
                </a:cubicBezTo>
                <a:cubicBezTo>
                  <a:pt x="4026174" y="525823"/>
                  <a:pt x="3949750" y="503365"/>
                  <a:pt x="3739941" y="523220"/>
                </a:cubicBezTo>
                <a:cubicBezTo>
                  <a:pt x="3530132" y="543075"/>
                  <a:pt x="3427737" y="484889"/>
                  <a:pt x="3205664" y="523220"/>
                </a:cubicBezTo>
                <a:cubicBezTo>
                  <a:pt x="2983591" y="561551"/>
                  <a:pt x="2979082" y="499189"/>
                  <a:pt x="2767557" y="523220"/>
                </a:cubicBezTo>
                <a:cubicBezTo>
                  <a:pt x="2556032" y="547251"/>
                  <a:pt x="2407700" y="506124"/>
                  <a:pt x="2281364" y="523220"/>
                </a:cubicBezTo>
                <a:cubicBezTo>
                  <a:pt x="2155028" y="540316"/>
                  <a:pt x="2067484" y="495874"/>
                  <a:pt x="1891342" y="523220"/>
                </a:cubicBezTo>
                <a:cubicBezTo>
                  <a:pt x="1715200" y="550566"/>
                  <a:pt x="1574099" y="487429"/>
                  <a:pt x="1453234" y="523220"/>
                </a:cubicBezTo>
                <a:cubicBezTo>
                  <a:pt x="1332369" y="559011"/>
                  <a:pt x="1166750" y="477668"/>
                  <a:pt x="1015127" y="523220"/>
                </a:cubicBezTo>
                <a:cubicBezTo>
                  <a:pt x="863504" y="568772"/>
                  <a:pt x="500573" y="453778"/>
                  <a:pt x="0" y="523220"/>
                </a:cubicBezTo>
                <a:cubicBezTo>
                  <a:pt x="-19300" y="333403"/>
                  <a:pt x="62420" y="224688"/>
                  <a:pt x="0" y="0"/>
                </a:cubicBezTo>
                <a:close/>
              </a:path>
            </a:pathLst>
          </a:custGeom>
          <a:solidFill>
            <a:srgbClr val="CE9EB0"/>
          </a:solidFill>
          <a:ln>
            <a:solidFill>
              <a:schemeClr val="tx1"/>
            </a:solidFill>
            <a:extLst>
              <a:ext uri="{C807C97D-BFC1-408E-A445-0C87EB9F89A2}">
                <ask:lineSketchStyleProps xmlns:ask="http://schemas.microsoft.com/office/drawing/2018/sketchyshapes" sd="2503218166">
                  <a:prstGeom prst="rect">
                    <a:avLst/>
                  </a:prstGeom>
                  <ask:type>
                    <ask:lineSketchScribble/>
                  </ask:type>
                </ask:lineSketchStyleProps>
              </a:ext>
            </a:extLst>
          </a:ln>
        </p:spPr>
        <p:txBody>
          <a:bodyPr wrap="none" rtlCol="0">
            <a:spAutoFit/>
          </a:bodyPr>
          <a:lstStyle/>
          <a:p>
            <a:r>
              <a:rPr lang="en-CA" sz="2800" dirty="0"/>
              <a:t>Ni </a:t>
            </a:r>
            <a:r>
              <a:rPr lang="en-CA" sz="2800" dirty="0" err="1"/>
              <a:t>miyeuhayn</a:t>
            </a:r>
            <a:r>
              <a:rPr lang="en-CA" sz="2800" dirty="0"/>
              <a:t> </a:t>
            </a:r>
            <a:r>
              <a:rPr lang="en-CA" sz="2800" dirty="0" err="1"/>
              <a:t>aen</a:t>
            </a:r>
            <a:r>
              <a:rPr lang="en-CA" sz="2800" dirty="0"/>
              <a:t> </a:t>
            </a:r>
            <a:r>
              <a:rPr lang="en-CA" sz="2800" dirty="0" err="1"/>
              <a:t>nakishkatann</a:t>
            </a:r>
            <a:endParaRPr lang="en-CA" sz="2800" dirty="0"/>
          </a:p>
        </p:txBody>
      </p:sp>
    </p:spTree>
    <p:extLst>
      <p:ext uri="{BB962C8B-B14F-4D97-AF65-F5344CB8AC3E}">
        <p14:creationId xmlns:p14="http://schemas.microsoft.com/office/powerpoint/2010/main" val="4185387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BD5E9-BCD3-2A63-762F-66956D0672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2D96E1-D69B-A6A8-A0BB-C3C1F83A22DB}"/>
              </a:ext>
            </a:extLst>
          </p:cNvPr>
          <p:cNvSpPr>
            <a:spLocks noGrp="1"/>
          </p:cNvSpPr>
          <p:nvPr>
            <p:ph type="title"/>
          </p:nvPr>
        </p:nvSpPr>
        <p:spPr>
          <a:xfrm>
            <a:off x="445008" y="173737"/>
            <a:ext cx="9805416" cy="1462690"/>
          </a:xfrm>
        </p:spPr>
        <p:txBody>
          <a:bodyPr>
            <a:noAutofit/>
          </a:bodyPr>
          <a:lstStyle/>
          <a:p>
            <a:r>
              <a:rPr lang="en-GB" sz="3200"/>
              <a:t>Understanding </a:t>
            </a:r>
            <a:r>
              <a:rPr lang="en-GB" sz="3200" err="1"/>
              <a:t>Michif</a:t>
            </a:r>
            <a:r>
              <a:rPr lang="en-GB" sz="3200"/>
              <a:t> Language Engagement Across the Red River Métis Nation</a:t>
            </a:r>
            <a:endParaRPr lang="en-US" sz="3200"/>
          </a:p>
        </p:txBody>
      </p:sp>
      <p:sp>
        <p:nvSpPr>
          <p:cNvPr id="3" name="Content Placeholder 2">
            <a:extLst>
              <a:ext uri="{FF2B5EF4-FFF2-40B4-BE49-F238E27FC236}">
                <a16:creationId xmlns:a16="http://schemas.microsoft.com/office/drawing/2014/main" id="{F73EB13E-71A5-259A-C8B2-5307752502FE}"/>
              </a:ext>
            </a:extLst>
          </p:cNvPr>
          <p:cNvSpPr>
            <a:spLocks noGrp="1"/>
          </p:cNvSpPr>
          <p:nvPr>
            <p:ph idx="1"/>
          </p:nvPr>
        </p:nvSpPr>
        <p:spPr>
          <a:xfrm>
            <a:off x="445007" y="1533017"/>
            <a:ext cx="8270367" cy="2905634"/>
          </a:xfrm>
        </p:spPr>
        <p:txBody>
          <a:bodyPr>
            <a:normAutofit/>
          </a:bodyPr>
          <a:lstStyle/>
          <a:p>
            <a:r>
              <a:rPr lang="en-GB" sz="2200"/>
              <a:t>The </a:t>
            </a:r>
            <a:r>
              <a:rPr lang="en-GB" sz="2200" b="1" err="1"/>
              <a:t>Michif</a:t>
            </a:r>
            <a:r>
              <a:rPr lang="en-GB" sz="2200" b="1"/>
              <a:t> Language Department</a:t>
            </a:r>
            <a:r>
              <a:rPr lang="en-GB" sz="2200"/>
              <a:t> has been conducting surveys at MMF events and regional meetings to collect data on:</a:t>
            </a:r>
          </a:p>
          <a:p>
            <a:pPr lvl="1"/>
            <a:r>
              <a:rPr lang="en-GB" sz="2200" err="1"/>
              <a:t>Michif</a:t>
            </a:r>
            <a:r>
              <a:rPr lang="en-GB" sz="2200"/>
              <a:t> language fluency</a:t>
            </a:r>
          </a:p>
          <a:p>
            <a:pPr lvl="1"/>
            <a:r>
              <a:rPr lang="en-GB" sz="2200"/>
              <a:t>Interest in learning </a:t>
            </a:r>
            <a:r>
              <a:rPr lang="en-GB" sz="2200" err="1"/>
              <a:t>Michif</a:t>
            </a:r>
            <a:endParaRPr lang="en-GB" sz="2200"/>
          </a:p>
          <a:p>
            <a:pPr lvl="1"/>
            <a:r>
              <a:rPr lang="en-GB" sz="2200"/>
              <a:t>Barriers to language learning</a:t>
            </a:r>
          </a:p>
          <a:p>
            <a:endParaRPr lang="en-US"/>
          </a:p>
        </p:txBody>
      </p:sp>
      <p:pic>
        <p:nvPicPr>
          <p:cNvPr id="4" name="Picture 3" descr="A screenshot of a computer&#10;&#10;AI-generated content may be incorrect.">
            <a:extLst>
              <a:ext uri="{FF2B5EF4-FFF2-40B4-BE49-F238E27FC236}">
                <a16:creationId xmlns:a16="http://schemas.microsoft.com/office/drawing/2014/main" id="{038A78EA-DA17-8C32-2579-999457CC4682}"/>
              </a:ext>
            </a:extLst>
          </p:cNvPr>
          <p:cNvPicPr>
            <a:picLocks noChangeAspect="1"/>
          </p:cNvPicPr>
          <p:nvPr/>
        </p:nvPicPr>
        <p:blipFill>
          <a:blip r:embed="rId2"/>
          <a:stretch>
            <a:fillRect/>
          </a:stretch>
        </p:blipFill>
        <p:spPr>
          <a:xfrm>
            <a:off x="2195966" y="3429000"/>
            <a:ext cx="6303499" cy="26361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97BB8D7E-3A67-51EA-9C15-77BC0E17CB7C}"/>
              </a:ext>
            </a:extLst>
          </p:cNvPr>
          <p:cNvSpPr txBox="1"/>
          <p:nvPr/>
        </p:nvSpPr>
        <p:spPr>
          <a:xfrm>
            <a:off x="5829300" y="2857500"/>
            <a:ext cx="4228187" cy="769441"/>
          </a:xfrm>
          <a:custGeom>
            <a:avLst/>
            <a:gdLst>
              <a:gd name="connsiteX0" fmla="*/ 0 w 4228187"/>
              <a:gd name="connsiteY0" fmla="*/ 0 h 769441"/>
              <a:gd name="connsiteX1" fmla="*/ 613087 w 4228187"/>
              <a:gd name="connsiteY1" fmla="*/ 0 h 769441"/>
              <a:gd name="connsiteX2" fmla="*/ 1099329 w 4228187"/>
              <a:gd name="connsiteY2" fmla="*/ 0 h 769441"/>
              <a:gd name="connsiteX3" fmla="*/ 1627852 w 4228187"/>
              <a:gd name="connsiteY3" fmla="*/ 0 h 769441"/>
              <a:gd name="connsiteX4" fmla="*/ 2198657 w 4228187"/>
              <a:gd name="connsiteY4" fmla="*/ 0 h 769441"/>
              <a:gd name="connsiteX5" fmla="*/ 2769462 w 4228187"/>
              <a:gd name="connsiteY5" fmla="*/ 0 h 769441"/>
              <a:gd name="connsiteX6" fmla="*/ 3255704 w 4228187"/>
              <a:gd name="connsiteY6" fmla="*/ 0 h 769441"/>
              <a:gd name="connsiteX7" fmla="*/ 4228187 w 4228187"/>
              <a:gd name="connsiteY7" fmla="*/ 0 h 769441"/>
              <a:gd name="connsiteX8" fmla="*/ 4228187 w 4228187"/>
              <a:gd name="connsiteY8" fmla="*/ 384721 h 769441"/>
              <a:gd name="connsiteX9" fmla="*/ 4228187 w 4228187"/>
              <a:gd name="connsiteY9" fmla="*/ 769441 h 769441"/>
              <a:gd name="connsiteX10" fmla="*/ 3657382 w 4228187"/>
              <a:gd name="connsiteY10" fmla="*/ 769441 h 769441"/>
              <a:gd name="connsiteX11" fmla="*/ 3255704 w 4228187"/>
              <a:gd name="connsiteY11" fmla="*/ 769441 h 769441"/>
              <a:gd name="connsiteX12" fmla="*/ 2854026 w 4228187"/>
              <a:gd name="connsiteY12" fmla="*/ 769441 h 769441"/>
              <a:gd name="connsiteX13" fmla="*/ 2367785 w 4228187"/>
              <a:gd name="connsiteY13" fmla="*/ 769441 h 769441"/>
              <a:gd name="connsiteX14" fmla="*/ 1881543 w 4228187"/>
              <a:gd name="connsiteY14" fmla="*/ 769441 h 769441"/>
              <a:gd name="connsiteX15" fmla="*/ 1353020 w 4228187"/>
              <a:gd name="connsiteY15" fmla="*/ 769441 h 769441"/>
              <a:gd name="connsiteX16" fmla="*/ 739933 w 4228187"/>
              <a:gd name="connsiteY16" fmla="*/ 769441 h 769441"/>
              <a:gd name="connsiteX17" fmla="*/ 0 w 4228187"/>
              <a:gd name="connsiteY17" fmla="*/ 769441 h 769441"/>
              <a:gd name="connsiteX18" fmla="*/ 0 w 4228187"/>
              <a:gd name="connsiteY18" fmla="*/ 369332 h 769441"/>
              <a:gd name="connsiteX19" fmla="*/ 0 w 4228187"/>
              <a:gd name="connsiteY19"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28187" h="769441" fill="none" extrusionOk="0">
                <a:moveTo>
                  <a:pt x="0" y="0"/>
                </a:moveTo>
                <a:cubicBezTo>
                  <a:pt x="195790" y="-46629"/>
                  <a:pt x="449342" y="58196"/>
                  <a:pt x="613087" y="0"/>
                </a:cubicBezTo>
                <a:cubicBezTo>
                  <a:pt x="776832" y="-58196"/>
                  <a:pt x="932438" y="16762"/>
                  <a:pt x="1099329" y="0"/>
                </a:cubicBezTo>
                <a:cubicBezTo>
                  <a:pt x="1266220" y="-16762"/>
                  <a:pt x="1492091" y="55702"/>
                  <a:pt x="1627852" y="0"/>
                </a:cubicBezTo>
                <a:cubicBezTo>
                  <a:pt x="1763613" y="-55702"/>
                  <a:pt x="2038609" y="56411"/>
                  <a:pt x="2198657" y="0"/>
                </a:cubicBezTo>
                <a:cubicBezTo>
                  <a:pt x="2358706" y="-56411"/>
                  <a:pt x="2629923" y="51064"/>
                  <a:pt x="2769462" y="0"/>
                </a:cubicBezTo>
                <a:cubicBezTo>
                  <a:pt x="2909001" y="-51064"/>
                  <a:pt x="3098002" y="56326"/>
                  <a:pt x="3255704" y="0"/>
                </a:cubicBezTo>
                <a:cubicBezTo>
                  <a:pt x="3413406" y="-56326"/>
                  <a:pt x="3752595" y="89878"/>
                  <a:pt x="4228187" y="0"/>
                </a:cubicBezTo>
                <a:cubicBezTo>
                  <a:pt x="4255315" y="155529"/>
                  <a:pt x="4182282" y="243359"/>
                  <a:pt x="4228187" y="384721"/>
                </a:cubicBezTo>
                <a:cubicBezTo>
                  <a:pt x="4274092" y="526083"/>
                  <a:pt x="4219007" y="618697"/>
                  <a:pt x="4228187" y="769441"/>
                </a:cubicBezTo>
                <a:cubicBezTo>
                  <a:pt x="3971121" y="824503"/>
                  <a:pt x="3793562" y="708581"/>
                  <a:pt x="3657382" y="769441"/>
                </a:cubicBezTo>
                <a:cubicBezTo>
                  <a:pt x="3521202" y="830301"/>
                  <a:pt x="3431346" y="736647"/>
                  <a:pt x="3255704" y="769441"/>
                </a:cubicBezTo>
                <a:cubicBezTo>
                  <a:pt x="3080062" y="802235"/>
                  <a:pt x="2975105" y="723470"/>
                  <a:pt x="2854026" y="769441"/>
                </a:cubicBezTo>
                <a:cubicBezTo>
                  <a:pt x="2732947" y="815412"/>
                  <a:pt x="2567903" y="752940"/>
                  <a:pt x="2367785" y="769441"/>
                </a:cubicBezTo>
                <a:cubicBezTo>
                  <a:pt x="2167667" y="785942"/>
                  <a:pt x="2079563" y="753152"/>
                  <a:pt x="1881543" y="769441"/>
                </a:cubicBezTo>
                <a:cubicBezTo>
                  <a:pt x="1683523" y="785730"/>
                  <a:pt x="1570450" y="749552"/>
                  <a:pt x="1353020" y="769441"/>
                </a:cubicBezTo>
                <a:cubicBezTo>
                  <a:pt x="1135590" y="789330"/>
                  <a:pt x="975349" y="713297"/>
                  <a:pt x="739933" y="769441"/>
                </a:cubicBezTo>
                <a:cubicBezTo>
                  <a:pt x="504517" y="825585"/>
                  <a:pt x="347975" y="743330"/>
                  <a:pt x="0" y="769441"/>
                </a:cubicBezTo>
                <a:cubicBezTo>
                  <a:pt x="-23013" y="573158"/>
                  <a:pt x="44783" y="513892"/>
                  <a:pt x="0" y="369332"/>
                </a:cubicBezTo>
                <a:cubicBezTo>
                  <a:pt x="-44783" y="224772"/>
                  <a:pt x="20649" y="112687"/>
                  <a:pt x="0" y="0"/>
                </a:cubicBezTo>
                <a:close/>
              </a:path>
              <a:path w="4228187" h="769441" stroke="0" extrusionOk="0">
                <a:moveTo>
                  <a:pt x="0" y="0"/>
                </a:moveTo>
                <a:cubicBezTo>
                  <a:pt x="111761" y="-19575"/>
                  <a:pt x="303039" y="33609"/>
                  <a:pt x="443960" y="0"/>
                </a:cubicBezTo>
                <a:cubicBezTo>
                  <a:pt x="584881" y="-33609"/>
                  <a:pt x="744806" y="648"/>
                  <a:pt x="1014765" y="0"/>
                </a:cubicBezTo>
                <a:cubicBezTo>
                  <a:pt x="1284725" y="-648"/>
                  <a:pt x="1307507" y="39964"/>
                  <a:pt x="1543288" y="0"/>
                </a:cubicBezTo>
                <a:cubicBezTo>
                  <a:pt x="1779069" y="-39964"/>
                  <a:pt x="1945143" y="71962"/>
                  <a:pt x="2156375" y="0"/>
                </a:cubicBezTo>
                <a:cubicBezTo>
                  <a:pt x="2367607" y="-71962"/>
                  <a:pt x="2503867" y="15118"/>
                  <a:pt x="2727181" y="0"/>
                </a:cubicBezTo>
                <a:cubicBezTo>
                  <a:pt x="2950495" y="-15118"/>
                  <a:pt x="3087446" y="34572"/>
                  <a:pt x="3340268" y="0"/>
                </a:cubicBezTo>
                <a:cubicBezTo>
                  <a:pt x="3593090" y="-34572"/>
                  <a:pt x="3928323" y="12096"/>
                  <a:pt x="4228187" y="0"/>
                </a:cubicBezTo>
                <a:cubicBezTo>
                  <a:pt x="4244097" y="73455"/>
                  <a:pt x="4190442" y="259403"/>
                  <a:pt x="4228187" y="361637"/>
                </a:cubicBezTo>
                <a:cubicBezTo>
                  <a:pt x="4265932" y="463871"/>
                  <a:pt x="4227796" y="597699"/>
                  <a:pt x="4228187" y="769441"/>
                </a:cubicBezTo>
                <a:cubicBezTo>
                  <a:pt x="4068453" y="784004"/>
                  <a:pt x="3924811" y="744291"/>
                  <a:pt x="3826509" y="769441"/>
                </a:cubicBezTo>
                <a:cubicBezTo>
                  <a:pt x="3728207" y="794591"/>
                  <a:pt x="3544809" y="717943"/>
                  <a:pt x="3382550" y="769441"/>
                </a:cubicBezTo>
                <a:cubicBezTo>
                  <a:pt x="3220291" y="820939"/>
                  <a:pt x="3052375" y="750023"/>
                  <a:pt x="2854026" y="769441"/>
                </a:cubicBezTo>
                <a:cubicBezTo>
                  <a:pt x="2655677" y="788859"/>
                  <a:pt x="2645606" y="726833"/>
                  <a:pt x="2452348" y="769441"/>
                </a:cubicBezTo>
                <a:cubicBezTo>
                  <a:pt x="2259090" y="812049"/>
                  <a:pt x="2143322" y="764248"/>
                  <a:pt x="1966107" y="769441"/>
                </a:cubicBezTo>
                <a:cubicBezTo>
                  <a:pt x="1788892" y="774634"/>
                  <a:pt x="1711137" y="718057"/>
                  <a:pt x="1479865" y="769441"/>
                </a:cubicBezTo>
                <a:cubicBezTo>
                  <a:pt x="1248593" y="820825"/>
                  <a:pt x="1113451" y="711915"/>
                  <a:pt x="866778" y="769441"/>
                </a:cubicBezTo>
                <a:cubicBezTo>
                  <a:pt x="620105" y="826967"/>
                  <a:pt x="409059" y="762469"/>
                  <a:pt x="0" y="769441"/>
                </a:cubicBezTo>
                <a:cubicBezTo>
                  <a:pt x="-18216" y="638666"/>
                  <a:pt x="2626" y="566788"/>
                  <a:pt x="0" y="377026"/>
                </a:cubicBezTo>
                <a:cubicBezTo>
                  <a:pt x="-2626" y="187265"/>
                  <a:pt x="19428" y="169250"/>
                  <a:pt x="0" y="0"/>
                </a:cubicBezTo>
                <a:close/>
              </a:path>
            </a:pathLst>
          </a:custGeom>
          <a:solidFill>
            <a:schemeClr val="bg2"/>
          </a:solidFill>
          <a:ln>
            <a:solidFill>
              <a:schemeClr val="tx1"/>
            </a:solidFill>
            <a:extLst>
              <a:ext uri="{C807C97D-BFC1-408E-A445-0C87EB9F89A2}">
                <ask:lineSketchStyleProps xmlns:ask="http://schemas.microsoft.com/office/drawing/2018/sketchyshapes" sd="84744829">
                  <a:prstGeom prst="rect">
                    <a:avLst/>
                  </a:prstGeom>
                  <ask:type>
                    <ask:lineSketchScribble/>
                  </ask:type>
                </ask:lineSketchStyleProps>
              </a:ext>
            </a:extLst>
          </a:ln>
        </p:spPr>
        <p:txBody>
          <a:bodyPr wrap="square" rtlCol="0">
            <a:spAutoFit/>
          </a:bodyPr>
          <a:lstStyle/>
          <a:p>
            <a:pPr algn="ctr"/>
            <a:r>
              <a:rPr lang="en-CA" sz="2200" b="1"/>
              <a:t>82% of respondents answered that they would like to learn Michif</a:t>
            </a:r>
          </a:p>
        </p:txBody>
      </p:sp>
      <p:pic>
        <p:nvPicPr>
          <p:cNvPr id="8" name="Picture 7" descr="A colorful flower design on a black background&#10;&#10;AI-generated content may be incorrect.">
            <a:extLst>
              <a:ext uri="{FF2B5EF4-FFF2-40B4-BE49-F238E27FC236}">
                <a16:creationId xmlns:a16="http://schemas.microsoft.com/office/drawing/2014/main" id="{BA9474C3-82DA-E726-17F9-F1D966986DC9}"/>
              </a:ext>
            </a:extLst>
          </p:cNvPr>
          <p:cNvPicPr>
            <a:picLocks noChangeAspect="1"/>
          </p:cNvPicPr>
          <p:nvPr/>
        </p:nvPicPr>
        <p:blipFill>
          <a:blip r:embed="rId3"/>
          <a:stretch>
            <a:fillRect/>
          </a:stretch>
        </p:blipFill>
        <p:spPr>
          <a:xfrm rot="1432578" flipH="1">
            <a:off x="-646519" y="5067575"/>
            <a:ext cx="2663301" cy="1667527"/>
          </a:xfrm>
          <a:prstGeom prst="rect">
            <a:avLst/>
          </a:prstGeom>
        </p:spPr>
      </p:pic>
      <p:pic>
        <p:nvPicPr>
          <p:cNvPr id="10" name="Picture 9" descr="A flower on a branch&#10;&#10;AI-generated content may be incorrect.">
            <a:extLst>
              <a:ext uri="{FF2B5EF4-FFF2-40B4-BE49-F238E27FC236}">
                <a16:creationId xmlns:a16="http://schemas.microsoft.com/office/drawing/2014/main" id="{A3BAB5DC-1556-1121-BCDC-BD795754AC48}"/>
              </a:ext>
            </a:extLst>
          </p:cNvPr>
          <p:cNvPicPr>
            <a:picLocks noChangeAspect="1"/>
          </p:cNvPicPr>
          <p:nvPr/>
        </p:nvPicPr>
        <p:blipFill>
          <a:blip r:embed="rId4"/>
          <a:stretch>
            <a:fillRect/>
          </a:stretch>
        </p:blipFill>
        <p:spPr>
          <a:xfrm rot="20126825" flipH="1">
            <a:off x="-660367" y="3382324"/>
            <a:ext cx="2140562" cy="1285526"/>
          </a:xfrm>
          <a:prstGeom prst="rect">
            <a:avLst/>
          </a:prstGeom>
        </p:spPr>
      </p:pic>
    </p:spTree>
    <p:extLst>
      <p:ext uri="{BB962C8B-B14F-4D97-AF65-F5344CB8AC3E}">
        <p14:creationId xmlns:p14="http://schemas.microsoft.com/office/powerpoint/2010/main" val="1365791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7AB59-FF7F-D87E-78DE-D552201247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CB7833-2957-4E9E-36AA-7DB5303E859D}"/>
              </a:ext>
            </a:extLst>
          </p:cNvPr>
          <p:cNvSpPr>
            <a:spLocks noGrp="1"/>
          </p:cNvSpPr>
          <p:nvPr>
            <p:ph type="title"/>
          </p:nvPr>
        </p:nvSpPr>
        <p:spPr>
          <a:xfrm>
            <a:off x="445008" y="173737"/>
            <a:ext cx="9805416" cy="1462690"/>
          </a:xfrm>
        </p:spPr>
        <p:txBody>
          <a:bodyPr>
            <a:noAutofit/>
          </a:bodyPr>
          <a:lstStyle/>
          <a:p>
            <a:r>
              <a:rPr lang="en-GB" sz="3200"/>
              <a:t>Understanding Michif Language Engagement Across the Red River Métis Nation</a:t>
            </a:r>
            <a:endParaRPr lang="en-US" sz="3200"/>
          </a:p>
        </p:txBody>
      </p:sp>
      <p:sp>
        <p:nvSpPr>
          <p:cNvPr id="3" name="Content Placeholder 2">
            <a:extLst>
              <a:ext uri="{FF2B5EF4-FFF2-40B4-BE49-F238E27FC236}">
                <a16:creationId xmlns:a16="http://schemas.microsoft.com/office/drawing/2014/main" id="{4A4C1DA4-0C35-4822-03A4-605F211EC5FD}"/>
              </a:ext>
            </a:extLst>
          </p:cNvPr>
          <p:cNvSpPr>
            <a:spLocks noGrp="1"/>
          </p:cNvSpPr>
          <p:nvPr>
            <p:ph idx="1"/>
          </p:nvPr>
        </p:nvSpPr>
        <p:spPr>
          <a:xfrm>
            <a:off x="35432" y="1437766"/>
            <a:ext cx="4441318" cy="2886584"/>
          </a:xfrm>
        </p:spPr>
        <p:txBody>
          <a:bodyPr>
            <a:normAutofit/>
          </a:bodyPr>
          <a:lstStyle/>
          <a:p>
            <a:r>
              <a:rPr lang="en-GB" sz="2000"/>
              <a:t>Key Findings:</a:t>
            </a:r>
          </a:p>
          <a:p>
            <a:pPr lvl="1"/>
            <a:r>
              <a:rPr lang="en-GB" sz="2000"/>
              <a:t>Approximately 70% of survey participants identified as beginners, meaning they understand little to no Michif</a:t>
            </a:r>
          </a:p>
          <a:p>
            <a:pPr lvl="1"/>
            <a:r>
              <a:rPr lang="en-GB" sz="2000"/>
              <a:t>The main barriers to learning:</a:t>
            </a:r>
          </a:p>
          <a:p>
            <a:pPr lvl="2"/>
            <a:r>
              <a:rPr lang="en-GB"/>
              <a:t>Lack of time</a:t>
            </a:r>
          </a:p>
          <a:p>
            <a:pPr lvl="2"/>
            <a:r>
              <a:rPr lang="en-GB"/>
              <a:t>Lack of resources and availability</a:t>
            </a:r>
          </a:p>
        </p:txBody>
      </p:sp>
      <p:pic>
        <p:nvPicPr>
          <p:cNvPr id="6" name="Picture 5" descr="A screenshot of a graph&#10;&#10;AI-generated content may be incorrect.">
            <a:extLst>
              <a:ext uri="{FF2B5EF4-FFF2-40B4-BE49-F238E27FC236}">
                <a16:creationId xmlns:a16="http://schemas.microsoft.com/office/drawing/2014/main" id="{68539C68-5530-4F35-8F95-171C1A307842}"/>
              </a:ext>
            </a:extLst>
          </p:cNvPr>
          <p:cNvPicPr>
            <a:picLocks noChangeAspect="1"/>
          </p:cNvPicPr>
          <p:nvPr/>
        </p:nvPicPr>
        <p:blipFill>
          <a:blip r:embed="rId3"/>
          <a:srcRect t="3874" b="4606"/>
          <a:stretch>
            <a:fillRect/>
          </a:stretch>
        </p:blipFill>
        <p:spPr>
          <a:xfrm>
            <a:off x="244982" y="4247507"/>
            <a:ext cx="5262873" cy="22009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descr="A screenshot of a graph&#10;&#10;AI-generated content may be incorrect.">
            <a:extLst>
              <a:ext uri="{FF2B5EF4-FFF2-40B4-BE49-F238E27FC236}">
                <a16:creationId xmlns:a16="http://schemas.microsoft.com/office/drawing/2014/main" id="{01108795-EC18-7452-6696-07357C67EF39}"/>
              </a:ext>
            </a:extLst>
          </p:cNvPr>
          <p:cNvPicPr>
            <a:picLocks noChangeAspect="1"/>
          </p:cNvPicPr>
          <p:nvPr/>
        </p:nvPicPr>
        <p:blipFill>
          <a:blip r:embed="rId4"/>
          <a:srcRect b="13796"/>
          <a:stretch>
            <a:fillRect/>
          </a:stretch>
        </p:blipFill>
        <p:spPr>
          <a:xfrm>
            <a:off x="4019549" y="1362717"/>
            <a:ext cx="6132859" cy="23728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BD7490CC-4320-C813-A30E-B0BDE477E11F}"/>
              </a:ext>
            </a:extLst>
          </p:cNvPr>
          <p:cNvSpPr txBox="1"/>
          <p:nvPr/>
        </p:nvSpPr>
        <p:spPr>
          <a:xfrm>
            <a:off x="5572125" y="4082014"/>
            <a:ext cx="3260035" cy="2708434"/>
          </a:xfrm>
          <a:prstGeom prst="rect">
            <a:avLst/>
          </a:prstGeom>
          <a:noFill/>
        </p:spPr>
        <p:txBody>
          <a:bodyPr wrap="square" rtlCol="0">
            <a:spAutoFit/>
          </a:bodyPr>
          <a:lstStyle/>
          <a:p>
            <a:r>
              <a:rPr lang="en-CA" sz="1900"/>
              <a:t>Despite these challenges, our Nation has:</a:t>
            </a:r>
          </a:p>
          <a:p>
            <a:pPr marL="742950" lvl="1" indent="-285750">
              <a:buFont typeface="Arial" panose="020B0604020202020204" pitchFamily="34" charset="0"/>
              <a:buChar char="•"/>
            </a:pPr>
            <a:r>
              <a:rPr lang="en-GB" sz="1900"/>
              <a:t>Strong leaders</a:t>
            </a:r>
          </a:p>
          <a:p>
            <a:pPr marL="742950" lvl="1" indent="-285750">
              <a:buFont typeface="Arial" panose="020B0604020202020204" pitchFamily="34" charset="0"/>
              <a:buChar char="•"/>
            </a:pPr>
            <a:r>
              <a:rPr lang="en-GB" sz="1900"/>
              <a:t>Knowledgeable language keepers</a:t>
            </a:r>
          </a:p>
          <a:p>
            <a:pPr marL="742950" lvl="1" indent="-285750">
              <a:buFont typeface="Arial" panose="020B0604020202020204" pitchFamily="34" charset="0"/>
              <a:buChar char="•"/>
            </a:pPr>
            <a:r>
              <a:rPr lang="en-GB" sz="1900"/>
              <a:t>Engaged citizens working to preserve and share Michif</a:t>
            </a:r>
          </a:p>
          <a:p>
            <a:endParaRPr lang="en-CA"/>
          </a:p>
        </p:txBody>
      </p:sp>
      <p:pic>
        <p:nvPicPr>
          <p:cNvPr id="12" name="Picture 11" descr="A colorful flower with leaves and dots&#10;&#10;AI-generated content may be incorrect.">
            <a:extLst>
              <a:ext uri="{FF2B5EF4-FFF2-40B4-BE49-F238E27FC236}">
                <a16:creationId xmlns:a16="http://schemas.microsoft.com/office/drawing/2014/main" id="{50BBE755-AB42-176F-1361-24C74FF4D1FF}"/>
              </a:ext>
            </a:extLst>
          </p:cNvPr>
          <p:cNvPicPr>
            <a:picLocks noChangeAspect="1"/>
          </p:cNvPicPr>
          <p:nvPr/>
        </p:nvPicPr>
        <p:blipFill>
          <a:blip r:embed="rId5"/>
          <a:stretch>
            <a:fillRect/>
          </a:stretch>
        </p:blipFill>
        <p:spPr>
          <a:xfrm rot="1607693" flipH="1">
            <a:off x="8382252" y="4375584"/>
            <a:ext cx="1789043" cy="1061980"/>
          </a:xfrm>
          <a:prstGeom prst="rect">
            <a:avLst/>
          </a:prstGeom>
        </p:spPr>
      </p:pic>
    </p:spTree>
    <p:extLst>
      <p:ext uri="{BB962C8B-B14F-4D97-AF65-F5344CB8AC3E}">
        <p14:creationId xmlns:p14="http://schemas.microsoft.com/office/powerpoint/2010/main" val="461809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9C8B3-A1D5-D389-7045-D949E32A06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3BBBFA-84B6-B359-A11E-05C7C764B9B2}"/>
              </a:ext>
            </a:extLst>
          </p:cNvPr>
          <p:cNvSpPr>
            <a:spLocks noGrp="1"/>
          </p:cNvSpPr>
          <p:nvPr>
            <p:ph type="title"/>
          </p:nvPr>
        </p:nvSpPr>
        <p:spPr/>
        <p:txBody>
          <a:bodyPr>
            <a:normAutofit/>
          </a:bodyPr>
          <a:lstStyle/>
          <a:p>
            <a:r>
              <a:rPr lang="en-GB" sz="3600"/>
              <a:t>Investing in Our Language: The </a:t>
            </a:r>
            <a:r>
              <a:rPr lang="en-GB" sz="3600" err="1"/>
              <a:t>Michif</a:t>
            </a:r>
            <a:r>
              <a:rPr lang="en-GB" sz="3600"/>
              <a:t> Language Funding Application</a:t>
            </a:r>
            <a:endParaRPr lang="en-US" sz="3600"/>
          </a:p>
        </p:txBody>
      </p:sp>
      <p:sp>
        <p:nvSpPr>
          <p:cNvPr id="3" name="Content Placeholder 2">
            <a:extLst>
              <a:ext uri="{FF2B5EF4-FFF2-40B4-BE49-F238E27FC236}">
                <a16:creationId xmlns:a16="http://schemas.microsoft.com/office/drawing/2014/main" id="{202F2BB4-34A2-D3EA-40AF-51DAB060936B}"/>
              </a:ext>
            </a:extLst>
          </p:cNvPr>
          <p:cNvSpPr>
            <a:spLocks noGrp="1"/>
          </p:cNvSpPr>
          <p:nvPr>
            <p:ph idx="1"/>
          </p:nvPr>
        </p:nvSpPr>
        <p:spPr>
          <a:xfrm>
            <a:off x="733425" y="1600200"/>
            <a:ext cx="8220075" cy="4591050"/>
          </a:xfrm>
        </p:spPr>
        <p:txBody>
          <a:bodyPr>
            <a:normAutofit fontScale="32500" lnSpcReduction="20000"/>
          </a:bodyPr>
          <a:lstStyle/>
          <a:p>
            <a:r>
              <a:rPr lang="en-GB" sz="6200"/>
              <a:t>A cornerstone initiative of the Michif Language Department designed to support projects that help:</a:t>
            </a:r>
          </a:p>
          <a:p>
            <a:pPr lvl="1"/>
            <a:r>
              <a:rPr lang="en-GB" sz="6200"/>
              <a:t>Revitalize the </a:t>
            </a:r>
            <a:r>
              <a:rPr lang="en-GB" sz="6200" err="1"/>
              <a:t>Michif</a:t>
            </a:r>
            <a:r>
              <a:rPr lang="en-GB" sz="6200"/>
              <a:t> language</a:t>
            </a:r>
          </a:p>
          <a:p>
            <a:pPr lvl="1"/>
            <a:r>
              <a:rPr lang="en-GB" sz="6200"/>
              <a:t>Protect and promote its use among Red River Métis Citizens</a:t>
            </a:r>
          </a:p>
          <a:p>
            <a:r>
              <a:rPr lang="en-GB" sz="6200"/>
              <a:t>Application Review Process:</a:t>
            </a:r>
          </a:p>
          <a:p>
            <a:pPr lvl="1"/>
            <a:r>
              <a:rPr lang="en-GB" sz="6200"/>
              <a:t>All applications are reviewed by the Michif Funding Committee with priority given to projects that:</a:t>
            </a:r>
          </a:p>
          <a:p>
            <a:pPr lvl="2"/>
            <a:r>
              <a:rPr lang="en-GB" sz="6200"/>
              <a:t>Increase </a:t>
            </a:r>
            <a:r>
              <a:rPr lang="en-GB" sz="6200" err="1"/>
              <a:t>Michif</a:t>
            </a:r>
            <a:r>
              <a:rPr lang="en-GB" sz="6200"/>
              <a:t> language use</a:t>
            </a:r>
          </a:p>
          <a:p>
            <a:pPr lvl="2"/>
            <a:r>
              <a:rPr lang="en-GB" sz="6200"/>
              <a:t>Create new learning opportunities</a:t>
            </a:r>
          </a:p>
          <a:p>
            <a:pPr lvl="2"/>
            <a:r>
              <a:rPr lang="en-GB" sz="6200"/>
              <a:t>Engage citizens with their language and heritage</a:t>
            </a:r>
          </a:p>
          <a:p>
            <a:r>
              <a:rPr lang="en-GB" sz="6200"/>
              <a:t>Funded Projects can include:</a:t>
            </a:r>
          </a:p>
          <a:p>
            <a:pPr lvl="1"/>
            <a:r>
              <a:rPr lang="en-GB" sz="6200"/>
              <a:t>Community-based learning programs</a:t>
            </a:r>
          </a:p>
          <a:p>
            <a:pPr lvl="1"/>
            <a:r>
              <a:rPr lang="en-GB" sz="6200"/>
              <a:t>Culturally relevant content creation</a:t>
            </a:r>
          </a:p>
          <a:p>
            <a:pPr lvl="1"/>
            <a:r>
              <a:rPr lang="en-GB" sz="6200"/>
              <a:t>Initiatives using modern technology to reach new audiences</a:t>
            </a:r>
          </a:p>
          <a:p>
            <a:pPr marL="457200" lvl="1" indent="0" algn="ctr">
              <a:buNone/>
            </a:pPr>
            <a:br>
              <a:rPr lang="en-GB" sz="6200"/>
            </a:br>
            <a:endParaRPr lang="en-US"/>
          </a:p>
        </p:txBody>
      </p:sp>
      <p:sp>
        <p:nvSpPr>
          <p:cNvPr id="4" name="TextBox 3">
            <a:extLst>
              <a:ext uri="{FF2B5EF4-FFF2-40B4-BE49-F238E27FC236}">
                <a16:creationId xmlns:a16="http://schemas.microsoft.com/office/drawing/2014/main" id="{526F2E9D-AC60-DCFE-664D-562815EA7667}"/>
              </a:ext>
            </a:extLst>
          </p:cNvPr>
          <p:cNvSpPr txBox="1"/>
          <p:nvPr/>
        </p:nvSpPr>
        <p:spPr>
          <a:xfrm>
            <a:off x="7286626" y="3766512"/>
            <a:ext cx="2609849" cy="1015663"/>
          </a:xfrm>
          <a:custGeom>
            <a:avLst/>
            <a:gdLst>
              <a:gd name="connsiteX0" fmla="*/ 0 w 2609849"/>
              <a:gd name="connsiteY0" fmla="*/ 0 h 1015663"/>
              <a:gd name="connsiteX1" fmla="*/ 469773 w 2609849"/>
              <a:gd name="connsiteY1" fmla="*/ 0 h 1015663"/>
              <a:gd name="connsiteX2" fmla="*/ 939546 w 2609849"/>
              <a:gd name="connsiteY2" fmla="*/ 0 h 1015663"/>
              <a:gd name="connsiteX3" fmla="*/ 1435417 w 2609849"/>
              <a:gd name="connsiteY3" fmla="*/ 0 h 1015663"/>
              <a:gd name="connsiteX4" fmla="*/ 1983485 w 2609849"/>
              <a:gd name="connsiteY4" fmla="*/ 0 h 1015663"/>
              <a:gd name="connsiteX5" fmla="*/ 2609849 w 2609849"/>
              <a:gd name="connsiteY5" fmla="*/ 0 h 1015663"/>
              <a:gd name="connsiteX6" fmla="*/ 2609849 w 2609849"/>
              <a:gd name="connsiteY6" fmla="*/ 497675 h 1015663"/>
              <a:gd name="connsiteX7" fmla="*/ 2609849 w 2609849"/>
              <a:gd name="connsiteY7" fmla="*/ 1015663 h 1015663"/>
              <a:gd name="connsiteX8" fmla="*/ 2087879 w 2609849"/>
              <a:gd name="connsiteY8" fmla="*/ 1015663 h 1015663"/>
              <a:gd name="connsiteX9" fmla="*/ 1644205 w 2609849"/>
              <a:gd name="connsiteY9" fmla="*/ 1015663 h 1015663"/>
              <a:gd name="connsiteX10" fmla="*/ 1122235 w 2609849"/>
              <a:gd name="connsiteY10" fmla="*/ 1015663 h 1015663"/>
              <a:gd name="connsiteX11" fmla="*/ 600265 w 2609849"/>
              <a:gd name="connsiteY11" fmla="*/ 1015663 h 1015663"/>
              <a:gd name="connsiteX12" fmla="*/ 0 w 2609849"/>
              <a:gd name="connsiteY12" fmla="*/ 1015663 h 1015663"/>
              <a:gd name="connsiteX13" fmla="*/ 0 w 2609849"/>
              <a:gd name="connsiteY13" fmla="*/ 517988 h 1015663"/>
              <a:gd name="connsiteX14" fmla="*/ 0 w 2609849"/>
              <a:gd name="connsiteY14" fmla="*/ 0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09849" h="1015663" fill="none" extrusionOk="0">
                <a:moveTo>
                  <a:pt x="0" y="0"/>
                </a:moveTo>
                <a:cubicBezTo>
                  <a:pt x="116567" y="-17703"/>
                  <a:pt x="347099" y="9862"/>
                  <a:pt x="469773" y="0"/>
                </a:cubicBezTo>
                <a:cubicBezTo>
                  <a:pt x="592447" y="-9862"/>
                  <a:pt x="754472" y="40056"/>
                  <a:pt x="939546" y="0"/>
                </a:cubicBezTo>
                <a:cubicBezTo>
                  <a:pt x="1124620" y="-40056"/>
                  <a:pt x="1245189" y="11841"/>
                  <a:pt x="1435417" y="0"/>
                </a:cubicBezTo>
                <a:cubicBezTo>
                  <a:pt x="1625645" y="-11841"/>
                  <a:pt x="1835496" y="43784"/>
                  <a:pt x="1983485" y="0"/>
                </a:cubicBezTo>
                <a:cubicBezTo>
                  <a:pt x="2131474" y="-43784"/>
                  <a:pt x="2306764" y="36714"/>
                  <a:pt x="2609849" y="0"/>
                </a:cubicBezTo>
                <a:cubicBezTo>
                  <a:pt x="2645910" y="239079"/>
                  <a:pt x="2553502" y="258614"/>
                  <a:pt x="2609849" y="497675"/>
                </a:cubicBezTo>
                <a:cubicBezTo>
                  <a:pt x="2666196" y="736736"/>
                  <a:pt x="2566656" y="790044"/>
                  <a:pt x="2609849" y="1015663"/>
                </a:cubicBezTo>
                <a:cubicBezTo>
                  <a:pt x="2419581" y="1063877"/>
                  <a:pt x="2336677" y="1001633"/>
                  <a:pt x="2087879" y="1015663"/>
                </a:cubicBezTo>
                <a:cubicBezTo>
                  <a:pt x="1839081" y="1029693"/>
                  <a:pt x="1809477" y="975185"/>
                  <a:pt x="1644205" y="1015663"/>
                </a:cubicBezTo>
                <a:cubicBezTo>
                  <a:pt x="1478933" y="1056141"/>
                  <a:pt x="1333632" y="956717"/>
                  <a:pt x="1122235" y="1015663"/>
                </a:cubicBezTo>
                <a:cubicBezTo>
                  <a:pt x="910838" y="1074609"/>
                  <a:pt x="734087" y="1006893"/>
                  <a:pt x="600265" y="1015663"/>
                </a:cubicBezTo>
                <a:cubicBezTo>
                  <a:pt x="466443" y="1024433"/>
                  <a:pt x="285591" y="947580"/>
                  <a:pt x="0" y="1015663"/>
                </a:cubicBezTo>
                <a:cubicBezTo>
                  <a:pt x="-4705" y="824046"/>
                  <a:pt x="454" y="729049"/>
                  <a:pt x="0" y="517988"/>
                </a:cubicBezTo>
                <a:cubicBezTo>
                  <a:pt x="-454" y="306927"/>
                  <a:pt x="2548" y="194781"/>
                  <a:pt x="0" y="0"/>
                </a:cubicBezTo>
                <a:close/>
              </a:path>
              <a:path w="2609849" h="1015663" stroke="0" extrusionOk="0">
                <a:moveTo>
                  <a:pt x="0" y="0"/>
                </a:moveTo>
                <a:cubicBezTo>
                  <a:pt x="216150" y="-52252"/>
                  <a:pt x="263562" y="11910"/>
                  <a:pt x="469773" y="0"/>
                </a:cubicBezTo>
                <a:cubicBezTo>
                  <a:pt x="675984" y="-11910"/>
                  <a:pt x="907398" y="41516"/>
                  <a:pt x="1017841" y="0"/>
                </a:cubicBezTo>
                <a:cubicBezTo>
                  <a:pt x="1128284" y="-41516"/>
                  <a:pt x="1423996" y="12991"/>
                  <a:pt x="1539811" y="0"/>
                </a:cubicBezTo>
                <a:cubicBezTo>
                  <a:pt x="1655626" y="-12991"/>
                  <a:pt x="1937252" y="13782"/>
                  <a:pt x="2113978" y="0"/>
                </a:cubicBezTo>
                <a:cubicBezTo>
                  <a:pt x="2290704" y="-13782"/>
                  <a:pt x="2486134" y="13702"/>
                  <a:pt x="2609849" y="0"/>
                </a:cubicBezTo>
                <a:cubicBezTo>
                  <a:pt x="2619618" y="235799"/>
                  <a:pt x="2569353" y="420693"/>
                  <a:pt x="2609849" y="528145"/>
                </a:cubicBezTo>
                <a:cubicBezTo>
                  <a:pt x="2650345" y="635598"/>
                  <a:pt x="2598358" y="857594"/>
                  <a:pt x="2609849" y="1015663"/>
                </a:cubicBezTo>
                <a:cubicBezTo>
                  <a:pt x="2435063" y="1028625"/>
                  <a:pt x="2263605" y="995170"/>
                  <a:pt x="2166175" y="1015663"/>
                </a:cubicBezTo>
                <a:cubicBezTo>
                  <a:pt x="2068745" y="1036156"/>
                  <a:pt x="1828196" y="965351"/>
                  <a:pt x="1644205" y="1015663"/>
                </a:cubicBezTo>
                <a:cubicBezTo>
                  <a:pt x="1460214" y="1065975"/>
                  <a:pt x="1400546" y="995637"/>
                  <a:pt x="1200531" y="1015663"/>
                </a:cubicBezTo>
                <a:cubicBezTo>
                  <a:pt x="1000516" y="1035689"/>
                  <a:pt x="860819" y="971112"/>
                  <a:pt x="730758" y="1015663"/>
                </a:cubicBezTo>
                <a:cubicBezTo>
                  <a:pt x="600697" y="1060214"/>
                  <a:pt x="208780" y="947668"/>
                  <a:pt x="0" y="1015663"/>
                </a:cubicBezTo>
                <a:cubicBezTo>
                  <a:pt x="-12169" y="905364"/>
                  <a:pt x="7400" y="702617"/>
                  <a:pt x="0" y="538301"/>
                </a:cubicBezTo>
                <a:cubicBezTo>
                  <a:pt x="-7400" y="373985"/>
                  <a:pt x="11241" y="242291"/>
                  <a:pt x="0" y="0"/>
                </a:cubicBezTo>
                <a:close/>
              </a:path>
            </a:pathLst>
          </a:custGeom>
          <a:solidFill>
            <a:schemeClr val="bg2"/>
          </a:solidFill>
          <a:ln>
            <a:solidFill>
              <a:schemeClr val="tx1"/>
            </a:solidFill>
            <a:extLst>
              <a:ext uri="{C807C97D-BFC1-408E-A445-0C87EB9F89A2}">
                <ask:lineSketchStyleProps xmlns:ask="http://schemas.microsoft.com/office/drawing/2018/sketchyshapes" sd="84744829">
                  <a:prstGeom prst="rect">
                    <a:avLst/>
                  </a:prstGeom>
                  <ask:type>
                    <ask:lineSketchScribble/>
                  </ask:type>
                </ask:lineSketchStyleProps>
              </a:ext>
            </a:extLst>
          </a:ln>
        </p:spPr>
        <p:txBody>
          <a:bodyPr wrap="square" rtlCol="0">
            <a:spAutoFit/>
          </a:bodyPr>
          <a:lstStyle/>
          <a:p>
            <a:pPr algn="ctr"/>
            <a:r>
              <a:rPr lang="en-CA" sz="2000" b="1"/>
              <a:t>Funding is open to all interested individuals, organizations, groups.</a:t>
            </a:r>
          </a:p>
        </p:txBody>
      </p:sp>
      <p:sp>
        <p:nvSpPr>
          <p:cNvPr id="5" name="TextBox 4">
            <a:extLst>
              <a:ext uri="{FF2B5EF4-FFF2-40B4-BE49-F238E27FC236}">
                <a16:creationId xmlns:a16="http://schemas.microsoft.com/office/drawing/2014/main" id="{5586370D-279A-504F-0211-FD0E3AFDD97B}"/>
              </a:ext>
            </a:extLst>
          </p:cNvPr>
          <p:cNvSpPr txBox="1"/>
          <p:nvPr/>
        </p:nvSpPr>
        <p:spPr>
          <a:xfrm>
            <a:off x="238125" y="5648325"/>
            <a:ext cx="8134350" cy="769441"/>
          </a:xfrm>
          <a:prstGeom prst="rect">
            <a:avLst/>
          </a:prstGeom>
          <a:noFill/>
        </p:spPr>
        <p:txBody>
          <a:bodyPr wrap="square" rtlCol="0">
            <a:spAutoFit/>
          </a:bodyPr>
          <a:lstStyle/>
          <a:p>
            <a:pPr lvl="1" algn="ctr"/>
            <a:r>
              <a:rPr lang="en-GB" sz="2200" i="1"/>
              <a:t>With this funding, we are growing a vibrant future for the Michif language - rooted in tradition and reaching toward tomorrow.</a:t>
            </a:r>
          </a:p>
        </p:txBody>
      </p:sp>
      <p:pic>
        <p:nvPicPr>
          <p:cNvPr id="7" name="Picture 6" descr="A colorful flower design on a black background&#10;&#10;AI-generated content may be incorrect.">
            <a:extLst>
              <a:ext uri="{FF2B5EF4-FFF2-40B4-BE49-F238E27FC236}">
                <a16:creationId xmlns:a16="http://schemas.microsoft.com/office/drawing/2014/main" id="{59DD8A05-5546-A406-69F6-152E071B2A02}"/>
              </a:ext>
            </a:extLst>
          </p:cNvPr>
          <p:cNvPicPr>
            <a:picLocks noChangeAspect="1"/>
          </p:cNvPicPr>
          <p:nvPr/>
        </p:nvPicPr>
        <p:blipFill>
          <a:blip r:embed="rId3"/>
          <a:stretch>
            <a:fillRect/>
          </a:stretch>
        </p:blipFill>
        <p:spPr>
          <a:xfrm rot="2359655">
            <a:off x="8344245" y="2497726"/>
            <a:ext cx="2161484" cy="1302499"/>
          </a:xfrm>
          <a:prstGeom prst="rect">
            <a:avLst/>
          </a:prstGeom>
        </p:spPr>
      </p:pic>
    </p:spTree>
    <p:extLst>
      <p:ext uri="{BB962C8B-B14F-4D97-AF65-F5344CB8AC3E}">
        <p14:creationId xmlns:p14="http://schemas.microsoft.com/office/powerpoint/2010/main" val="41966937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31132-3362-2A48-89CE-1DB6ADF91919}"/>
              </a:ext>
            </a:extLst>
          </p:cNvPr>
          <p:cNvSpPr>
            <a:spLocks noGrp="1"/>
          </p:cNvSpPr>
          <p:nvPr>
            <p:ph type="title"/>
          </p:nvPr>
        </p:nvSpPr>
        <p:spPr>
          <a:xfrm>
            <a:off x="716692" y="681037"/>
            <a:ext cx="9917780" cy="860371"/>
          </a:xfrm>
        </p:spPr>
        <p:txBody>
          <a:bodyPr>
            <a:normAutofit fontScale="90000"/>
          </a:bodyPr>
          <a:lstStyle/>
          <a:p>
            <a:r>
              <a:rPr lang="en-US" err="1">
                <a:ea typeface="Cooper BT Bold"/>
                <a:cs typeface="Cooper BT Bold"/>
                <a:sym typeface="Cooper BT Bold"/>
              </a:rPr>
              <a:t>Michif</a:t>
            </a:r>
            <a:r>
              <a:rPr lang="en-US">
                <a:ea typeface="Cooper BT Bold"/>
                <a:cs typeface="Cooper BT Bold"/>
                <a:sym typeface="Cooper BT Bold"/>
              </a:rPr>
              <a:t> Language Funded Projects </a:t>
            </a:r>
            <a:br>
              <a:rPr lang="en-US">
                <a:ea typeface="Cooper BT Bold"/>
                <a:cs typeface="Cooper BT Bold"/>
                <a:sym typeface="Cooper BT Bold"/>
              </a:rPr>
            </a:br>
            <a:r>
              <a:rPr lang="en-CA" err="1"/>
              <a:t>Michif</a:t>
            </a:r>
            <a:r>
              <a:rPr lang="en-CA"/>
              <a:t> in Education &amp; Classrooms</a:t>
            </a:r>
            <a:br>
              <a:rPr lang="en-US" b="1">
                <a:solidFill>
                  <a:srgbClr val="331C2C"/>
                </a:solidFill>
                <a:latin typeface="Cooper BT Bold"/>
                <a:ea typeface="Cooper BT Bold"/>
                <a:cs typeface="Cooper BT Bold"/>
                <a:sym typeface="Cooper BT Bold"/>
              </a:rPr>
            </a:br>
            <a:endParaRPr lang="en-US"/>
          </a:p>
        </p:txBody>
      </p:sp>
      <p:sp>
        <p:nvSpPr>
          <p:cNvPr id="4" name="Content Placeholder 3">
            <a:extLst>
              <a:ext uri="{FF2B5EF4-FFF2-40B4-BE49-F238E27FC236}">
                <a16:creationId xmlns:a16="http://schemas.microsoft.com/office/drawing/2014/main" id="{B8F1CEC1-C679-A2E0-CE08-582E011487B3}"/>
              </a:ext>
            </a:extLst>
          </p:cNvPr>
          <p:cNvSpPr>
            <a:spLocks noGrp="1"/>
          </p:cNvSpPr>
          <p:nvPr>
            <p:ph idx="1"/>
          </p:nvPr>
        </p:nvSpPr>
        <p:spPr>
          <a:xfrm>
            <a:off x="275717" y="1541408"/>
            <a:ext cx="5703157" cy="5078467"/>
          </a:xfrm>
        </p:spPr>
        <p:txBody>
          <a:bodyPr>
            <a:normAutofit fontScale="62500" lnSpcReduction="20000"/>
          </a:bodyPr>
          <a:lstStyle/>
          <a:p>
            <a:pPr marL="0" indent="0">
              <a:buNone/>
            </a:pPr>
            <a:r>
              <a:rPr lang="en-GB" sz="2600" u="sng"/>
              <a:t>Les </a:t>
            </a:r>
            <a:r>
              <a:rPr lang="en-GB" sz="2600" u="sng" err="1"/>
              <a:t>Michifs</a:t>
            </a:r>
            <a:r>
              <a:rPr lang="en-GB" sz="2600" u="sng"/>
              <a:t> de St. Eustache – St. Eustache Local</a:t>
            </a:r>
          </a:p>
          <a:p>
            <a:r>
              <a:rPr lang="en-GB" sz="2600"/>
              <a:t>Focus: Reviving </a:t>
            </a:r>
            <a:r>
              <a:rPr lang="en-GB" sz="2600" err="1"/>
              <a:t>Michif</a:t>
            </a:r>
            <a:r>
              <a:rPr lang="en-GB" sz="2600"/>
              <a:t>-French in the St. Eustache community.</a:t>
            </a:r>
          </a:p>
          <a:p>
            <a:r>
              <a:rPr lang="en-GB" sz="2600"/>
              <a:t>Features:</a:t>
            </a:r>
          </a:p>
          <a:p>
            <a:pPr lvl="1"/>
            <a:r>
              <a:rPr lang="en-GB" sz="2300"/>
              <a:t>Support from a handful of fluent Elders.</a:t>
            </a:r>
          </a:p>
          <a:p>
            <a:pPr lvl="1"/>
            <a:r>
              <a:rPr lang="en-GB" sz="2300"/>
              <a:t>Development of both online and physical learning materials.</a:t>
            </a:r>
          </a:p>
          <a:p>
            <a:pPr lvl="1"/>
            <a:r>
              <a:rPr lang="en-GB" sz="2300"/>
              <a:t>Community-led engagement with heritage language.</a:t>
            </a:r>
          </a:p>
          <a:p>
            <a:pPr marL="0" indent="0">
              <a:buNone/>
            </a:pPr>
            <a:r>
              <a:rPr lang="en-GB" sz="2600" u="sng" err="1"/>
              <a:t>Michif</a:t>
            </a:r>
            <a:r>
              <a:rPr lang="en-GB" sz="2600" u="sng"/>
              <a:t> Preschool Learning Resources – Prairie Sky Press</a:t>
            </a:r>
          </a:p>
          <a:p>
            <a:r>
              <a:rPr lang="en-GB" sz="2600"/>
              <a:t>Focus: Creating youth-friendly resources for language learning.</a:t>
            </a:r>
          </a:p>
          <a:p>
            <a:r>
              <a:rPr lang="en-GB" sz="2600"/>
              <a:t>Includes:</a:t>
            </a:r>
          </a:p>
          <a:p>
            <a:pPr lvl="1"/>
            <a:r>
              <a:rPr lang="en-GB" sz="2300"/>
              <a:t>Flashcards, storybooks, and a new website.</a:t>
            </a:r>
          </a:p>
          <a:p>
            <a:pPr lvl="1"/>
            <a:r>
              <a:rPr lang="en-GB" sz="2300"/>
              <a:t>Translations and recordings by </a:t>
            </a:r>
            <a:r>
              <a:rPr lang="en-GB" sz="2300" err="1"/>
              <a:t>Michif</a:t>
            </a:r>
            <a:r>
              <a:rPr lang="en-GB" sz="2300"/>
              <a:t>-speaking Elders.</a:t>
            </a:r>
          </a:p>
          <a:p>
            <a:pPr lvl="1"/>
            <a:r>
              <a:rPr lang="en-GB" sz="2300"/>
              <a:t>Aimed at early childhood learners.</a:t>
            </a:r>
          </a:p>
          <a:p>
            <a:pPr marL="0" indent="0">
              <a:buNone/>
            </a:pPr>
            <a:r>
              <a:rPr lang="en-GB" sz="2600" b="1" u="sng" err="1"/>
              <a:t>Michif</a:t>
            </a:r>
            <a:r>
              <a:rPr lang="en-GB" sz="2600" b="1" u="sng"/>
              <a:t> Reading &amp; Language Exposure Program </a:t>
            </a:r>
            <a:r>
              <a:rPr lang="en-GB" sz="2600"/>
              <a:t>– Pemmican Publications</a:t>
            </a:r>
          </a:p>
          <a:p>
            <a:r>
              <a:rPr lang="en-GB" sz="2000"/>
              <a:t>Focus: Bilingual children’s books (</a:t>
            </a:r>
            <a:r>
              <a:rPr lang="en-GB" sz="2000" err="1"/>
              <a:t>Michif</a:t>
            </a:r>
            <a:r>
              <a:rPr lang="en-GB" sz="2000"/>
              <a:t> &amp; English).</a:t>
            </a:r>
          </a:p>
          <a:p>
            <a:r>
              <a:rPr lang="en-GB" sz="2000"/>
              <a:t>Accessible language learning through storytelling.</a:t>
            </a:r>
          </a:p>
          <a:p>
            <a:r>
              <a:rPr lang="en-GB" sz="2000"/>
              <a:t>Supports early literacy and exposure to </a:t>
            </a:r>
            <a:r>
              <a:rPr lang="en-GB" sz="2000" err="1"/>
              <a:t>Michif</a:t>
            </a:r>
            <a:r>
              <a:rPr lang="en-GB" sz="2000"/>
              <a:t> in homes and schools.</a:t>
            </a:r>
            <a:endParaRPr lang="en-GB" sz="2300"/>
          </a:p>
          <a:p>
            <a:pPr marL="0" indent="0">
              <a:buNone/>
            </a:pPr>
            <a:endParaRPr lang="en-US"/>
          </a:p>
        </p:txBody>
      </p:sp>
      <p:pic>
        <p:nvPicPr>
          <p:cNvPr id="7" name="Picture 6" descr="A group of cards on a blanket&#10;&#10;AI-generated content may be incorrect.">
            <a:extLst>
              <a:ext uri="{FF2B5EF4-FFF2-40B4-BE49-F238E27FC236}">
                <a16:creationId xmlns:a16="http://schemas.microsoft.com/office/drawing/2014/main" id="{2701280F-E4EE-293E-9222-4AFF2959ACD3}"/>
              </a:ext>
            </a:extLst>
          </p:cNvPr>
          <p:cNvPicPr>
            <a:picLocks noChangeAspect="1"/>
          </p:cNvPicPr>
          <p:nvPr/>
        </p:nvPicPr>
        <p:blipFill>
          <a:blip r:embed="rId2"/>
          <a:stretch>
            <a:fillRect/>
          </a:stretch>
        </p:blipFill>
        <p:spPr>
          <a:xfrm>
            <a:off x="6821324" y="1541408"/>
            <a:ext cx="3063340" cy="22971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A colorful flower with leaves and dots&#10;&#10;AI-generated content may be incorrect.">
            <a:extLst>
              <a:ext uri="{FF2B5EF4-FFF2-40B4-BE49-F238E27FC236}">
                <a16:creationId xmlns:a16="http://schemas.microsoft.com/office/drawing/2014/main" id="{9DB7ABEB-EF84-6D26-926F-10C2E5321253}"/>
              </a:ext>
            </a:extLst>
          </p:cNvPr>
          <p:cNvPicPr>
            <a:picLocks noChangeAspect="1"/>
          </p:cNvPicPr>
          <p:nvPr/>
        </p:nvPicPr>
        <p:blipFill>
          <a:blip r:embed="rId3"/>
          <a:stretch>
            <a:fillRect/>
          </a:stretch>
        </p:blipFill>
        <p:spPr>
          <a:xfrm rot="12302122" flipH="1">
            <a:off x="162187" y="5604442"/>
            <a:ext cx="2061803" cy="1224280"/>
          </a:xfrm>
          <a:prstGeom prst="rect">
            <a:avLst/>
          </a:prstGeom>
        </p:spPr>
      </p:pic>
      <p:pic>
        <p:nvPicPr>
          <p:cNvPr id="8" name="Picture 7" descr="A flower on a branch&#10;&#10;AI-generated content may be incorrect.">
            <a:extLst>
              <a:ext uri="{FF2B5EF4-FFF2-40B4-BE49-F238E27FC236}">
                <a16:creationId xmlns:a16="http://schemas.microsoft.com/office/drawing/2014/main" id="{2D4D57F2-E623-A6A5-CFD0-7AF4B0B15D0C}"/>
              </a:ext>
            </a:extLst>
          </p:cNvPr>
          <p:cNvPicPr>
            <a:picLocks noChangeAspect="1"/>
          </p:cNvPicPr>
          <p:nvPr/>
        </p:nvPicPr>
        <p:blipFill>
          <a:blip r:embed="rId4"/>
          <a:stretch>
            <a:fillRect/>
          </a:stretch>
        </p:blipFill>
        <p:spPr>
          <a:xfrm rot="429436">
            <a:off x="8041227" y="-81167"/>
            <a:ext cx="2266275" cy="1524408"/>
          </a:xfrm>
          <a:prstGeom prst="rect">
            <a:avLst/>
          </a:prstGeom>
        </p:spPr>
      </p:pic>
      <p:graphicFrame>
        <p:nvGraphicFramePr>
          <p:cNvPr id="3" name="Object 2">
            <a:extLst>
              <a:ext uri="{FF2B5EF4-FFF2-40B4-BE49-F238E27FC236}">
                <a16:creationId xmlns:a16="http://schemas.microsoft.com/office/drawing/2014/main" id="{ABDE53E9-843B-DB29-8D0F-922D3EED01C9}"/>
              </a:ext>
            </a:extLst>
          </p:cNvPr>
          <p:cNvGraphicFramePr>
            <a:graphicFrameLocks noChangeAspect="1"/>
          </p:cNvGraphicFramePr>
          <p:nvPr>
            <p:extLst>
              <p:ext uri="{D42A27DB-BD31-4B8C-83A1-F6EECF244321}">
                <p14:modId xmlns:p14="http://schemas.microsoft.com/office/powerpoint/2010/main" val="43486998"/>
              </p:ext>
            </p:extLst>
          </p:nvPr>
        </p:nvGraphicFramePr>
        <p:xfrm>
          <a:off x="5488178" y="4005078"/>
          <a:ext cx="2933446" cy="2614797"/>
        </p:xfrm>
        <a:graphic>
          <a:graphicData uri="http://schemas.openxmlformats.org/presentationml/2006/ole">
            <mc:AlternateContent xmlns:mc="http://schemas.openxmlformats.org/markup-compatibility/2006">
              <mc:Choice xmlns:v="urn:schemas-microsoft-com:vml" Requires="v">
                <p:oleObj name="Acrobat Document" r:id="rId5" imgW="3974915" imgH="3543300" progId="Acrobat.Document.DC">
                  <p:embed/>
                </p:oleObj>
              </mc:Choice>
              <mc:Fallback>
                <p:oleObj name="Acrobat Document" r:id="rId5" imgW="3974915" imgH="3543300" progId="Acrobat.Document.DC">
                  <p:embed/>
                  <p:pic>
                    <p:nvPicPr>
                      <p:cNvPr id="3" name="Object 2">
                        <a:extLst>
                          <a:ext uri="{FF2B5EF4-FFF2-40B4-BE49-F238E27FC236}">
                            <a16:creationId xmlns:a16="http://schemas.microsoft.com/office/drawing/2014/main" id="{ABDE53E9-843B-DB29-8D0F-922D3EED01C9}"/>
                          </a:ext>
                        </a:extLst>
                      </p:cNvPr>
                      <p:cNvPicPr/>
                      <p:nvPr/>
                    </p:nvPicPr>
                    <p:blipFill>
                      <a:blip r:embed="rId6"/>
                      <a:stretch>
                        <a:fillRect/>
                      </a:stretch>
                    </p:blipFill>
                    <p:spPr>
                      <a:xfrm>
                        <a:off x="5488178" y="4005078"/>
                        <a:ext cx="2933446" cy="2614797"/>
                      </a:xfrm>
                      <a:prstGeom prst="rect">
                        <a:avLst/>
                      </a:prstGeom>
                      <a:ln w="38100">
                        <a:solidFill>
                          <a:schemeClr val="tx1"/>
                        </a:solidFill>
                      </a:ln>
                    </p:spPr>
                  </p:pic>
                </p:oleObj>
              </mc:Fallback>
            </mc:AlternateContent>
          </a:graphicData>
        </a:graphic>
      </p:graphicFrame>
    </p:spTree>
    <p:extLst>
      <p:ext uri="{BB962C8B-B14F-4D97-AF65-F5344CB8AC3E}">
        <p14:creationId xmlns:p14="http://schemas.microsoft.com/office/powerpoint/2010/main" val="3256309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C38F5-53A7-A4BF-2596-5A43054AD0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880D64-DAFD-604A-A30C-FD9E9D14EFF4}"/>
              </a:ext>
            </a:extLst>
          </p:cNvPr>
          <p:cNvSpPr>
            <a:spLocks noGrp="1"/>
          </p:cNvSpPr>
          <p:nvPr>
            <p:ph type="title"/>
          </p:nvPr>
        </p:nvSpPr>
        <p:spPr>
          <a:xfrm>
            <a:off x="838200" y="365125"/>
            <a:ext cx="8543544" cy="1325563"/>
          </a:xfrm>
        </p:spPr>
        <p:txBody>
          <a:bodyPr>
            <a:normAutofit/>
          </a:bodyPr>
          <a:lstStyle/>
          <a:p>
            <a:r>
              <a:rPr lang="en-US">
                <a:ea typeface="Cooper BT Bold"/>
                <a:cs typeface="Cooper BT Bold"/>
                <a:sym typeface="Cooper BT Bold"/>
              </a:rPr>
              <a:t>Michif Language Funded Projects  </a:t>
            </a:r>
            <a:r>
              <a:rPr lang="en-CA"/>
              <a:t>Michif in Education &amp; Classrooms</a:t>
            </a:r>
            <a:endParaRPr lang="en-US"/>
          </a:p>
        </p:txBody>
      </p:sp>
      <p:sp>
        <p:nvSpPr>
          <p:cNvPr id="3" name="Content Placeholder 2">
            <a:extLst>
              <a:ext uri="{FF2B5EF4-FFF2-40B4-BE49-F238E27FC236}">
                <a16:creationId xmlns:a16="http://schemas.microsoft.com/office/drawing/2014/main" id="{90983A74-0954-E70A-31D6-8CE091982232}"/>
              </a:ext>
            </a:extLst>
          </p:cNvPr>
          <p:cNvSpPr>
            <a:spLocks noGrp="1"/>
          </p:cNvSpPr>
          <p:nvPr>
            <p:ph idx="1"/>
          </p:nvPr>
        </p:nvSpPr>
        <p:spPr>
          <a:xfrm>
            <a:off x="609601" y="1838326"/>
            <a:ext cx="9105900" cy="4683124"/>
          </a:xfrm>
        </p:spPr>
        <p:txBody>
          <a:bodyPr>
            <a:normAutofit/>
          </a:bodyPr>
          <a:lstStyle/>
          <a:p>
            <a:pPr marL="0" indent="0">
              <a:buNone/>
            </a:pPr>
            <a:r>
              <a:rPr lang="en-GB" sz="2200" b="1" u="sng" err="1"/>
              <a:t>Piikishkweetaak</a:t>
            </a:r>
            <a:r>
              <a:rPr lang="en-GB" sz="2200" b="1" u="sng"/>
              <a:t> </a:t>
            </a:r>
            <a:r>
              <a:rPr lang="en-GB" sz="2200" b="1" u="sng" err="1"/>
              <a:t>aan</a:t>
            </a:r>
            <a:r>
              <a:rPr lang="en-GB" sz="2200" b="1" u="sng"/>
              <a:t> Michif! </a:t>
            </a:r>
            <a:r>
              <a:rPr lang="en-GB" sz="2200"/>
              <a:t>– St. James Assiniboia School Division (Ongoing)</a:t>
            </a:r>
          </a:p>
          <a:p>
            <a:r>
              <a:rPr lang="en-GB" sz="2000"/>
              <a:t>Goal: Build a cohort of educators who learn Michif.</a:t>
            </a:r>
          </a:p>
          <a:p>
            <a:r>
              <a:rPr lang="en-GB" sz="2000"/>
              <a:t>Integrate Michif into K–12 classrooms.</a:t>
            </a:r>
          </a:p>
          <a:p>
            <a:r>
              <a:rPr lang="en-GB" sz="2000"/>
              <a:t>Teacher capacity-building for sustained language exposure.</a:t>
            </a:r>
          </a:p>
          <a:p>
            <a:pPr marL="0" indent="0">
              <a:buNone/>
            </a:pPr>
            <a:r>
              <a:rPr lang="en-GB" sz="2200" b="1" u="sng"/>
              <a:t>Winnipeg School Division Michif Language Teacher </a:t>
            </a:r>
            <a:r>
              <a:rPr lang="en-GB" sz="2200" u="sng"/>
              <a:t>– </a:t>
            </a:r>
            <a:r>
              <a:rPr lang="en-GB" sz="2200"/>
              <a:t>Winnipeg School Division (Ongoing)</a:t>
            </a:r>
          </a:p>
          <a:p>
            <a:r>
              <a:rPr lang="en-GB" sz="2000"/>
              <a:t>Hired a dedicated Michif Language Teacher to support schools with high Métis student populations.</a:t>
            </a:r>
          </a:p>
          <a:p>
            <a:r>
              <a:rPr lang="en-GB" sz="2000"/>
              <a:t>Part of the Indigenous Education Team.</a:t>
            </a:r>
          </a:p>
          <a:p>
            <a:r>
              <a:rPr lang="en-GB" sz="2000"/>
              <a:t>Teacher will provide scheduled Michif instruction across multiple schools, promoting consistent, school-based language exposure.</a:t>
            </a:r>
          </a:p>
          <a:p>
            <a:endParaRPr lang="en-GB" sz="2000"/>
          </a:p>
          <a:p>
            <a:endParaRPr lang="en-US"/>
          </a:p>
        </p:txBody>
      </p:sp>
      <p:pic>
        <p:nvPicPr>
          <p:cNvPr id="5" name="Picture 4" descr="A flower on a branch&#10;&#10;AI-generated content may be incorrect.">
            <a:extLst>
              <a:ext uri="{FF2B5EF4-FFF2-40B4-BE49-F238E27FC236}">
                <a16:creationId xmlns:a16="http://schemas.microsoft.com/office/drawing/2014/main" id="{41BE3E7D-67A0-64A1-B278-08B761CB9055}"/>
              </a:ext>
            </a:extLst>
          </p:cNvPr>
          <p:cNvPicPr>
            <a:picLocks noChangeAspect="1"/>
          </p:cNvPicPr>
          <p:nvPr/>
        </p:nvPicPr>
        <p:blipFill>
          <a:blip r:embed="rId3"/>
          <a:stretch>
            <a:fillRect/>
          </a:stretch>
        </p:blipFill>
        <p:spPr>
          <a:xfrm>
            <a:off x="8443401" y="0"/>
            <a:ext cx="2480789" cy="1668702"/>
          </a:xfrm>
          <a:prstGeom prst="rect">
            <a:avLst/>
          </a:prstGeom>
        </p:spPr>
      </p:pic>
    </p:spTree>
    <p:extLst>
      <p:ext uri="{BB962C8B-B14F-4D97-AF65-F5344CB8AC3E}">
        <p14:creationId xmlns:p14="http://schemas.microsoft.com/office/powerpoint/2010/main" val="2950077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584E4-D77A-CC23-FB4B-4282D4F5FCFD}"/>
              </a:ext>
            </a:extLst>
          </p:cNvPr>
          <p:cNvSpPr>
            <a:spLocks noGrp="1"/>
          </p:cNvSpPr>
          <p:nvPr>
            <p:ph type="title"/>
          </p:nvPr>
        </p:nvSpPr>
        <p:spPr>
          <a:xfrm>
            <a:off x="838200" y="365125"/>
            <a:ext cx="9384792" cy="1325563"/>
          </a:xfrm>
        </p:spPr>
        <p:txBody>
          <a:bodyPr>
            <a:normAutofit/>
          </a:bodyPr>
          <a:lstStyle/>
          <a:p>
            <a:r>
              <a:rPr lang="en-US">
                <a:ea typeface="Cooper BT Bold"/>
                <a:cs typeface="Cooper BT Bold"/>
                <a:sym typeface="Cooper BT Bold"/>
              </a:rPr>
              <a:t>Michif Language Funded Projects </a:t>
            </a:r>
            <a:br>
              <a:rPr lang="en-US">
                <a:ea typeface="Cooper BT Bold"/>
                <a:cs typeface="Cooper BT Bold"/>
                <a:sym typeface="Cooper BT Bold"/>
              </a:rPr>
            </a:br>
            <a:r>
              <a:rPr lang="en-CA"/>
              <a:t>Michif Through Technology &amp; AI</a:t>
            </a:r>
          </a:p>
        </p:txBody>
      </p:sp>
      <p:sp>
        <p:nvSpPr>
          <p:cNvPr id="3" name="Content Placeholder 2">
            <a:extLst>
              <a:ext uri="{FF2B5EF4-FFF2-40B4-BE49-F238E27FC236}">
                <a16:creationId xmlns:a16="http://schemas.microsoft.com/office/drawing/2014/main" id="{77AF4854-8039-B87A-B872-E16F9846F9DB}"/>
              </a:ext>
            </a:extLst>
          </p:cNvPr>
          <p:cNvSpPr>
            <a:spLocks noGrp="1"/>
          </p:cNvSpPr>
          <p:nvPr>
            <p:ph idx="1"/>
          </p:nvPr>
        </p:nvSpPr>
        <p:spPr>
          <a:xfrm>
            <a:off x="590551" y="1962912"/>
            <a:ext cx="8224266" cy="4453763"/>
          </a:xfrm>
        </p:spPr>
        <p:txBody>
          <a:bodyPr>
            <a:normAutofit lnSpcReduction="10000"/>
          </a:bodyPr>
          <a:lstStyle/>
          <a:p>
            <a:pPr marL="0" indent="0">
              <a:buNone/>
            </a:pPr>
            <a:r>
              <a:rPr lang="en-GB" sz="2400" b="1" u="sng">
                <a:latin typeface="Calibri (Body)"/>
              </a:rPr>
              <a:t>Michif Revival Initiative </a:t>
            </a:r>
            <a:r>
              <a:rPr lang="en-GB" sz="2400">
                <a:latin typeface="Calibri (Body)"/>
              </a:rPr>
              <a:t>– Louis Riel Institute (Ongoing)</a:t>
            </a:r>
          </a:p>
          <a:p>
            <a:pPr lvl="1"/>
            <a:r>
              <a:rPr lang="en-GB">
                <a:latin typeface="Calibri (Body)"/>
              </a:rPr>
              <a:t>Map out a revitalization roadmap.</a:t>
            </a:r>
          </a:p>
          <a:p>
            <a:pPr lvl="1"/>
            <a:r>
              <a:rPr lang="en-GB">
                <a:latin typeface="Calibri (Body)"/>
              </a:rPr>
              <a:t>Conduct in-depth language research.</a:t>
            </a:r>
          </a:p>
          <a:p>
            <a:pPr marL="0" indent="0">
              <a:buNone/>
            </a:pPr>
            <a:r>
              <a:rPr lang="en-GB" sz="2400">
                <a:latin typeface="Calibri (Body)"/>
              </a:rPr>
              <a:t>Integration of AI tools to support long-term Michif learning and access.</a:t>
            </a:r>
          </a:p>
          <a:p>
            <a:pPr marL="0" indent="0">
              <a:buNone/>
            </a:pPr>
            <a:r>
              <a:rPr lang="en-GB" sz="2400" b="1" u="sng">
                <a:latin typeface="Calibri (Body)"/>
              </a:rPr>
              <a:t>Preserving Language Through Song &amp; Storytelling </a:t>
            </a:r>
            <a:r>
              <a:rPr lang="en-GB" sz="2400">
                <a:latin typeface="Calibri (Body)"/>
              </a:rPr>
              <a:t>– MJ Entertainment Canada Inc. (Ongoing)</a:t>
            </a:r>
          </a:p>
          <a:p>
            <a:r>
              <a:rPr lang="en-GB" sz="2400">
                <a:latin typeface="Calibri (Body)"/>
              </a:rPr>
              <a:t>Working with Métis Elders to produce a Michif-language audiobook.</a:t>
            </a:r>
          </a:p>
          <a:p>
            <a:r>
              <a:rPr lang="en-GB" sz="2400">
                <a:latin typeface="Calibri (Body)"/>
              </a:rPr>
              <a:t>Recording and archiving oral histories, stories, and songs.</a:t>
            </a:r>
          </a:p>
          <a:p>
            <a:pPr marL="0" indent="0">
              <a:buNone/>
            </a:pPr>
            <a:r>
              <a:rPr lang="en-GB" sz="2400">
                <a:latin typeface="Calibri (Body)"/>
              </a:rPr>
              <a:t>Materials will be used in and beyond the audiobook to create broader educational resources.</a:t>
            </a:r>
          </a:p>
          <a:p>
            <a:pPr marL="457200" lvl="1" indent="0">
              <a:buNone/>
            </a:pPr>
            <a:endParaRPr lang="en-GB" sz="2700">
              <a:latin typeface="Cooper BT Light"/>
            </a:endParaRPr>
          </a:p>
          <a:p>
            <a:endParaRPr lang="en-CA"/>
          </a:p>
        </p:txBody>
      </p:sp>
      <p:pic>
        <p:nvPicPr>
          <p:cNvPr id="5" name="Picture 4" descr="A colorful flower design on a black background&#10;&#10;AI-generated content may be incorrect.">
            <a:extLst>
              <a:ext uri="{FF2B5EF4-FFF2-40B4-BE49-F238E27FC236}">
                <a16:creationId xmlns:a16="http://schemas.microsoft.com/office/drawing/2014/main" id="{05CC1B3D-C549-0E33-2B2F-3BE6801298D4}"/>
              </a:ext>
            </a:extLst>
          </p:cNvPr>
          <p:cNvPicPr>
            <a:picLocks noChangeAspect="1"/>
          </p:cNvPicPr>
          <p:nvPr/>
        </p:nvPicPr>
        <p:blipFill>
          <a:blip r:embed="rId3"/>
          <a:stretch>
            <a:fillRect/>
          </a:stretch>
        </p:blipFill>
        <p:spPr>
          <a:xfrm rot="5400000">
            <a:off x="7121359" y="1088160"/>
            <a:ext cx="3870764" cy="2332502"/>
          </a:xfrm>
          <a:prstGeom prst="rect">
            <a:avLst/>
          </a:prstGeom>
        </p:spPr>
      </p:pic>
    </p:spTree>
    <p:extLst>
      <p:ext uri="{BB962C8B-B14F-4D97-AF65-F5344CB8AC3E}">
        <p14:creationId xmlns:p14="http://schemas.microsoft.com/office/powerpoint/2010/main" val="896221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31FFE-E5DD-AE95-0F22-6BC9BFE59B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175294-DDC0-DE7A-F528-E9A8B43420B9}"/>
              </a:ext>
            </a:extLst>
          </p:cNvPr>
          <p:cNvSpPr>
            <a:spLocks noGrp="1"/>
          </p:cNvSpPr>
          <p:nvPr>
            <p:ph type="title"/>
          </p:nvPr>
        </p:nvSpPr>
        <p:spPr>
          <a:xfrm>
            <a:off x="838200" y="127000"/>
            <a:ext cx="10515600" cy="1325563"/>
          </a:xfrm>
        </p:spPr>
        <p:txBody>
          <a:bodyPr>
            <a:normAutofit/>
          </a:bodyPr>
          <a:lstStyle/>
          <a:p>
            <a:r>
              <a:rPr lang="en-US">
                <a:ea typeface="Cooper BT Bold"/>
                <a:cs typeface="Cooper BT Bold"/>
                <a:sym typeface="Cooper BT Bold"/>
              </a:rPr>
              <a:t>Michif Language Funded Projects </a:t>
            </a:r>
            <a:br>
              <a:rPr lang="en-US">
                <a:ea typeface="Cooper BT Bold"/>
                <a:cs typeface="Cooper BT Bold"/>
                <a:sym typeface="Cooper BT Bold"/>
              </a:rPr>
            </a:br>
            <a:r>
              <a:rPr lang="en-CA"/>
              <a:t>Michif Through Technology &amp; AI</a:t>
            </a:r>
            <a:endParaRPr lang="en-US"/>
          </a:p>
        </p:txBody>
      </p:sp>
      <p:sp>
        <p:nvSpPr>
          <p:cNvPr id="3" name="Content Placeholder 2">
            <a:extLst>
              <a:ext uri="{FF2B5EF4-FFF2-40B4-BE49-F238E27FC236}">
                <a16:creationId xmlns:a16="http://schemas.microsoft.com/office/drawing/2014/main" id="{3546BE6B-6FA9-794A-29E1-174F46F6335A}"/>
              </a:ext>
            </a:extLst>
          </p:cNvPr>
          <p:cNvSpPr>
            <a:spLocks noGrp="1"/>
          </p:cNvSpPr>
          <p:nvPr>
            <p:ph idx="1"/>
          </p:nvPr>
        </p:nvSpPr>
        <p:spPr>
          <a:xfrm>
            <a:off x="278296" y="1452562"/>
            <a:ext cx="10137913" cy="4143566"/>
          </a:xfrm>
        </p:spPr>
        <p:txBody>
          <a:bodyPr>
            <a:normAutofit fontScale="62500" lnSpcReduction="20000"/>
          </a:bodyPr>
          <a:lstStyle/>
          <a:p>
            <a:pPr marL="0" indent="0">
              <a:buNone/>
            </a:pPr>
            <a:r>
              <a:rPr lang="en-GB" sz="3200" b="1" u="sng">
                <a:latin typeface="Calibri (Body)"/>
              </a:rPr>
              <a:t>Reviving Michif Through AI </a:t>
            </a:r>
            <a:r>
              <a:rPr lang="en-GB" sz="3200">
                <a:latin typeface="Calibri (Body)"/>
              </a:rPr>
              <a:t>– </a:t>
            </a:r>
            <a:r>
              <a:rPr lang="en-GB" sz="3200" b="1" u="sng">
                <a:latin typeface="Calibri (Body)"/>
              </a:rPr>
              <a:t>Infinity Women’s Secretariat </a:t>
            </a:r>
            <a:r>
              <a:rPr lang="en-GB" sz="3200">
                <a:latin typeface="Calibri (Body)"/>
              </a:rPr>
              <a:t>(currently in year 2 of 3)</a:t>
            </a:r>
          </a:p>
          <a:p>
            <a:r>
              <a:rPr lang="en-GB">
                <a:latin typeface="Calibri (Body)"/>
              </a:rPr>
              <a:t>Innovative partnership with MMF-IT Department.</a:t>
            </a:r>
          </a:p>
          <a:p>
            <a:r>
              <a:rPr lang="en-GB">
                <a:latin typeface="Calibri (Body)"/>
              </a:rPr>
              <a:t>Developing “Infinity,” an AI-powered language tool (LLM) specializing in Michif with the use of artificial intelligence for future learning platforms.</a:t>
            </a:r>
          </a:p>
          <a:p>
            <a:pPr marL="0" indent="0">
              <a:buNone/>
            </a:pPr>
            <a:r>
              <a:rPr lang="en-GB" b="1"/>
              <a:t>Project Overview</a:t>
            </a:r>
          </a:p>
          <a:p>
            <a:r>
              <a:rPr lang="en-GB"/>
              <a:t>Two introductory workshops on “Reviving Michif Through AI: A Journey of Language Resurgence” were held during the Infinity Women’s Secretariat (IWS) 12th Annual General Assembly (2024), welcoming members from all seven MMF Regions.</a:t>
            </a:r>
          </a:p>
          <a:p>
            <a:r>
              <a:rPr lang="en-GB"/>
              <a:t>Purpose: To introduce the AI-driven </a:t>
            </a:r>
            <a:r>
              <a:rPr lang="en-GB" err="1"/>
              <a:t>Michif</a:t>
            </a:r>
            <a:r>
              <a:rPr lang="en-GB"/>
              <a:t> revitalization project and gather feedback for future pilot cohort planning.</a:t>
            </a:r>
          </a:p>
          <a:p>
            <a:pPr marL="0" indent="0">
              <a:buNone/>
            </a:pPr>
            <a:r>
              <a:rPr lang="en-GB" b="1"/>
              <a:t>Participation &amp; Engagement</a:t>
            </a:r>
          </a:p>
          <a:p>
            <a:r>
              <a:rPr lang="en-GB"/>
              <a:t>Total attendance: 202 IWS members. 162 evaluation forms received, indicating strong engagement.</a:t>
            </a:r>
          </a:p>
          <a:p>
            <a:r>
              <a:rPr lang="en-GB"/>
              <a:t>Workshops were rated useful or highly useful by 93% of attendees.</a:t>
            </a:r>
          </a:p>
          <a:p>
            <a:r>
              <a:rPr lang="en-GB"/>
              <a:t>These workshops laid the foundation for future pilot cohorts and active community involvement.</a:t>
            </a:r>
          </a:p>
          <a:p>
            <a:endParaRPr lang="en-GB"/>
          </a:p>
          <a:p>
            <a:endParaRPr lang="en-US"/>
          </a:p>
        </p:txBody>
      </p:sp>
      <p:sp>
        <p:nvSpPr>
          <p:cNvPr id="5" name="TextBox 4">
            <a:extLst>
              <a:ext uri="{FF2B5EF4-FFF2-40B4-BE49-F238E27FC236}">
                <a16:creationId xmlns:a16="http://schemas.microsoft.com/office/drawing/2014/main" id="{A0C7E231-BE3C-297A-9CA6-FE5410B808C9}"/>
              </a:ext>
            </a:extLst>
          </p:cNvPr>
          <p:cNvSpPr txBox="1"/>
          <p:nvPr/>
        </p:nvSpPr>
        <p:spPr>
          <a:xfrm>
            <a:off x="838200" y="365125"/>
            <a:ext cx="609447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black"/>
              </a:solidFill>
              <a:effectLst/>
              <a:uLnTx/>
              <a:uFillTx/>
              <a:latin typeface="Cooper BT Bold" panose="020B0604020202020204" charset="0"/>
            </a:endParaRPr>
          </a:p>
        </p:txBody>
      </p:sp>
      <p:pic>
        <p:nvPicPr>
          <p:cNvPr id="8" name="Picture 7" descr="A colorful flower with leaves and dots&#10;&#10;AI-generated content may be incorrect.">
            <a:extLst>
              <a:ext uri="{FF2B5EF4-FFF2-40B4-BE49-F238E27FC236}">
                <a16:creationId xmlns:a16="http://schemas.microsoft.com/office/drawing/2014/main" id="{1A2D5ABA-E8BB-3B97-C587-FDEB8A7B446B}"/>
              </a:ext>
            </a:extLst>
          </p:cNvPr>
          <p:cNvPicPr>
            <a:picLocks noChangeAspect="1"/>
          </p:cNvPicPr>
          <p:nvPr/>
        </p:nvPicPr>
        <p:blipFill>
          <a:blip r:embed="rId3"/>
          <a:stretch>
            <a:fillRect/>
          </a:stretch>
        </p:blipFill>
        <p:spPr>
          <a:xfrm rot="20119359">
            <a:off x="812355" y="5372819"/>
            <a:ext cx="2484967" cy="1475552"/>
          </a:xfrm>
          <a:prstGeom prst="rect">
            <a:avLst/>
          </a:prstGeom>
        </p:spPr>
      </p:pic>
      <p:pic>
        <p:nvPicPr>
          <p:cNvPr id="10" name="Picture 9" descr="A flower on a branch&#10;&#10;AI-generated content may be incorrect.">
            <a:extLst>
              <a:ext uri="{FF2B5EF4-FFF2-40B4-BE49-F238E27FC236}">
                <a16:creationId xmlns:a16="http://schemas.microsoft.com/office/drawing/2014/main" id="{8746A48A-E7C9-5EDA-C8D1-8DAEBDAB0A61}"/>
              </a:ext>
            </a:extLst>
          </p:cNvPr>
          <p:cNvPicPr>
            <a:picLocks noChangeAspect="1"/>
          </p:cNvPicPr>
          <p:nvPr/>
        </p:nvPicPr>
        <p:blipFill>
          <a:blip r:embed="rId4"/>
          <a:stretch>
            <a:fillRect/>
          </a:stretch>
        </p:blipFill>
        <p:spPr>
          <a:xfrm rot="3416911">
            <a:off x="6913369" y="5337473"/>
            <a:ext cx="1897585" cy="1276409"/>
          </a:xfrm>
          <a:prstGeom prst="rect">
            <a:avLst/>
          </a:prstGeom>
        </p:spPr>
      </p:pic>
    </p:spTree>
    <p:extLst>
      <p:ext uri="{BB962C8B-B14F-4D97-AF65-F5344CB8AC3E}">
        <p14:creationId xmlns:p14="http://schemas.microsoft.com/office/powerpoint/2010/main" val="4128280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D1940-B309-D235-7E8B-1B6297775F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E4DA6C-A508-55FA-A876-CEBD420F97CB}"/>
              </a:ext>
            </a:extLst>
          </p:cNvPr>
          <p:cNvSpPr>
            <a:spLocks noGrp="1"/>
          </p:cNvSpPr>
          <p:nvPr>
            <p:ph type="title"/>
          </p:nvPr>
        </p:nvSpPr>
        <p:spPr>
          <a:xfrm>
            <a:off x="743790" y="191871"/>
            <a:ext cx="10546644" cy="1325563"/>
          </a:xfrm>
        </p:spPr>
        <p:txBody>
          <a:bodyPr>
            <a:normAutofit/>
          </a:bodyPr>
          <a:lstStyle/>
          <a:p>
            <a:r>
              <a:rPr lang="en-US" err="1">
                <a:ea typeface="Cooper BT Bold"/>
                <a:cs typeface="Cooper BT Bold"/>
                <a:sym typeface="Cooper BT Bold"/>
              </a:rPr>
              <a:t>Michif</a:t>
            </a:r>
            <a:r>
              <a:rPr lang="en-US">
                <a:ea typeface="Cooper BT Bold"/>
                <a:cs typeface="Cooper BT Bold"/>
                <a:sym typeface="Cooper BT Bold"/>
              </a:rPr>
              <a:t> Language Funded Projects </a:t>
            </a:r>
            <a:br>
              <a:rPr lang="en-US">
                <a:ea typeface="Cooper BT Bold"/>
                <a:cs typeface="Cooper BT Bold"/>
                <a:sym typeface="Cooper BT Bold"/>
              </a:rPr>
            </a:br>
            <a:r>
              <a:rPr lang="en-CA" err="1"/>
              <a:t>Michif</a:t>
            </a:r>
            <a:r>
              <a:rPr lang="en-CA"/>
              <a:t> Through Technology &amp; AI</a:t>
            </a:r>
          </a:p>
        </p:txBody>
      </p:sp>
      <p:sp>
        <p:nvSpPr>
          <p:cNvPr id="3" name="Content Placeholder 2">
            <a:extLst>
              <a:ext uri="{FF2B5EF4-FFF2-40B4-BE49-F238E27FC236}">
                <a16:creationId xmlns:a16="http://schemas.microsoft.com/office/drawing/2014/main" id="{FD385871-0DC0-2AE7-932C-26C8EA372563}"/>
              </a:ext>
            </a:extLst>
          </p:cNvPr>
          <p:cNvSpPr>
            <a:spLocks noGrp="1"/>
          </p:cNvSpPr>
          <p:nvPr>
            <p:ph idx="1"/>
          </p:nvPr>
        </p:nvSpPr>
        <p:spPr>
          <a:xfrm>
            <a:off x="5984482" y="1722575"/>
            <a:ext cx="3696231" cy="3735043"/>
          </a:xfrm>
        </p:spPr>
        <p:txBody>
          <a:bodyPr>
            <a:normAutofit fontScale="92500" lnSpcReduction="10000"/>
          </a:bodyPr>
          <a:lstStyle/>
          <a:p>
            <a:pPr marL="0" indent="0">
              <a:buNone/>
            </a:pPr>
            <a:r>
              <a:rPr lang="en-GB" sz="2400" b="1" u="sng" err="1"/>
              <a:t>Michif</a:t>
            </a:r>
            <a:r>
              <a:rPr lang="en-GB" sz="2400" b="1" u="sng"/>
              <a:t> AI Writing Keyboard &amp; Translator </a:t>
            </a:r>
            <a:r>
              <a:rPr lang="en-GB" sz="2400"/>
              <a:t>– </a:t>
            </a:r>
            <a:r>
              <a:rPr lang="en-GB" sz="2400" err="1"/>
              <a:t>Renterii</a:t>
            </a:r>
            <a:r>
              <a:rPr lang="en-GB" sz="2400"/>
              <a:t> (Ongoing)</a:t>
            </a:r>
          </a:p>
          <a:p>
            <a:r>
              <a:rPr lang="en-GB" sz="2400"/>
              <a:t>Project Goal: Develop a mobile app featuring a </a:t>
            </a:r>
            <a:r>
              <a:rPr lang="en-GB" sz="2400" err="1"/>
              <a:t>Michif</a:t>
            </a:r>
            <a:r>
              <a:rPr lang="en-GB" sz="2400"/>
              <a:t> keyboard with translation capabilities.</a:t>
            </a:r>
          </a:p>
          <a:p>
            <a:r>
              <a:rPr lang="en-GB" sz="2400"/>
              <a:t>Will support all </a:t>
            </a:r>
            <a:r>
              <a:rPr lang="en-GB" sz="2400" err="1"/>
              <a:t>Michif</a:t>
            </a:r>
            <a:r>
              <a:rPr lang="en-GB" sz="2400"/>
              <a:t> dialects, available on Android and Apple.</a:t>
            </a:r>
          </a:p>
          <a:p>
            <a:r>
              <a:rPr lang="en-GB" sz="2400"/>
              <a:t>Translates English to </a:t>
            </a:r>
            <a:r>
              <a:rPr lang="en-GB" sz="2400" err="1"/>
              <a:t>Michif</a:t>
            </a:r>
            <a:r>
              <a:rPr lang="en-GB" sz="2400"/>
              <a:t> to support everyday use and language immersion.</a:t>
            </a:r>
          </a:p>
          <a:p>
            <a:endParaRPr lang="en-CA"/>
          </a:p>
        </p:txBody>
      </p:sp>
      <p:pic>
        <p:nvPicPr>
          <p:cNvPr id="7" name="Picture 6" descr="A colorful flower with leaves and dots&#10;&#10;AI-generated content may be incorrect.">
            <a:extLst>
              <a:ext uri="{FF2B5EF4-FFF2-40B4-BE49-F238E27FC236}">
                <a16:creationId xmlns:a16="http://schemas.microsoft.com/office/drawing/2014/main" id="{3C348C95-BD50-160C-8737-33BEAAC98836}"/>
              </a:ext>
            </a:extLst>
          </p:cNvPr>
          <p:cNvPicPr>
            <a:picLocks noChangeAspect="1"/>
          </p:cNvPicPr>
          <p:nvPr/>
        </p:nvPicPr>
        <p:blipFill>
          <a:blip r:embed="rId3"/>
          <a:stretch>
            <a:fillRect/>
          </a:stretch>
        </p:blipFill>
        <p:spPr>
          <a:xfrm rot="15576229" flipH="1">
            <a:off x="-293445" y="4290097"/>
            <a:ext cx="3074735" cy="1981897"/>
          </a:xfrm>
          <a:prstGeom prst="rect">
            <a:avLst/>
          </a:prstGeom>
        </p:spPr>
      </p:pic>
      <p:pic>
        <p:nvPicPr>
          <p:cNvPr id="8" name="object 2">
            <a:extLst>
              <a:ext uri="{FF2B5EF4-FFF2-40B4-BE49-F238E27FC236}">
                <a16:creationId xmlns:a16="http://schemas.microsoft.com/office/drawing/2014/main" id="{A6BE9E85-1A5F-750C-26AB-DD3E3EC81FEE}"/>
              </a:ext>
            </a:extLst>
          </p:cNvPr>
          <p:cNvPicPr/>
          <p:nvPr/>
        </p:nvPicPr>
        <p:blipFill>
          <a:blip r:embed="rId4" cstate="print"/>
          <a:stretch>
            <a:fillRect/>
          </a:stretch>
        </p:blipFill>
        <p:spPr>
          <a:xfrm>
            <a:off x="2994252" y="1517434"/>
            <a:ext cx="2492005" cy="4961425"/>
          </a:xfrm>
          <a:prstGeom prst="rect">
            <a:avLst/>
          </a:prstGeom>
          <a:ln>
            <a:noFill/>
          </a:ln>
          <a:effectLst>
            <a:outerShdw blurRad="292100" dist="139700" dir="2700000" algn="tl" rotWithShape="0">
              <a:srgbClr val="333333">
                <a:alpha val="65000"/>
              </a:srgbClr>
            </a:outerShdw>
          </a:effectLst>
        </p:spPr>
      </p:pic>
      <p:pic>
        <p:nvPicPr>
          <p:cNvPr id="13" name="Picture 12" descr="A colorful flower design on a black background&#10;&#10;AI-generated content may be incorrect.">
            <a:extLst>
              <a:ext uri="{FF2B5EF4-FFF2-40B4-BE49-F238E27FC236}">
                <a16:creationId xmlns:a16="http://schemas.microsoft.com/office/drawing/2014/main" id="{918843E4-C0C6-0FC5-6702-3094140CD25B}"/>
              </a:ext>
            </a:extLst>
          </p:cNvPr>
          <p:cNvPicPr>
            <a:picLocks noChangeAspect="1"/>
          </p:cNvPicPr>
          <p:nvPr/>
        </p:nvPicPr>
        <p:blipFill>
          <a:blip r:embed="rId5"/>
          <a:stretch>
            <a:fillRect/>
          </a:stretch>
        </p:blipFill>
        <p:spPr>
          <a:xfrm rot="10800000">
            <a:off x="-56615" y="2299570"/>
            <a:ext cx="2552642" cy="1538209"/>
          </a:xfrm>
          <a:prstGeom prst="rect">
            <a:avLst/>
          </a:prstGeom>
        </p:spPr>
      </p:pic>
      <p:sp>
        <p:nvSpPr>
          <p:cNvPr id="14" name="Oval 13">
            <a:extLst>
              <a:ext uri="{FF2B5EF4-FFF2-40B4-BE49-F238E27FC236}">
                <a16:creationId xmlns:a16="http://schemas.microsoft.com/office/drawing/2014/main" id="{99C3ADF1-00D8-10A7-E730-9F7229933365}"/>
              </a:ext>
            </a:extLst>
          </p:cNvPr>
          <p:cNvSpPr/>
          <p:nvPr/>
        </p:nvSpPr>
        <p:spPr>
          <a:xfrm>
            <a:off x="2994252" y="4350619"/>
            <a:ext cx="1635500" cy="442762"/>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6" name="Straight Arrow Connector 15">
            <a:extLst>
              <a:ext uri="{FF2B5EF4-FFF2-40B4-BE49-F238E27FC236}">
                <a16:creationId xmlns:a16="http://schemas.microsoft.com/office/drawing/2014/main" id="{88DFB387-A2EC-6DAC-B372-ABA45CF190C3}"/>
              </a:ext>
            </a:extLst>
          </p:cNvPr>
          <p:cNvCxnSpPr/>
          <p:nvPr/>
        </p:nvCxnSpPr>
        <p:spPr>
          <a:xfrm>
            <a:off x="2695074" y="4061861"/>
            <a:ext cx="567890" cy="28875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45654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a7198e0-f462-423b-97cc-9f0a4e00fbc1" xsi:nil="true"/>
    <lcf76f155ced4ddcb4097134ff3c332f xmlns="723011d3-ce1d-43e8-96d8-d64d12011159">
      <Terms xmlns="http://schemas.microsoft.com/office/infopath/2007/PartnerControls"/>
    </lcf76f155ced4ddcb4097134ff3c332f>
    <_ip_UnifiedCompliancePolicyUIAction xmlns="http://schemas.microsoft.com/sharepoint/v3" xsi:nil="true"/>
    <image xmlns="723011d3-ce1d-43e8-96d8-d64d12011159"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45BB51FCEAAA94AA4C4FDB4C128D8E5" ma:contentTypeVersion="22" ma:contentTypeDescription="Create a new document." ma:contentTypeScope="" ma:versionID="fd503f36eff88704c5f4df0724a6f2e8">
  <xsd:schema xmlns:xsd="http://www.w3.org/2001/XMLSchema" xmlns:xs="http://www.w3.org/2001/XMLSchema" xmlns:p="http://schemas.microsoft.com/office/2006/metadata/properties" xmlns:ns1="http://schemas.microsoft.com/sharepoint/v3" xmlns:ns2="723011d3-ce1d-43e8-96d8-d64d12011159" xmlns:ns3="3a7198e0-f462-423b-97cc-9f0a4e00fbc1" targetNamespace="http://schemas.microsoft.com/office/2006/metadata/properties" ma:root="true" ma:fieldsID="9501abda3d11c9bc593a8911acbe8c96" ns1:_="" ns2:_="" ns3:_="">
    <xsd:import namespace="http://schemas.microsoft.com/sharepoint/v3"/>
    <xsd:import namespace="723011d3-ce1d-43e8-96d8-d64d12011159"/>
    <xsd:import namespace="3a7198e0-f462-423b-97cc-9f0a4e00fbc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image" minOccurs="0"/>
                <xsd:element ref="ns2:MediaServiceBillingMetadata"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8" nillable="true" ma:displayName="Unified Compliance Policy Properties" ma:hidden="true" ma:internalName="_ip_UnifiedCompliancePolicyProperties">
      <xsd:simpleType>
        <xsd:restriction base="dms:Note"/>
      </xsd:simpleType>
    </xsd:element>
    <xsd:element name="_ip_UnifiedCompliancePolicyUIAction" ma:index="2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23011d3-ce1d-43e8-96d8-d64d120111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a068fe6-f01a-45db-9dc6-c7f0851eaa7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image" ma:index="26" nillable="true" ma:displayName="image" ma:format="Thumbnail" ma:internalName="image">
      <xsd:simpleType>
        <xsd:restriction base="dms:Unknown"/>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a7198e0-f462-423b-97cc-9f0a4e00fbc1"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bcb3e8d-40b1-42a1-8861-5c33baee33f2}" ma:internalName="TaxCatchAll" ma:showField="CatchAllData" ma:web="3a7198e0-f462-423b-97cc-9f0a4e00fbc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C2C17DE-2E8B-4138-9303-8981B682B136}">
  <ds:schemaRefs>
    <ds:schemaRef ds:uri="http://schemas.microsoft.com/sharepoint/v3/contenttype/forms"/>
  </ds:schemaRefs>
</ds:datastoreItem>
</file>

<file path=customXml/itemProps2.xml><?xml version="1.0" encoding="utf-8"?>
<ds:datastoreItem xmlns:ds="http://schemas.openxmlformats.org/officeDocument/2006/customXml" ds:itemID="{5A01681C-1C5F-4071-B599-053457B08D0A}">
  <ds:schemaRefs>
    <ds:schemaRef ds:uri="04795b69-f1ee-43fa-b207-443c22fa778e"/>
    <ds:schemaRef ds:uri="3a7198e0-f462-423b-97cc-9f0a4e00fbc1"/>
    <ds:schemaRef ds:uri="723011d3-ce1d-43e8-96d8-d64d12011159"/>
    <ds:schemaRef ds:uri="b8d5db2b-a2fc-4eda-914a-2affb40118dc"/>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6A78F565-4F75-49ED-B591-691ECCCAB84E}"/>
</file>

<file path=docMetadata/LabelInfo.xml><?xml version="1.0" encoding="utf-8"?>
<clbl:labelList xmlns:clbl="http://schemas.microsoft.com/office/2020/mipLabelMetadata">
  <clbl:label id="{da7e328a-dacf-4111-9c71-e611704970e2}" enabled="0" method="" siteId="{da7e328a-dacf-4111-9c71-e611704970e2}" removed="1"/>
</clbl:labelList>
</file>

<file path=docProps/app.xml><?xml version="1.0" encoding="utf-8"?>
<Properties xmlns="http://schemas.openxmlformats.org/officeDocument/2006/extended-properties" xmlns:vt="http://schemas.openxmlformats.org/officeDocument/2006/docPropsVTypes">
  <TotalTime>1</TotalTime>
  <Words>1861</Words>
  <Application>Microsoft Office PowerPoint</Application>
  <PresentationFormat>Widescreen</PresentationFormat>
  <Paragraphs>169</Paragraphs>
  <Slides>18</Slides>
  <Notes>7</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Understanding Michif Language Engagement Across the Red River Métis Nation</vt:lpstr>
      <vt:lpstr>Understanding Michif Language Engagement Across the Red River Métis Nation</vt:lpstr>
      <vt:lpstr>Investing in Our Language: The Michif Language Funding Application</vt:lpstr>
      <vt:lpstr>Michif Language Funded Projects  Michif in Education &amp; Classrooms </vt:lpstr>
      <vt:lpstr>Michif Language Funded Projects  Michif in Education &amp; Classrooms</vt:lpstr>
      <vt:lpstr>Michif Language Funded Projects  Michif Through Technology &amp; AI</vt:lpstr>
      <vt:lpstr>Michif Language Funded Projects  Michif Through Technology &amp; AI</vt:lpstr>
      <vt:lpstr>Michif Language Funded Projects  Michif Through Technology &amp; AI</vt:lpstr>
      <vt:lpstr>Michif Language Funded Projects  Michif Through Technology &amp; AI</vt:lpstr>
      <vt:lpstr>Michif Language Funded Projects – Language in the Arts &amp; Grassroots Learning</vt:lpstr>
      <vt:lpstr>Building Tradition Through Community </vt:lpstr>
      <vt:lpstr>Building Tradition Through Community </vt:lpstr>
      <vt:lpstr>Looking Ahead – Building Tradition Through Community </vt:lpstr>
      <vt:lpstr> </vt:lpstr>
      <vt:lpstr> </vt:lpstr>
      <vt:lpstr>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Jordan Meixner</dc:creator>
  <cp:lastModifiedBy>Donna Ricard</cp:lastModifiedBy>
  <cp:revision>2</cp:revision>
  <dcterms:created xsi:type="dcterms:W3CDTF">2021-08-05T18:31:33Z</dcterms:created>
  <dcterms:modified xsi:type="dcterms:W3CDTF">2025-10-10T17:13:28Z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11745300</vt:r8>
  </property>
  <property fmtid="{D5CDD505-2E9C-101B-9397-08002B2CF9AE}" pid="3" name="_ExtendedDescription">
    <vt:lpwstr/>
  </property>
  <property fmtid="{D5CDD505-2E9C-101B-9397-08002B2CF9AE}" pid="4" name="TriggerFlowInfo">
    <vt:lpwstr/>
  </property>
  <property fmtid="{D5CDD505-2E9C-101B-9397-08002B2CF9AE}" pid="5" name="ComplianceAssetId">
    <vt:lpwstr/>
  </property>
  <property fmtid="{D5CDD505-2E9C-101B-9397-08002B2CF9AE}" pid="6" name="MediaServiceImageTags">
    <vt:lpwstr/>
  </property>
  <property fmtid="{D5CDD505-2E9C-101B-9397-08002B2CF9AE}" pid="7" name="ContentTypeId">
    <vt:lpwstr>0x010100A45BB51FCEAAA94AA4C4FDB4C128D8E5</vt:lpwstr>
  </property>
</Properties>
</file>