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0" r:id="rId7"/>
    <p:sldId id="269" r:id="rId8"/>
    <p:sldId id="258" r:id="rId9"/>
    <p:sldId id="263" r:id="rId10"/>
    <p:sldId id="267" r:id="rId11"/>
    <p:sldId id="262" r:id="rId12"/>
    <p:sldId id="261" r:id="rId13"/>
    <p:sldId id="259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95A4F3-69AB-7D42-B884-2053BB94904A}" v="138" dt="2025-09-17T15:51:53.4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830"/>
  </p:normalViewPr>
  <p:slideViewPr>
    <p:cSldViewPr snapToGrid="0" snapToObjects="1">
      <p:cViewPr varScale="1">
        <p:scale>
          <a:sx n="106" d="100"/>
          <a:sy n="106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C86A-34E3-C046-92D3-FE27434F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3C7BC-6F3F-7A4C-B839-28AA28145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D7F3C-9224-BD4D-B7C4-DAA686E5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75989-A6E0-3C42-AB9B-B213A4EB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5A91-A623-2643-9377-2695040F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666-1518-6D4F-AF7F-B9DEF9A4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953F8-A3DD-9743-BB3C-64696F1C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537E3-0201-AC43-9C13-1888A480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FCA2-3BEF-9548-B370-C45D92B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C93-B5BD-4946-A0FE-25E914C2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2B425-DEAF-694A-8AA1-C07930DD7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1A517-3A0D-D44E-B4B8-2945508BB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9F94F-0D63-0545-8889-DEF40D6B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38463-AEB8-D245-8AE2-53332C5B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CCD0-0A2B-5541-8FA1-F8234A97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A4D-1774-D543-B20F-8799207F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7A908-6A30-F244-9F88-8934CF82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6D60D-A51A-E342-8964-39FA031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333EA-2BCB-624D-B721-07E2BA9A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1DB3-617A-3C4A-9E7F-477F783B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D927-925C-7D44-94DF-8E2CBC8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2739-8515-6444-8330-7E67324C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18773-1E26-484F-B677-46A69ECA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22F84-D38D-0246-9B8A-811CA968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0B00C-AEBE-624B-B3C5-33875A2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AF5B-920F-434F-8901-AE1000CB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4FE-0D19-CD46-BB23-8B23934C3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AB696-1FCD-A249-9B1E-0D5F0E29E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7388-DD4A-EB46-B928-A48B0861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2746-236B-1240-A69A-8316518C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77CFB-5EAA-5546-81FF-E6FD92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5051-D9A5-F04A-BB7D-5F320236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7455-460C-D246-822C-1C80120DD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922E-848B-344F-A414-CD85656E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27BFD-09E3-8A42-9499-741DDEAB9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4617A-F5B7-444A-9D34-3FFD04169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196BF-62C5-5144-8A3A-E04476E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3C717-91B0-0444-8B93-6ABAD772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04865-B5CD-F646-92EA-F82C51BA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5D23-FECB-654A-BD98-464C52C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186E3-65D2-3B41-9F26-6D827A74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52F59-C02E-FC4C-82AF-76C2F400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9475D-F9DB-3349-9111-05BA1A70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63AF7-AF08-744B-A864-A5915133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471B1-23FD-384C-B5BD-4EF9EFC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E170C-CB8B-8943-9015-B54D17AE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31F3-9EB8-7A46-96C0-44702375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43568-C980-0143-8557-2C4283B6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B229-EFA3-7C43-89CB-8C0868160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F227B-C88F-2D47-85B9-6A89FBEC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8260-1D06-1247-B85A-6B6C9094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AF78-45C2-CF44-B07B-D1C835A2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86BF-5F5F-BE42-B291-9525F2F0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82CFA-3A38-F24D-9870-17D7948BD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2693B-0EEF-CB42-B49F-EA75E82F5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19E63-C25E-9D4A-8642-FFA02B0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0ABA-6137-5846-8253-0F7B7B8C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43986-B569-2049-8FDD-C5468D1E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A40D-40E8-CD4C-85A2-AA32FB71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1E4A-8810-704C-B7A4-CFFB6EFBE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48D-6EE2-1049-B9F4-34F964FF8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45D8-FAEE-7549-A87D-D45710F48FD9}" type="datetimeFigureOut">
              <a:rPr lang="en-US" smtClean="0"/>
              <a:t>9/18/25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5A4B-BE1D-714A-AC69-01267EE1F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8D3-92A1-564F-8F89-376EBEA9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722A16-CD92-F51E-F15E-4AE3005D4D7C}"/>
              </a:ext>
            </a:extLst>
          </p:cNvPr>
          <p:cNvSpPr txBox="1"/>
          <p:nvPr/>
        </p:nvSpPr>
        <p:spPr>
          <a:xfrm>
            <a:off x="651641" y="749985"/>
            <a:ext cx="54443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Minion Pro" panose="02040503050306020203" pitchFamily="18" charset="0"/>
              </a:rPr>
              <a:t>Energy Infrastructure and Resource Management: </a:t>
            </a:r>
          </a:p>
          <a:p>
            <a:endParaRPr lang="en-US" sz="4400" b="1" dirty="0">
              <a:latin typeface="Minion Pro" panose="02040503050306020203" pitchFamily="18" charset="0"/>
            </a:endParaRPr>
          </a:p>
          <a:p>
            <a:r>
              <a:rPr lang="en-US" sz="4400" b="1" dirty="0">
                <a:latin typeface="Minion Pro" panose="02040503050306020203" pitchFamily="18" charset="0"/>
              </a:rPr>
              <a:t>Mining Portfolio</a:t>
            </a:r>
          </a:p>
        </p:txBody>
      </p:sp>
    </p:spTree>
    <p:extLst>
      <p:ext uri="{BB962C8B-B14F-4D97-AF65-F5344CB8AC3E}">
        <p14:creationId xmlns:p14="http://schemas.microsoft.com/office/powerpoint/2010/main" val="53089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9ABE3-BE3A-7EFD-A89C-E24D9F2E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67057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Minion Pro" panose="02040503050306020203" pitchFamily="18" charset="0"/>
              </a:rPr>
              <a:t>Red River Métis Oil Spill Impact Study and Response 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D39A-D40F-FAB1-0B5E-8925FDD4F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31887"/>
            <a:ext cx="3514344" cy="4351338"/>
          </a:xfrm>
        </p:spPr>
        <p:txBody>
          <a:bodyPr>
            <a:normAutofit/>
          </a:bodyPr>
          <a:lstStyle/>
          <a:p>
            <a:r>
              <a:rPr lang="en-US" dirty="0"/>
              <a:t>Understanding the biological effects of oil spills on species of importance and aquatic areas.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Look out for mapping workshops in your Region!</a:t>
            </a:r>
          </a:p>
          <a:p>
            <a:endParaRPr lang="en-US" dirty="0"/>
          </a:p>
        </p:txBody>
      </p:sp>
      <p:pic>
        <p:nvPicPr>
          <p:cNvPr id="5" name="Picture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6AF14B18-3D6D-18E5-B03B-CA1A83E27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19" r="33647"/>
          <a:stretch>
            <a:fillRect/>
          </a:stretch>
        </p:blipFill>
        <p:spPr>
          <a:xfrm rot="5400000">
            <a:off x="5632026" y="1028757"/>
            <a:ext cx="3352913" cy="50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75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3B3CB0E-629A-276B-7AA1-B9850E49C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78" y="5023082"/>
            <a:ext cx="6142264" cy="13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0F280A-A4EF-F121-C1D4-8B92384795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24692"/>
            <a:ext cx="4101316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Minion Pro" panose="02040503050306020203" pitchFamily="18" charset="0"/>
              </a:rPr>
              <a:t>Thank you!</a:t>
            </a:r>
            <a:endParaRPr lang="en-US" sz="6600" dirty="0">
              <a:latin typeface="Minion Pro" panose="02040503050306020203" pitchFamily="18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B7A2DAF-2FEE-84BB-99FD-3D67394C0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360" y="1781299"/>
            <a:ext cx="8499648" cy="2660072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en-US" dirty="0"/>
              <a:t>We are always looking for input, comments, questions, and concerns from Red River Métis Citizens regarding mining.​​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dirty="0"/>
              <a:t>If you would like more information about the Mining Portfolio, please contact: 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b="1" u="sng" dirty="0"/>
              <a:t>minesandminerals@mmf.mb.ca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87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1CEC1-C679-A2E0-CE08-582E01148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364" y="1445615"/>
            <a:ext cx="2988408" cy="1345087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b="1" dirty="0"/>
              <a:t>Minister</a:t>
            </a:r>
            <a:r>
              <a:rPr lang="en-US" dirty="0"/>
              <a:t> ​</a:t>
            </a:r>
          </a:p>
          <a:p>
            <a:pPr marL="0" indent="0" fontAlgn="base">
              <a:buNone/>
            </a:pPr>
            <a:r>
              <a:rPr lang="en-US" dirty="0"/>
              <a:t>Vincent Mark Parenteau 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A person in a red shirt&#10;&#10;Description automatically generated">
            <a:extLst>
              <a:ext uri="{FF2B5EF4-FFF2-40B4-BE49-F238E27FC236}">
                <a16:creationId xmlns:a16="http://schemas.microsoft.com/office/drawing/2014/main" id="{32A80ADA-88F2-BD61-B94C-871F82E99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23" y="2707574"/>
            <a:ext cx="24257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person in front of a flag&#10;&#10;Description automatically generated">
            <a:extLst>
              <a:ext uri="{FF2B5EF4-FFF2-40B4-BE49-F238E27FC236}">
                <a16:creationId xmlns:a16="http://schemas.microsoft.com/office/drawing/2014/main" id="{1F1B7C1A-1931-BCCB-DA41-D0712CAF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2" y="2707574"/>
            <a:ext cx="24384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D3C530-4D60-0989-9569-B6B7B2DBC6CB}"/>
              </a:ext>
            </a:extLst>
          </p:cNvPr>
          <p:cNvSpPr txBox="1"/>
          <p:nvPr/>
        </p:nvSpPr>
        <p:spPr>
          <a:xfrm>
            <a:off x="605189" y="429915"/>
            <a:ext cx="41368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Minion Pro" panose="02040503050306020203" pitchFamily="18" charset="0"/>
              </a:rPr>
              <a:t>Mining Ministers</a:t>
            </a:r>
            <a:endParaRPr lang="en-US" sz="4400" dirty="0">
              <a:latin typeface="Minion Pro" panose="02040503050306020203" pitchFamily="18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455D12A-6187-6427-6503-BC3F78D3CD2C}"/>
              </a:ext>
            </a:extLst>
          </p:cNvPr>
          <p:cNvSpPr txBox="1">
            <a:spLocks/>
          </p:cNvSpPr>
          <p:nvPr/>
        </p:nvSpPr>
        <p:spPr>
          <a:xfrm>
            <a:off x="4601796" y="1445615"/>
            <a:ext cx="2988408" cy="13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None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Associate Minister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 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>
              <a:buNone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Mildred Dorion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0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8DA60-BA6C-74D6-4E2D-1316C803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13914" cy="1325563"/>
          </a:xfrm>
        </p:spPr>
        <p:txBody>
          <a:bodyPr/>
          <a:lstStyle/>
          <a:p>
            <a:r>
              <a:rPr lang="en-US" b="1" dirty="0">
                <a:latin typeface="Minion Pro" panose="02040503050306020203" pitchFamily="18" charset="0"/>
              </a:rPr>
              <a:t>Digging Deeper: Red River Métis Exploration of Mining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85A24-D9C4-B2C1-F87E-A4F55F03E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28433" cy="4667250"/>
          </a:xfrm>
        </p:spPr>
        <p:txBody>
          <a:bodyPr>
            <a:normAutofit/>
          </a:bodyPr>
          <a:lstStyle/>
          <a:p>
            <a:r>
              <a:rPr lang="en-US" dirty="0"/>
              <a:t>Increasing awareness of mineral exploration, mine development, and the potential impacts of mining projects.</a:t>
            </a:r>
          </a:p>
          <a:p>
            <a:endParaRPr lang="en-US" dirty="0"/>
          </a:p>
          <a:p>
            <a:r>
              <a:rPr lang="en-US" dirty="0"/>
              <a:t>Creating opportunities for interest and participation in the mining industry.</a:t>
            </a:r>
          </a:p>
        </p:txBody>
      </p:sp>
      <p:pic>
        <p:nvPicPr>
          <p:cNvPr id="5" name="Picture 4" descr="A group of people in a tunnel&#10;&#10;AI-generated content may be incorrect.">
            <a:extLst>
              <a:ext uri="{FF2B5EF4-FFF2-40B4-BE49-F238E27FC236}">
                <a16:creationId xmlns:a16="http://schemas.microsoft.com/office/drawing/2014/main" id="{239D6DDB-88B7-C8DC-E80C-8AD1A59A4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75" t="16301" r="10622" b="22087"/>
          <a:stretch>
            <a:fillRect/>
          </a:stretch>
        </p:blipFill>
        <p:spPr>
          <a:xfrm>
            <a:off x="4913376" y="1760017"/>
            <a:ext cx="4746172" cy="3337966"/>
          </a:xfrm>
          <a:prstGeom prst="rect">
            <a:avLst/>
          </a:prstGeom>
        </p:spPr>
      </p:pic>
      <p:pic>
        <p:nvPicPr>
          <p:cNvPr id="7" name="Picture 6" descr="A logo with text and tools on it&#10;&#10;AI-generated content may be incorrect.">
            <a:extLst>
              <a:ext uri="{FF2B5EF4-FFF2-40B4-BE49-F238E27FC236}">
                <a16:creationId xmlns:a16="http://schemas.microsoft.com/office/drawing/2014/main" id="{78D2959B-EB06-BEA2-5334-1DBC0A2E7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633" y="4001294"/>
            <a:ext cx="3838738" cy="38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2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7A7A1-5375-FCDB-39C9-60FB4691E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56E8-7C2B-5C59-D2B0-B320D146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49640" cy="1325563"/>
          </a:xfrm>
        </p:spPr>
        <p:txBody>
          <a:bodyPr/>
          <a:lstStyle/>
          <a:p>
            <a:r>
              <a:rPr lang="en-US" b="1" dirty="0">
                <a:latin typeface="Minion Pro" panose="02040503050306020203" pitchFamily="18" charset="0"/>
              </a:rPr>
              <a:t>Potash and Agri-Development Corporation of Manitoba (PADCOM)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7A73D-67DB-06FB-5293-21E94F0C1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93457" cy="46672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On February 28, 2025, PADCOM signed a Royalty Agreement with the MMF, cementing an important relationship that will benefit the MMF and Red River Métis Citizens. </a:t>
            </a:r>
          </a:p>
          <a:p>
            <a:endParaRPr lang="en-US" dirty="0"/>
          </a:p>
          <a:p>
            <a:r>
              <a:rPr lang="en-US" dirty="0"/>
              <a:t>The MMF Mining Portfolio is continuing to engage with PADCOM on environmental monitoring and education opportunities. </a:t>
            </a:r>
          </a:p>
        </p:txBody>
      </p:sp>
      <p:pic>
        <p:nvPicPr>
          <p:cNvPr id="5" name="Picture 4" descr="A group of people wearing hard hats and safety vests&#10;&#10;AI-generated content may be incorrect.">
            <a:extLst>
              <a:ext uri="{FF2B5EF4-FFF2-40B4-BE49-F238E27FC236}">
                <a16:creationId xmlns:a16="http://schemas.microsoft.com/office/drawing/2014/main" id="{41B03AD6-CC67-3686-8D42-11288761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03" t="5230" b="11175"/>
          <a:stretch>
            <a:fillRect/>
          </a:stretch>
        </p:blipFill>
        <p:spPr>
          <a:xfrm>
            <a:off x="5379722" y="1825625"/>
            <a:ext cx="4161245" cy="342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4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2322-D91E-08EF-BB5F-07662D398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inion Pro" panose="02040503050306020203" pitchFamily="18" charset="0"/>
              </a:rPr>
              <a:t>Consultation with Manitoba on Mineral Exploration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0E5DC-A1CC-21AD-051E-4E7BA48A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1739"/>
            <a:ext cx="3051629" cy="4351338"/>
          </a:xfrm>
        </p:spPr>
        <p:txBody>
          <a:bodyPr/>
          <a:lstStyle/>
          <a:p>
            <a:r>
              <a:rPr lang="en-US" dirty="0"/>
              <a:t>Advocating for section 35 rights of the Red River Métis. </a:t>
            </a:r>
          </a:p>
          <a:p>
            <a:endParaRPr lang="en-US" dirty="0"/>
          </a:p>
          <a:p>
            <a:r>
              <a:rPr lang="en-US" dirty="0"/>
              <a:t>Ensuring impacts from mineral exploration is mitigated and accommodated.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7350110-273B-1210-895D-72D861FF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484" y="1646464"/>
            <a:ext cx="5704114" cy="356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9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2174-F499-54C0-3AF9-382415C7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76"/>
            <a:ext cx="10515600" cy="1325563"/>
          </a:xfrm>
        </p:spPr>
        <p:txBody>
          <a:bodyPr/>
          <a:lstStyle/>
          <a:p>
            <a:r>
              <a:rPr lang="en-US" b="1" dirty="0">
                <a:latin typeface="Minion Pro" panose="02040503050306020203" pitchFamily="18" charset="0"/>
              </a:rPr>
              <a:t>Engagement with Mining Companies</a:t>
            </a:r>
            <a:endParaRPr lang="en-US" dirty="0"/>
          </a:p>
        </p:txBody>
      </p:sp>
      <p:pic>
        <p:nvPicPr>
          <p:cNvPr id="5" name="Picture 4" descr="A person on a boat&#10;&#10;AI-generated content may be incorrect.">
            <a:extLst>
              <a:ext uri="{FF2B5EF4-FFF2-40B4-BE49-F238E27FC236}">
                <a16:creationId xmlns:a16="http://schemas.microsoft.com/office/drawing/2014/main" id="{54B81AB6-8005-0204-2A3A-C02A252A2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86" r="748"/>
          <a:stretch>
            <a:fillRect/>
          </a:stretch>
        </p:blipFill>
        <p:spPr>
          <a:xfrm rot="5400000">
            <a:off x="96810" y="1896499"/>
            <a:ext cx="5230368" cy="394498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DE2BA6-74F3-AE4C-4DB2-DB5912B13DC7}"/>
              </a:ext>
            </a:extLst>
          </p:cNvPr>
          <p:cNvSpPr txBox="1">
            <a:spLocks/>
          </p:cNvSpPr>
          <p:nvPr/>
        </p:nvSpPr>
        <p:spPr>
          <a:xfrm>
            <a:off x="5083522" y="1568384"/>
            <a:ext cx="4901726" cy="38562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Tantalum Mining Corporation of Canada (TANCO)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Grid Metals Corp.</a:t>
            </a:r>
          </a:p>
          <a:p>
            <a:endParaRPr lang="en-US" b="1" dirty="0"/>
          </a:p>
          <a:p>
            <a:r>
              <a:rPr lang="en-US" b="1" dirty="0" err="1"/>
              <a:t>Hudbay</a:t>
            </a:r>
            <a:r>
              <a:rPr lang="en-US" b="1" dirty="0"/>
              <a:t> Minerals Inc.</a:t>
            </a:r>
          </a:p>
          <a:p>
            <a:endParaRPr lang="en-US" b="1" dirty="0"/>
          </a:p>
          <a:p>
            <a:r>
              <a:rPr lang="en-US" b="1" dirty="0"/>
              <a:t>T2 Metals Corp.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1172C5-F7F4-162C-08FA-A4A1C3941553}"/>
              </a:ext>
            </a:extLst>
          </p:cNvPr>
          <p:cNvSpPr txBox="1">
            <a:spLocks/>
          </p:cNvSpPr>
          <p:nvPr/>
        </p:nvSpPr>
        <p:spPr>
          <a:xfrm>
            <a:off x="5178354" y="4941227"/>
            <a:ext cx="2883262" cy="69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4378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CA3BD-8062-08FC-98FB-74736199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EE9CFA-9A6D-067D-4A5E-E2D75D9B0C4C}"/>
              </a:ext>
            </a:extLst>
          </p:cNvPr>
          <p:cNvSpPr txBox="1">
            <a:spLocks/>
          </p:cNvSpPr>
          <p:nvPr/>
        </p:nvSpPr>
        <p:spPr>
          <a:xfrm>
            <a:off x="394644" y="1252330"/>
            <a:ext cx="4213932" cy="960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Alamos Gold – Lynn Lake Gold Mine</a:t>
            </a:r>
          </a:p>
        </p:txBody>
      </p:sp>
      <p:pic>
        <p:nvPicPr>
          <p:cNvPr id="7170" name="Picture 2" descr="Location and Overview - LLGP">
            <a:extLst>
              <a:ext uri="{FF2B5EF4-FFF2-40B4-BE49-F238E27FC236}">
                <a16:creationId xmlns:a16="http://schemas.microsoft.com/office/drawing/2014/main" id="{CDF23481-6F17-94C7-7F25-F6D14DCE6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r="11274" b="2986"/>
          <a:stretch>
            <a:fillRect/>
          </a:stretch>
        </p:blipFill>
        <p:spPr bwMode="auto">
          <a:xfrm>
            <a:off x="4796100" y="1370768"/>
            <a:ext cx="4994066" cy="353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21B65B-9418-278E-86A0-C6ED154E0CE6}"/>
              </a:ext>
            </a:extLst>
          </p:cNvPr>
          <p:cNvSpPr txBox="1">
            <a:spLocks/>
          </p:cNvSpPr>
          <p:nvPr/>
        </p:nvSpPr>
        <p:spPr>
          <a:xfrm>
            <a:off x="394644" y="2408771"/>
            <a:ext cx="4079820" cy="731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Sio Silica – Vivian Silica Sands Project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0D424D1-96DD-2E4A-D630-595907AB11F1}"/>
              </a:ext>
            </a:extLst>
          </p:cNvPr>
          <p:cNvSpPr txBox="1">
            <a:spLocks/>
          </p:cNvSpPr>
          <p:nvPr/>
        </p:nvSpPr>
        <p:spPr>
          <a:xfrm>
            <a:off x="394644" y="3446543"/>
            <a:ext cx="4213932" cy="1822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Canadian Premium Sands (CPS) – </a:t>
            </a:r>
            <a:r>
              <a:rPr lang="en-US" sz="2600" b="1" dirty="0" err="1"/>
              <a:t>Wanipigow</a:t>
            </a:r>
            <a:r>
              <a:rPr lang="en-US" sz="2600" b="1" dirty="0"/>
              <a:t> Silica Sand Mine and Selkirk Processing Facility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E42071-46CD-AFB8-71A7-8912386D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76"/>
            <a:ext cx="10515600" cy="1325563"/>
          </a:xfrm>
        </p:spPr>
        <p:txBody>
          <a:bodyPr/>
          <a:lstStyle/>
          <a:p>
            <a:r>
              <a:rPr lang="en-US" b="1" dirty="0">
                <a:latin typeface="Minion Pro" panose="02040503050306020203" pitchFamily="18" charset="0"/>
              </a:rPr>
              <a:t>Upcoming Mining Projects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93A39F-4E1F-90A9-E411-D934A9B5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06" y="5360126"/>
            <a:ext cx="8200716" cy="1461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i="1" dirty="0"/>
              <a:t>The MMF will continue to engage with these companies to ensure that necessary mitigation and accommodation measures are in place to protect the rights of Red River Métis Citizens. 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9773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5C4A-67AB-F3D6-8F10-E13D9B3D4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23084" cy="1325563"/>
          </a:xfrm>
        </p:spPr>
        <p:txBody>
          <a:bodyPr/>
          <a:lstStyle/>
          <a:p>
            <a:r>
              <a:rPr lang="en-US" b="1" dirty="0">
                <a:latin typeface="Minion Pro" panose="02040503050306020203" pitchFamily="18" charset="0"/>
              </a:rPr>
              <a:t>Red River Métis Mineral Development Protocol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42B41-8CE2-0D1F-E66A-B418313E4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10969"/>
            <a:ext cx="4026409" cy="4351338"/>
          </a:xfrm>
        </p:spPr>
        <p:txBody>
          <a:bodyPr/>
          <a:lstStyle/>
          <a:p>
            <a:r>
              <a:rPr lang="en-US" dirty="0"/>
              <a:t>The MMF received funding from Manitoba to develop a Red River Métis-specific Mineral Development Protocol.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Community Consultation Meetings will be held soon to gather feedback on the protocol. </a:t>
            </a:r>
          </a:p>
        </p:txBody>
      </p:sp>
      <p:pic>
        <p:nvPicPr>
          <p:cNvPr id="9218" name="Picture 2" descr="MineralsEd: By Teachers, For Teachers">
            <a:extLst>
              <a:ext uri="{FF2B5EF4-FFF2-40B4-BE49-F238E27FC236}">
                <a16:creationId xmlns:a16="http://schemas.microsoft.com/office/drawing/2014/main" id="{EE71D17D-4239-899F-7267-3F05341C0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28" y="1910969"/>
            <a:ext cx="3855428" cy="336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482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E7E62-C016-6E77-591B-1B5676FC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27720" cy="1325563"/>
          </a:xfrm>
        </p:spPr>
        <p:txBody>
          <a:bodyPr/>
          <a:lstStyle/>
          <a:p>
            <a:r>
              <a:rPr lang="en-US" b="1" dirty="0">
                <a:latin typeface="Minion Pro" panose="02040503050306020203" pitchFamily="18" charset="0"/>
              </a:rPr>
              <a:t>Manitoba’s Orphaned and Abandoned Mines Program (OAM)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62218-936F-5BE4-74CF-006F6DE0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5081"/>
            <a:ext cx="3938016" cy="4351338"/>
          </a:xfrm>
        </p:spPr>
        <p:txBody>
          <a:bodyPr>
            <a:normAutofit/>
          </a:bodyPr>
          <a:lstStyle/>
          <a:p>
            <a:r>
              <a:rPr lang="en-CA" dirty="0"/>
              <a:t>Since February 2024, the MMF has been meeting quarterly with the Orphaned and Abandoned </a:t>
            </a:r>
            <a:r>
              <a:rPr lang="en-CA"/>
              <a:t>Mines team </a:t>
            </a:r>
            <a:r>
              <a:rPr lang="en-CA" dirty="0"/>
              <a:t>to hear updates on their monitoring and remediation activities. </a:t>
            </a:r>
            <a:endParaRPr lang="en-US" dirty="0"/>
          </a:p>
        </p:txBody>
      </p:sp>
      <p:pic>
        <p:nvPicPr>
          <p:cNvPr id="3074" name="Picture 2" descr="Environmental Monitoring and Maintenance for Abandoned Mines in Manitoba -  The Environment Journal">
            <a:extLst>
              <a:ext uri="{FF2B5EF4-FFF2-40B4-BE49-F238E27FC236}">
                <a16:creationId xmlns:a16="http://schemas.microsoft.com/office/drawing/2014/main" id="{0F6F3E4C-E67F-E05F-1892-175FEBBEF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5243" r="10209"/>
          <a:stretch>
            <a:fillRect/>
          </a:stretch>
        </p:blipFill>
        <p:spPr bwMode="auto">
          <a:xfrm>
            <a:off x="838200" y="2045081"/>
            <a:ext cx="4965626" cy="33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961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23011d3-ce1d-43e8-96d8-d64d12011159" xsi:nil="true"/>
    <TaxCatchAll xmlns="3a7198e0-f462-423b-97cc-9f0a4e00fbc1" xsi:nil="true"/>
    <lcf76f155ced4ddcb4097134ff3c332f xmlns="723011d3-ce1d-43e8-96d8-d64d12011159">
      <Terms xmlns="http://schemas.microsoft.com/office/infopath/2007/PartnerControls"/>
    </lcf76f155ced4ddcb4097134ff3c332f>
    <_ip_UnifiedCompliancePolicyUIAction xmlns="http://schemas.microsoft.com/sharepoint/v3" xsi:nil="true"/>
    <image xmlns="723011d3-ce1d-43e8-96d8-d64d12011159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BB51FCEAAA94AA4C4FDB4C128D8E5" ma:contentTypeVersion="22" ma:contentTypeDescription="Create a new document." ma:contentTypeScope="" ma:versionID="fd503f36eff88704c5f4df0724a6f2e8">
  <xsd:schema xmlns:xsd="http://www.w3.org/2001/XMLSchema" xmlns:xs="http://www.w3.org/2001/XMLSchema" xmlns:p="http://schemas.microsoft.com/office/2006/metadata/properties" xmlns:ns1="http://schemas.microsoft.com/sharepoint/v3" xmlns:ns2="723011d3-ce1d-43e8-96d8-d64d12011159" xmlns:ns3="3a7198e0-f462-423b-97cc-9f0a4e00fbc1" targetNamespace="http://schemas.microsoft.com/office/2006/metadata/properties" ma:root="true" ma:fieldsID="9501abda3d11c9bc593a8911acbe8c96" ns1:_="" ns2:_="" ns3:_="">
    <xsd:import namespace="http://schemas.microsoft.com/sharepoint/v3"/>
    <xsd:import namespace="723011d3-ce1d-43e8-96d8-d64d12011159"/>
    <xsd:import namespace="3a7198e0-f462-423b-97cc-9f0a4e00fb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mag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11d3-ce1d-43e8-96d8-d64d12011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068fe6-f01a-45db-9dc6-c7f0851eaa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6" nillable="true" ma:displayName="image" ma:format="Thumbnail" ma:internalName="imag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198e0-f462-423b-97cc-9f0a4e00fbc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b3e8d-40b1-42a1-8861-5c33baee33f2}" ma:internalName="TaxCatchAll" ma:showField="CatchAllData" ma:web="3a7198e0-f462-423b-97cc-9f0a4e00fb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01681C-1C5F-4071-B599-053457B08D0A}">
  <ds:schemaRefs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a7198e0-f462-423b-97cc-9f0a4e00fbc1"/>
    <ds:schemaRef ds:uri="723011d3-ce1d-43e8-96d8-d64d12011159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664C9B4-6562-4992-BAE2-D5BBDB228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23011d3-ce1d-43e8-96d8-d64d12011159"/>
    <ds:schemaRef ds:uri="3a7198e0-f462-423b-97cc-9f0a4e00f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2C17DE-2E8B-4138-9303-8981B682B13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a7e328a-dacf-4111-9c71-e611704970e2}" enabled="0" method="" siteId="{da7e328a-dacf-4111-9c71-e611704970e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2854</TotalTime>
  <Words>375</Words>
  <Application>Microsoft Macintosh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Minion Pro</vt:lpstr>
      <vt:lpstr>Segoe UI</vt:lpstr>
      <vt:lpstr>Office Theme</vt:lpstr>
      <vt:lpstr>PowerPoint Presentation</vt:lpstr>
      <vt:lpstr>PowerPoint Presentation</vt:lpstr>
      <vt:lpstr>Digging Deeper: Red River Métis Exploration of Mining </vt:lpstr>
      <vt:lpstr>Potash and Agri-Development Corporation of Manitoba (PADCOM)</vt:lpstr>
      <vt:lpstr>Consultation with Manitoba on Mineral Exploration</vt:lpstr>
      <vt:lpstr>Engagement with Mining Companies</vt:lpstr>
      <vt:lpstr>Upcoming Mining Projects</vt:lpstr>
      <vt:lpstr>Red River Métis Mineral Development Protocol </vt:lpstr>
      <vt:lpstr>Manitoba’s Orphaned and Abandoned Mines Program (OAM)</vt:lpstr>
      <vt:lpstr>Red River Métis Oil Spill Impact Study and Response Plan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Meixner</dc:creator>
  <cp:lastModifiedBy>Rebecca Filopoulos</cp:lastModifiedBy>
  <cp:revision>18</cp:revision>
  <dcterms:created xsi:type="dcterms:W3CDTF">2021-08-05T18:31:33Z</dcterms:created>
  <dcterms:modified xsi:type="dcterms:W3CDTF">2025-09-18T14:00:28Z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0x010100A45BB51FCEAAA94AA4C4FDB4C128D8E5</vt:lpwstr>
  </property>
  <property fmtid="{D5CDD505-2E9C-101B-9397-08002B2CF9AE}" pid="3" name="Order">
    <vt:r8>11745300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MediaServiceImageTags">
    <vt:lpwstr/>
  </property>
</Properties>
</file>