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E_9E02EDE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61" r:id="rId5"/>
    <p:sldId id="263" r:id="rId6"/>
    <p:sldId id="264" r:id="rId7"/>
    <p:sldId id="258" r:id="rId8"/>
    <p:sldId id="260" r:id="rId9"/>
    <p:sldId id="272" r:id="rId10"/>
    <p:sldId id="265" r:id="rId11"/>
    <p:sldId id="269" r:id="rId12"/>
    <p:sldId id="270" r:id="rId13"/>
    <p:sldId id="268"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491B93-C738-3FFA-0F82-3F030CE5855B}" name="Jason White" initials="JW" userId="S::jason.white@mmf.mb.ca::4dc21fc7-40cd-4907-b4d2-36a95187b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2390" autoAdjust="0"/>
  </p:normalViewPr>
  <p:slideViewPr>
    <p:cSldViewPr snapToGrid="0" snapToObjects="1">
      <p:cViewPr varScale="1">
        <p:scale>
          <a:sx n="54" d="100"/>
          <a:sy n="54" d="100"/>
        </p:scale>
        <p:origin x="11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0E_9E02EDEA.xml><?xml version="1.0" encoding="utf-8"?>
<p188:cmLst xmlns:a="http://schemas.openxmlformats.org/drawingml/2006/main" xmlns:r="http://schemas.openxmlformats.org/officeDocument/2006/relationships" xmlns:p188="http://schemas.microsoft.com/office/powerpoint/2018/8/main">
  <p188:cm id="{73C1F5F2-85FD-4EA6-B344-01AD6FE89112}" authorId="{E8491B93-C738-3FFA-0F82-3F030CE5855B}" created="2025-10-08T01:41:05.752">
    <ac:deMkLst xmlns:ac="http://schemas.microsoft.com/office/drawing/2013/main/command">
      <pc:docMk xmlns:pc="http://schemas.microsoft.com/office/powerpoint/2013/main/command"/>
      <pc:sldMk xmlns:pc="http://schemas.microsoft.com/office/powerpoint/2013/main/command" cId="2650992106" sldId="270"/>
      <ac:picMk id="4" creationId="{16CD2297-8892-F102-98CF-12478C7920C1}"/>
    </ac:deMkLst>
    <p188:txBody>
      <a:bodyPr/>
      <a:lstStyle/>
      <a:p>
        <a:r>
          <a:rPr lang="en-US"/>
          <a:t>Hayden McCarthy 
Ochre River, MB</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404A1-A951-47AF-A99E-900DA680013C}"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66CD2-F72C-408F-918C-81C674089914}" type="slidenum">
              <a:rPr lang="en-US" smtClean="0"/>
              <a:t>‹#›</a:t>
            </a:fld>
            <a:endParaRPr lang="en-US"/>
          </a:p>
        </p:txBody>
      </p:sp>
    </p:spTree>
    <p:extLst>
      <p:ext uri="{BB962C8B-B14F-4D97-AF65-F5344CB8AC3E}">
        <p14:creationId xmlns:p14="http://schemas.microsoft.com/office/powerpoint/2010/main" val="195793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66CD2-F72C-408F-918C-81C674089914}" type="slidenum">
              <a:rPr lang="en-US" smtClean="0"/>
              <a:t>4</a:t>
            </a:fld>
            <a:endParaRPr lang="en-US"/>
          </a:p>
        </p:txBody>
      </p:sp>
    </p:spTree>
    <p:extLst>
      <p:ext uri="{BB962C8B-B14F-4D97-AF65-F5344CB8AC3E}">
        <p14:creationId xmlns:p14="http://schemas.microsoft.com/office/powerpoint/2010/main" val="1378491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0E_9E02EDEA.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text and a logo&#10;&#10;AI-generated content may be incorrect.">
            <a:extLst>
              <a:ext uri="{FF2B5EF4-FFF2-40B4-BE49-F238E27FC236}">
                <a16:creationId xmlns:a16="http://schemas.microsoft.com/office/drawing/2014/main" id="{DC3C7ADF-4E17-BC6F-CED7-51DFBE895CE7}"/>
              </a:ext>
            </a:extLst>
          </p:cNvPr>
          <p:cNvPicPr>
            <a:picLocks noGrp="1" noChangeAspect="1"/>
          </p:cNvPicPr>
          <p:nvPr>
            <p:ph idx="1"/>
          </p:nvPr>
        </p:nvPicPr>
        <p:blipFill>
          <a:blip r:embed="rId2"/>
          <a:stretch>
            <a:fillRect/>
          </a:stretch>
        </p:blipFill>
        <p:spPr>
          <a:xfrm>
            <a:off x="-86810" y="185196"/>
            <a:ext cx="10515600" cy="6574418"/>
          </a:xfrm>
        </p:spPr>
      </p:pic>
    </p:spTree>
    <p:extLst>
      <p:ext uri="{BB962C8B-B14F-4D97-AF65-F5344CB8AC3E}">
        <p14:creationId xmlns:p14="http://schemas.microsoft.com/office/powerpoint/2010/main" val="6776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DE43-DC5A-B8D7-7400-E819C18F3BAF}"/>
              </a:ext>
            </a:extLst>
          </p:cNvPr>
          <p:cNvSpPr>
            <a:spLocks noGrp="1"/>
          </p:cNvSpPr>
          <p:nvPr>
            <p:ph type="title"/>
          </p:nvPr>
        </p:nvSpPr>
        <p:spPr>
          <a:xfrm>
            <a:off x="838200" y="1"/>
            <a:ext cx="10515600" cy="605641"/>
          </a:xfrm>
        </p:spPr>
        <p:txBody>
          <a:bodyPr>
            <a:normAutofit fontScale="90000"/>
          </a:bodyPr>
          <a:lstStyle/>
          <a:p>
            <a:r>
              <a:rPr lang="en-US" sz="4000" b="1" u="sng" dirty="0">
                <a:latin typeface="Times New Roman" panose="02020603050405020304" pitchFamily="18" charset="0"/>
                <a:cs typeface="Times New Roman" panose="02020603050405020304" pitchFamily="18" charset="0"/>
              </a:rPr>
              <a:t>Proudly Standing with Our Métis Trappers</a:t>
            </a:r>
          </a:p>
        </p:txBody>
      </p:sp>
      <p:pic>
        <p:nvPicPr>
          <p:cNvPr id="4" name="Content Placeholder 3" descr="A group of men holding furs&#10;&#10;Description automatically generated">
            <a:extLst>
              <a:ext uri="{FF2B5EF4-FFF2-40B4-BE49-F238E27FC236}">
                <a16:creationId xmlns:a16="http://schemas.microsoft.com/office/drawing/2014/main" id="{0F8178D1-FA16-2077-9D48-2F5AAC354781}"/>
              </a:ext>
            </a:extLst>
          </p:cNvPr>
          <p:cNvPicPr>
            <a:picLocks noGrp="1" noChangeAspect="1"/>
          </p:cNvPicPr>
          <p:nvPr>
            <p:ph idx="1"/>
          </p:nvPr>
        </p:nvPicPr>
        <p:blipFill>
          <a:blip r:embed="rId2"/>
          <a:srcRect b="25014"/>
          <a:stretch/>
        </p:blipFill>
        <p:spPr>
          <a:xfrm>
            <a:off x="0" y="713980"/>
            <a:ext cx="10379034" cy="6144019"/>
          </a:xfrm>
          <a:prstGeom prst="rect">
            <a:avLst/>
          </a:prstGeom>
        </p:spPr>
      </p:pic>
    </p:spTree>
    <p:extLst>
      <p:ext uri="{BB962C8B-B14F-4D97-AF65-F5344CB8AC3E}">
        <p14:creationId xmlns:p14="http://schemas.microsoft.com/office/powerpoint/2010/main" val="414827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5F03-278A-D817-5E9C-56065A6D08A1}"/>
              </a:ext>
            </a:extLst>
          </p:cNvPr>
          <p:cNvSpPr>
            <a:spLocks noGrp="1"/>
          </p:cNvSpPr>
          <p:nvPr>
            <p:ph type="title"/>
          </p:nvPr>
        </p:nvSpPr>
        <p:spPr>
          <a:xfrm>
            <a:off x="838200" y="0"/>
            <a:ext cx="10515600" cy="475013"/>
          </a:xfrm>
        </p:spPr>
        <p:txBody>
          <a:bodyPr>
            <a:noAutofit/>
          </a:bodyPr>
          <a:lstStyle/>
          <a:p>
            <a:r>
              <a:rPr lang="en-US" sz="3600" b="1" u="sng" dirty="0">
                <a:latin typeface="Times New Roman" panose="02020603050405020304" pitchFamily="18" charset="0"/>
                <a:cs typeface="Times New Roman" panose="02020603050405020304" pitchFamily="18" charset="0"/>
              </a:rPr>
              <a:t>Proudly Standing with Our Métis Trappers</a:t>
            </a:r>
          </a:p>
        </p:txBody>
      </p:sp>
      <p:pic>
        <p:nvPicPr>
          <p:cNvPr id="3" name="Content Placeholder 4" descr="A group of fox furs on a table&#10;&#10;Description automatically generated">
            <a:extLst>
              <a:ext uri="{FF2B5EF4-FFF2-40B4-BE49-F238E27FC236}">
                <a16:creationId xmlns:a16="http://schemas.microsoft.com/office/drawing/2014/main" id="{84978E6B-57A7-B9B1-3121-5BEEDFA27BC2}"/>
              </a:ext>
            </a:extLst>
          </p:cNvPr>
          <p:cNvPicPr>
            <a:picLocks noGrp="1" noChangeAspect="1"/>
          </p:cNvPicPr>
          <p:nvPr/>
        </p:nvPicPr>
        <p:blipFill>
          <a:blip r:embed="rId2"/>
          <a:srcRect l="17317" r="40503"/>
          <a:stretch/>
        </p:blipFill>
        <p:spPr>
          <a:xfrm rot="5400000">
            <a:off x="2051782" y="-1493643"/>
            <a:ext cx="6299219" cy="10402784"/>
          </a:xfrm>
          <a:prstGeom prst="rect">
            <a:avLst/>
          </a:prstGeom>
        </p:spPr>
      </p:pic>
    </p:spTree>
    <p:extLst>
      <p:ext uri="{BB962C8B-B14F-4D97-AF65-F5344CB8AC3E}">
        <p14:creationId xmlns:p14="http://schemas.microsoft.com/office/powerpoint/2010/main" val="46349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66F0-B0DE-3852-A094-E5D1421C990F}"/>
              </a:ext>
            </a:extLst>
          </p:cNvPr>
          <p:cNvSpPr>
            <a:spLocks noGrp="1"/>
          </p:cNvSpPr>
          <p:nvPr>
            <p:ph type="title"/>
          </p:nvPr>
        </p:nvSpPr>
        <p:spPr>
          <a:xfrm>
            <a:off x="838200" y="1"/>
            <a:ext cx="10515600" cy="1006996"/>
          </a:xfrm>
        </p:spPr>
        <p:txBody>
          <a:bodyPr>
            <a:normAutofit/>
          </a:bodyPr>
          <a:lstStyle/>
          <a:p>
            <a:pPr algn="ctr"/>
            <a:r>
              <a:rPr lang="en-US" sz="3600" b="1" u="sng" dirty="0">
                <a:latin typeface="Times New Roman" panose="02020603050405020304" pitchFamily="18" charset="0"/>
                <a:cs typeface="Times New Roman" panose="02020603050405020304" pitchFamily="18" charset="0"/>
              </a:rPr>
              <a:t>Trapper / Raw fur Program</a:t>
            </a:r>
          </a:p>
        </p:txBody>
      </p:sp>
      <p:sp>
        <p:nvSpPr>
          <p:cNvPr id="3" name="Content Placeholder 2">
            <a:extLst>
              <a:ext uri="{FF2B5EF4-FFF2-40B4-BE49-F238E27FC236}">
                <a16:creationId xmlns:a16="http://schemas.microsoft.com/office/drawing/2014/main" id="{C2181C59-F96F-6E53-2C11-1D1E1647087A}"/>
              </a:ext>
            </a:extLst>
          </p:cNvPr>
          <p:cNvSpPr>
            <a:spLocks noGrp="1"/>
          </p:cNvSpPr>
          <p:nvPr>
            <p:ph idx="1"/>
          </p:nvPr>
        </p:nvSpPr>
        <p:spPr>
          <a:xfrm>
            <a:off x="0" y="1825625"/>
            <a:ext cx="10394066" cy="4351338"/>
          </a:xfrm>
        </p:spPr>
        <p:txBody>
          <a:bodyPr/>
          <a:lstStyle/>
          <a:p>
            <a:r>
              <a:rPr lang="en-US" dirty="0">
                <a:latin typeface="Times New Roman" panose="02020603050405020304" pitchFamily="18" charset="0"/>
                <a:cs typeface="Times New Roman" panose="02020603050405020304" pitchFamily="18" charset="0"/>
              </a:rPr>
              <a:t>The Red River Métis Fur Company (RRMFC) continued its operations to purchase furs and hides from Métis trappers and harvesters in fiscal year 2024/2025. RRMFC offers prices 25% higher than the current market value, which significantly boosted participation.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2024/2025 season has seen 56 trappers.</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6489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A96A-B07A-F110-996F-2A6376046CFB}"/>
              </a:ext>
            </a:extLst>
          </p:cNvPr>
          <p:cNvSpPr>
            <a:spLocks noGrp="1"/>
          </p:cNvSpPr>
          <p:nvPr>
            <p:ph type="title"/>
          </p:nvPr>
        </p:nvSpPr>
        <p:spPr>
          <a:xfrm>
            <a:off x="838200" y="-208343"/>
            <a:ext cx="10515600" cy="1134318"/>
          </a:xfrm>
        </p:spPr>
        <p:txBody>
          <a:bodyPr>
            <a:normAutofit/>
          </a:bodyPr>
          <a:lstStyle/>
          <a:p>
            <a:pPr algn="ctr"/>
            <a:r>
              <a:rPr lang="en-US" sz="3600" b="1" u="sng" dirty="0">
                <a:latin typeface="Times New Roman" panose="02020603050405020304" pitchFamily="18" charset="0"/>
                <a:cs typeface="Times New Roman" panose="02020603050405020304" pitchFamily="18" charset="0"/>
              </a:rPr>
              <a:t>Trapper / Raw fur Program</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CCC8367-DE00-9924-D88F-7827DBF02FD0}"/>
              </a:ext>
            </a:extLst>
          </p:cNvPr>
          <p:cNvSpPr>
            <a:spLocks noGrp="1"/>
          </p:cNvSpPr>
          <p:nvPr>
            <p:ph idx="1"/>
          </p:nvPr>
        </p:nvSpPr>
        <p:spPr>
          <a:xfrm>
            <a:off x="0" y="925975"/>
            <a:ext cx="10162572" cy="5250988"/>
          </a:xfrm>
        </p:spPr>
        <p:txBody>
          <a:bodyPr/>
          <a:lstStyle/>
          <a:p>
            <a:r>
              <a:rPr lang="en-US" dirty="0">
                <a:latin typeface="Times New Roman" panose="02020603050405020304" pitchFamily="18" charset="0"/>
                <a:cs typeface="Times New Roman" panose="02020603050405020304" pitchFamily="18" charset="0"/>
              </a:rPr>
              <a:t>Total Dollar purchases for 2024/2025 totaled $163,389 compared to $180,340 in the prior year, representing a decrease of $16,951.</a:t>
            </a:r>
          </a:p>
          <a:p>
            <a:endParaRPr lang="en-US" dirty="0">
              <a:latin typeface="Times New Roman" panose="02020603050405020304" pitchFamily="18" charset="0"/>
              <a:cs typeface="Times New Roman" panose="02020603050405020304" pitchFamily="18" charset="0"/>
            </a:endParaRPr>
          </a:p>
          <a:p>
            <a:r>
              <a:rPr lang="en-US" dirty="0">
                <a:solidFill>
                  <a:srgbClr val="181717"/>
                </a:solidFill>
                <a:latin typeface="Times New Roman" panose="02020603050405020304" pitchFamily="18" charset="0"/>
                <a:ea typeface="Arial" panose="020B0604020202020204" pitchFamily="34" charset="0"/>
                <a:cs typeface="Times New Roman" panose="02020603050405020304" pitchFamily="18" charset="0"/>
              </a:rPr>
              <a:t>This variance is primarily due to fur purchases that occurred in March of the prior year but were carried over to April in the current year. </a:t>
            </a:r>
          </a:p>
          <a:p>
            <a:endParaRPr lang="en-US" dirty="0">
              <a:solidFill>
                <a:srgbClr val="181717"/>
              </a:solidFill>
              <a:latin typeface="Times New Roman" panose="02020603050405020304" pitchFamily="18" charset="0"/>
              <a:cs typeface="Times New Roman" panose="02020603050405020304" pitchFamily="18" charset="0"/>
            </a:endParaRPr>
          </a:p>
          <a:p>
            <a:r>
              <a:rPr lang="en-US" dirty="0">
                <a:solidFill>
                  <a:srgbClr val="181717"/>
                </a:solidFill>
                <a:latin typeface="Times New Roman" panose="02020603050405020304" pitchFamily="18" charset="0"/>
                <a:cs typeface="Times New Roman" panose="02020603050405020304" pitchFamily="18" charset="0"/>
              </a:rPr>
              <a:t>First buying trip will be in December, dates and times will be posted in November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4379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0E5DC-A1CC-21AD-051E-4E7BA48A4ABE}"/>
              </a:ext>
            </a:extLst>
          </p:cNvPr>
          <p:cNvSpPr>
            <a:spLocks noGrp="1"/>
          </p:cNvSpPr>
          <p:nvPr>
            <p:ph idx="1"/>
          </p:nvPr>
        </p:nvSpPr>
        <p:spPr>
          <a:xfrm>
            <a:off x="1" y="266218"/>
            <a:ext cx="9919504" cy="4838217"/>
          </a:xfrm>
        </p:spPr>
        <p:txBody>
          <a:bodyPr>
            <a:noAutofit/>
          </a:bodyPr>
          <a:lstStyle/>
          <a:p>
            <a:pPr marL="0" indent="0" algn="ctr">
              <a:buNone/>
            </a:pPr>
            <a:r>
              <a:rPr lang="en-US" sz="3600" b="1" u="sng" dirty="0">
                <a:latin typeface="Times New Roman" panose="02020603050405020304" pitchFamily="18" charset="0"/>
                <a:cs typeface="Times New Roman" panose="02020603050405020304" pitchFamily="18" charset="0"/>
              </a:rPr>
              <a:t>Per region breakdown</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Pas   	(3 trappers / $9,990)</a:t>
            </a:r>
          </a:p>
          <a:p>
            <a:r>
              <a:rPr lang="en-US" dirty="0">
                <a:latin typeface="Times New Roman" panose="02020603050405020304" pitchFamily="18" charset="0"/>
                <a:cs typeface="Times New Roman" panose="02020603050405020304" pitchFamily="18" charset="0"/>
              </a:rPr>
              <a:t> 	Northwest  	(27 trappers / $54,528)</a:t>
            </a:r>
          </a:p>
          <a:p>
            <a:r>
              <a:rPr lang="en-US" dirty="0">
                <a:latin typeface="Times New Roman" panose="02020603050405020304" pitchFamily="18" charset="0"/>
                <a:cs typeface="Times New Roman" panose="02020603050405020304" pitchFamily="18" charset="0"/>
              </a:rPr>
              <a:t> 	Southeast  	(10 trappers / $50,707)</a:t>
            </a:r>
          </a:p>
          <a:p>
            <a:r>
              <a:rPr lang="en-US" dirty="0">
                <a:latin typeface="Times New Roman" panose="02020603050405020304" pitchFamily="18" charset="0"/>
                <a:cs typeface="Times New Roman" panose="02020603050405020304" pitchFamily="18" charset="0"/>
              </a:rPr>
              <a:t> 	Southwest  	(4 trappers / $1245)</a:t>
            </a:r>
          </a:p>
          <a:p>
            <a:r>
              <a:rPr lang="en-US" dirty="0">
                <a:latin typeface="Times New Roman" panose="02020603050405020304" pitchFamily="18" charset="0"/>
                <a:cs typeface="Times New Roman" panose="02020603050405020304" pitchFamily="18" charset="0"/>
              </a:rPr>
              <a:t> 	Interlake   	(5 trappers / $10,842)</a:t>
            </a:r>
          </a:p>
          <a:p>
            <a:r>
              <a:rPr lang="en-US" dirty="0">
                <a:latin typeface="Times New Roman" panose="02020603050405020304" pitchFamily="18" charset="0"/>
                <a:cs typeface="Times New Roman" panose="02020603050405020304" pitchFamily="18" charset="0"/>
              </a:rPr>
              <a:t> 	Winnipeg  	(2 trappers / $13,350)</a:t>
            </a:r>
          </a:p>
          <a:p>
            <a:r>
              <a:rPr lang="en-US" dirty="0">
                <a:latin typeface="Times New Roman" panose="02020603050405020304" pitchFamily="18" charset="0"/>
                <a:cs typeface="Times New Roman" panose="02020603050405020304" pitchFamily="18" charset="0"/>
              </a:rPr>
              <a:t> 	Thompson  	(5 trappers / $22,727)</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Total: 56 Trappers / $163,389</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32399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1463-6472-9DC1-A3F0-AD804A9061D6}"/>
              </a:ext>
            </a:extLst>
          </p:cNvPr>
          <p:cNvSpPr>
            <a:spLocks noGrp="1"/>
          </p:cNvSpPr>
          <p:nvPr>
            <p:ph type="title"/>
          </p:nvPr>
        </p:nvSpPr>
        <p:spPr>
          <a:xfrm>
            <a:off x="838200" y="1"/>
            <a:ext cx="10515600" cy="1282534"/>
          </a:xfrm>
        </p:spPr>
        <p:txBody>
          <a:bodyPr>
            <a:normAutofit/>
          </a:bodyPr>
          <a:lstStyle/>
          <a:p>
            <a:pPr algn="ctr"/>
            <a:r>
              <a:rPr lang="en-US" sz="3600" b="1" u="sng" dirty="0">
                <a:latin typeface="Times New Roman" panose="02020603050405020304" pitchFamily="18" charset="0"/>
                <a:cs typeface="Times New Roman" panose="02020603050405020304" pitchFamily="18" charset="0"/>
              </a:rPr>
              <a:t>Artisan Program</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4C0DBFE-0875-257D-A844-9C566E1A68C3}"/>
              </a:ext>
            </a:extLst>
          </p:cNvPr>
          <p:cNvSpPr>
            <a:spLocks noGrp="1"/>
          </p:cNvSpPr>
          <p:nvPr>
            <p:ph idx="1"/>
          </p:nvPr>
        </p:nvSpPr>
        <p:spPr>
          <a:xfrm>
            <a:off x="0" y="1825624"/>
            <a:ext cx="10319657" cy="4503923"/>
          </a:xfrm>
        </p:spPr>
        <p:txBody>
          <a:bodyPr>
            <a:normAutofit/>
          </a:bodyPr>
          <a:lstStyle/>
          <a:p>
            <a:r>
              <a:rPr lang="en-US" dirty="0">
                <a:latin typeface="Times New Roman" panose="02020603050405020304" pitchFamily="18" charset="0"/>
                <a:cs typeface="Times New Roman" panose="02020603050405020304" pitchFamily="18" charset="0"/>
              </a:rPr>
              <a:t>Program started in Fall of 2023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Furs and leathers will be provided at no cost to artisans, all end products will be bought back by the Red River Métis Marketplace Store</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54 Artisans have joined the fur and leather program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$50,000 has been provided at cost for furs and leathers</a:t>
            </a:r>
          </a:p>
        </p:txBody>
      </p:sp>
    </p:spTree>
    <p:extLst>
      <p:ext uri="{BB962C8B-B14F-4D97-AF65-F5344CB8AC3E}">
        <p14:creationId xmlns:p14="http://schemas.microsoft.com/office/powerpoint/2010/main" val="64941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B050-137A-2DD3-3177-E864BFE8F27E}"/>
              </a:ext>
            </a:extLst>
          </p:cNvPr>
          <p:cNvSpPr>
            <a:spLocks noGrp="1"/>
          </p:cNvSpPr>
          <p:nvPr>
            <p:ph type="title"/>
          </p:nvPr>
        </p:nvSpPr>
        <p:spPr>
          <a:xfrm>
            <a:off x="838200" y="365125"/>
            <a:ext cx="9588335" cy="1325563"/>
          </a:xfrm>
        </p:spPr>
        <p:txBody>
          <a:bodyPr>
            <a:normAutofit/>
          </a:bodyPr>
          <a:lstStyle/>
          <a:p>
            <a:pPr algn="ctr"/>
            <a:r>
              <a:rPr lang="en-US" b="1" dirty="0" err="1">
                <a:latin typeface="Times New Roman" panose="02020603050405020304" pitchFamily="18" charset="0"/>
                <a:cs typeface="Times New Roman" panose="02020603050405020304" pitchFamily="18" charset="0"/>
              </a:rPr>
              <a:t>Kischi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marsii</a:t>
            </a:r>
            <a:r>
              <a:rPr lang="en-US" b="1" dirty="0">
                <a:latin typeface="Times New Roman" panose="02020603050405020304" pitchFamily="18" charset="0"/>
                <a:cs typeface="Times New Roman" panose="02020603050405020304" pitchFamily="18" charset="0"/>
              </a:rPr>
              <a:t> </a:t>
            </a:r>
            <a:r>
              <a:rPr lang="en-US" sz="3600" b="1" u="sng" dirty="0">
                <a:latin typeface="Times New Roman" panose="02020603050405020304" pitchFamily="18" charset="0"/>
                <a:cs typeface="Times New Roman" panose="02020603050405020304" pitchFamily="18" charset="0"/>
              </a:rPr>
              <a:t>to Our Métis </a:t>
            </a:r>
            <a:br>
              <a:rPr lang="en-US" sz="3600" b="1" u="sng" dirty="0">
                <a:latin typeface="Times New Roman" panose="02020603050405020304" pitchFamily="18" charset="0"/>
                <a:cs typeface="Times New Roman" panose="02020603050405020304" pitchFamily="18" charset="0"/>
              </a:rPr>
            </a:br>
            <a:r>
              <a:rPr lang="en-US" sz="3600" b="1" u="sng" dirty="0">
                <a:latin typeface="Times New Roman" panose="02020603050405020304" pitchFamily="18" charset="0"/>
                <a:cs typeface="Times New Roman" panose="02020603050405020304" pitchFamily="18" charset="0"/>
              </a:rPr>
              <a:t>Trappers / Artisans</a:t>
            </a:r>
          </a:p>
        </p:txBody>
      </p:sp>
      <p:sp>
        <p:nvSpPr>
          <p:cNvPr id="4" name="TextBox 3">
            <a:extLst>
              <a:ext uri="{FF2B5EF4-FFF2-40B4-BE49-F238E27FC236}">
                <a16:creationId xmlns:a16="http://schemas.microsoft.com/office/drawing/2014/main" id="{1950EA2C-B1E6-795B-0CB8-0D846BF77403}"/>
              </a:ext>
            </a:extLst>
          </p:cNvPr>
          <p:cNvSpPr txBox="1"/>
          <p:nvPr/>
        </p:nvSpPr>
        <p:spPr>
          <a:xfrm>
            <a:off x="838200" y="2515296"/>
            <a:ext cx="8302906" cy="2802690"/>
          </a:xfrm>
          <a:prstGeom prst="rect">
            <a:avLst/>
          </a:prstGeom>
          <a:noFill/>
        </p:spPr>
        <p:txBody>
          <a:bodyPr wrap="square">
            <a:spAutoFit/>
          </a:bodyPr>
          <a:lstStyle/>
          <a:p>
            <a:pPr marL="6350" marR="0" indent="-6350">
              <a:lnSpc>
                <a:spcPct val="106000"/>
              </a:lnSpc>
              <a:spcAft>
                <a:spcPts val="20"/>
              </a:spcAft>
              <a:buNone/>
            </a:pPr>
            <a:r>
              <a:rPr lang="en-US" sz="2800" kern="100" dirty="0">
                <a:solidFill>
                  <a:srgbClr val="181717"/>
                </a:solidFill>
                <a:effectLst/>
                <a:latin typeface="Times New Roman" panose="02020603050405020304" pitchFamily="18" charset="0"/>
                <a:ea typeface="Arial" panose="020B0604020202020204" pitchFamily="34" charset="0"/>
                <a:cs typeface="Times New Roman" panose="02020603050405020304" pitchFamily="18" charset="0"/>
              </a:rPr>
              <a:t>The Red River Métis Fur Company sincerely wants to thank all the trappers and artisans for their hard work. We recognize the time and effort involved in harvesting, pelt preparation, sewing, beading, etc. and look forward to continue building the relationships with trappers and artisans in the future. </a:t>
            </a:r>
          </a:p>
        </p:txBody>
      </p:sp>
    </p:spTree>
    <p:extLst>
      <p:ext uri="{BB962C8B-B14F-4D97-AF65-F5344CB8AC3E}">
        <p14:creationId xmlns:p14="http://schemas.microsoft.com/office/powerpoint/2010/main" val="191086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CC73A-4226-0C16-2E09-B48433779B92}"/>
              </a:ext>
            </a:extLst>
          </p:cNvPr>
          <p:cNvSpPr>
            <a:spLocks noGrp="1"/>
          </p:cNvSpPr>
          <p:nvPr>
            <p:ph type="title"/>
          </p:nvPr>
        </p:nvSpPr>
        <p:spPr>
          <a:xfrm>
            <a:off x="838200" y="0"/>
            <a:ext cx="10515600" cy="510639"/>
          </a:xfrm>
        </p:spPr>
        <p:txBody>
          <a:bodyPr>
            <a:normAutofit fontScale="90000"/>
          </a:bodyPr>
          <a:lstStyle/>
          <a:p>
            <a:r>
              <a:rPr lang="en-US" sz="4000" b="1" u="sng" dirty="0">
                <a:latin typeface="Times New Roman" panose="02020603050405020304" pitchFamily="18" charset="0"/>
                <a:cs typeface="Times New Roman" panose="02020603050405020304" pitchFamily="18" charset="0"/>
              </a:rPr>
              <a:t>Proudly Standing with Our Métis Trappers</a:t>
            </a:r>
          </a:p>
        </p:txBody>
      </p:sp>
      <p:pic>
        <p:nvPicPr>
          <p:cNvPr id="7" name="Content Placeholder 6" descr="A person holding a large animal&#10;&#10;Description automatically generated">
            <a:extLst>
              <a:ext uri="{FF2B5EF4-FFF2-40B4-BE49-F238E27FC236}">
                <a16:creationId xmlns:a16="http://schemas.microsoft.com/office/drawing/2014/main" id="{A3317DBB-228A-273D-7907-BAFC2A36D11A}"/>
              </a:ext>
            </a:extLst>
          </p:cNvPr>
          <p:cNvPicPr>
            <a:picLocks noGrp="1" noChangeAspect="1"/>
          </p:cNvPicPr>
          <p:nvPr>
            <p:ph sz="half" idx="1"/>
          </p:nvPr>
        </p:nvPicPr>
        <p:blipFill>
          <a:blip r:embed="rId2"/>
          <a:stretch>
            <a:fillRect/>
          </a:stretch>
        </p:blipFill>
        <p:spPr>
          <a:xfrm>
            <a:off x="0" y="807522"/>
            <a:ext cx="5060751" cy="6050478"/>
          </a:xfrm>
          <a:prstGeom prst="rect">
            <a:avLst/>
          </a:prstGeom>
        </p:spPr>
      </p:pic>
      <p:pic>
        <p:nvPicPr>
          <p:cNvPr id="8" name="Content Placeholder 4" descr="A person and person standing next to a table with squirrels&#10;&#10;Description automatically generated">
            <a:extLst>
              <a:ext uri="{FF2B5EF4-FFF2-40B4-BE49-F238E27FC236}">
                <a16:creationId xmlns:a16="http://schemas.microsoft.com/office/drawing/2014/main" id="{304F0447-AA51-AD92-EA8D-F2AFF8967573}"/>
              </a:ext>
            </a:extLst>
          </p:cNvPr>
          <p:cNvPicPr>
            <a:picLocks noGrp="1" noChangeAspect="1"/>
          </p:cNvPicPr>
          <p:nvPr>
            <p:ph sz="half" idx="2"/>
          </p:nvPr>
        </p:nvPicPr>
        <p:blipFill>
          <a:blip r:embed="rId3"/>
          <a:srcRect r="9228" b="-3"/>
          <a:stretch/>
        </p:blipFill>
        <p:spPr>
          <a:xfrm rot="5400000">
            <a:off x="4783719" y="1084559"/>
            <a:ext cx="6050477" cy="5496413"/>
          </a:xfrm>
          <a:prstGeom prst="rect">
            <a:avLst/>
          </a:prstGeom>
        </p:spPr>
      </p:pic>
    </p:spTree>
    <p:extLst>
      <p:ext uri="{BB962C8B-B14F-4D97-AF65-F5344CB8AC3E}">
        <p14:creationId xmlns:p14="http://schemas.microsoft.com/office/powerpoint/2010/main" val="281924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0E12-677C-66BD-6684-880136236CD0}"/>
              </a:ext>
            </a:extLst>
          </p:cNvPr>
          <p:cNvSpPr>
            <a:spLocks noGrp="1"/>
          </p:cNvSpPr>
          <p:nvPr>
            <p:ph type="title"/>
          </p:nvPr>
        </p:nvSpPr>
        <p:spPr>
          <a:xfrm>
            <a:off x="838200" y="0"/>
            <a:ext cx="10515600" cy="593766"/>
          </a:xfrm>
        </p:spPr>
        <p:txBody>
          <a:bodyPr>
            <a:normAutofit fontScale="90000"/>
          </a:bodyPr>
          <a:lstStyle/>
          <a:p>
            <a:r>
              <a:rPr lang="en-US" sz="4000" b="1" u="sng" dirty="0">
                <a:latin typeface="Times New Roman" panose="02020603050405020304" pitchFamily="18" charset="0"/>
                <a:cs typeface="Times New Roman" panose="02020603050405020304" pitchFamily="18" charset="0"/>
              </a:rPr>
              <a:t>Proudly Standing with Our Métis Trappers</a:t>
            </a:r>
          </a:p>
        </p:txBody>
      </p:sp>
      <p:pic>
        <p:nvPicPr>
          <p:cNvPr id="4" name="Content Placeholder 3" descr="A group of men standing next to a table full of animals&#10;&#10;Description automatically generated">
            <a:extLst>
              <a:ext uri="{FF2B5EF4-FFF2-40B4-BE49-F238E27FC236}">
                <a16:creationId xmlns:a16="http://schemas.microsoft.com/office/drawing/2014/main" id="{1E755EE5-373D-458C-B348-C279215B5136}"/>
              </a:ext>
            </a:extLst>
          </p:cNvPr>
          <p:cNvPicPr>
            <a:picLocks noGrp="1" noChangeAspect="1"/>
          </p:cNvPicPr>
          <p:nvPr>
            <p:ph idx="1"/>
          </p:nvPr>
        </p:nvPicPr>
        <p:blipFill>
          <a:blip r:embed="rId2"/>
          <a:srcRect l="22029" r="38444"/>
          <a:stretch/>
        </p:blipFill>
        <p:spPr>
          <a:xfrm rot="5400000">
            <a:off x="1338531" y="-744761"/>
            <a:ext cx="7749480" cy="10426538"/>
          </a:xfrm>
          <a:prstGeom prst="rect">
            <a:avLst/>
          </a:prstGeom>
        </p:spPr>
      </p:pic>
    </p:spTree>
    <p:extLst>
      <p:ext uri="{BB962C8B-B14F-4D97-AF65-F5344CB8AC3E}">
        <p14:creationId xmlns:p14="http://schemas.microsoft.com/office/powerpoint/2010/main" val="31843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54B1-B474-3C26-3D53-6A0FFA60F6D7}"/>
              </a:ext>
            </a:extLst>
          </p:cNvPr>
          <p:cNvSpPr>
            <a:spLocks noGrp="1"/>
          </p:cNvSpPr>
          <p:nvPr>
            <p:ph type="title"/>
          </p:nvPr>
        </p:nvSpPr>
        <p:spPr>
          <a:xfrm>
            <a:off x="838200" y="0"/>
            <a:ext cx="10515600" cy="641268"/>
          </a:xfrm>
        </p:spPr>
        <p:txBody>
          <a:bodyPr>
            <a:normAutofit/>
          </a:bodyPr>
          <a:lstStyle/>
          <a:p>
            <a:r>
              <a:rPr lang="en-US" sz="3600" b="1" u="sng" dirty="0">
                <a:latin typeface="Times New Roman" panose="02020603050405020304" pitchFamily="18" charset="0"/>
                <a:cs typeface="Times New Roman" panose="02020603050405020304" pitchFamily="18" charset="0"/>
              </a:rPr>
              <a:t>Proudly Standing with Our Métis Trappers</a:t>
            </a:r>
          </a:p>
        </p:txBody>
      </p:sp>
      <p:pic>
        <p:nvPicPr>
          <p:cNvPr id="4" name="Content Placeholder 3" descr="A person standing next to a table with fox furs&#10;&#10;Description automatically generated">
            <a:extLst>
              <a:ext uri="{FF2B5EF4-FFF2-40B4-BE49-F238E27FC236}">
                <a16:creationId xmlns:a16="http://schemas.microsoft.com/office/drawing/2014/main" id="{16CD2297-8892-F102-98CF-12478C7920C1}"/>
              </a:ext>
            </a:extLst>
          </p:cNvPr>
          <p:cNvPicPr>
            <a:picLocks noGrp="1" noChangeAspect="1"/>
          </p:cNvPicPr>
          <p:nvPr>
            <p:ph idx="1"/>
          </p:nvPr>
        </p:nvPicPr>
        <p:blipFill>
          <a:blip r:embed="rId3"/>
          <a:srcRect t="20154" b="9576"/>
          <a:stretch/>
        </p:blipFill>
        <p:spPr>
          <a:xfrm>
            <a:off x="0" y="641268"/>
            <a:ext cx="10034650" cy="6400800"/>
          </a:xfrm>
          <a:prstGeom prst="rect">
            <a:avLst/>
          </a:prstGeom>
        </p:spPr>
      </p:pic>
    </p:spTree>
    <p:extLst>
      <p:ext uri="{BB962C8B-B14F-4D97-AF65-F5344CB8AC3E}">
        <p14:creationId xmlns:p14="http://schemas.microsoft.com/office/powerpoint/2010/main" val="265099210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723011d3-ce1d-43e8-96d8-d64d12011159" xsi:nil="true"/>
    <TaxCatchAll xmlns="3a7198e0-f462-423b-97cc-9f0a4e00fbc1" xsi:nil="true"/>
    <lcf76f155ced4ddcb4097134ff3c332f xmlns="723011d3-ce1d-43e8-96d8-d64d12011159">
      <Terms xmlns="http://schemas.microsoft.com/office/infopath/2007/PartnerControls"/>
    </lcf76f155ced4ddcb4097134ff3c332f>
    <_ip_UnifiedCompliancePolicyUIAction xmlns="http://schemas.microsoft.com/sharepoint/v3" xsi:nil="true"/>
    <image xmlns="723011d3-ce1d-43e8-96d8-d64d12011159"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4C9B4-6562-4992-BAE2-D5BBDB228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3011d3-ce1d-43e8-96d8-d64d12011159"/>
    <ds:schemaRef ds:uri="3a7198e0-f462-423b-97cc-9f0a4e00f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01681C-1C5F-4071-B599-053457B08D0A}">
  <ds:schemaRefs>
    <ds:schemaRef ds:uri="http://schemas.microsoft.com/office/2006/metadata/properties"/>
    <ds:schemaRef ds:uri="http://schemas.microsoft.com/office/infopath/2007/PartnerControls"/>
    <ds:schemaRef ds:uri="723011d3-ce1d-43e8-96d8-d64d12011159"/>
    <ds:schemaRef ds:uri="3a7198e0-f462-423b-97cc-9f0a4e00fbc1"/>
    <ds:schemaRef ds:uri="http://schemas.microsoft.com/sharepoint/v3"/>
  </ds:schemaRefs>
</ds:datastoreItem>
</file>

<file path=customXml/itemProps3.xml><?xml version="1.0" encoding="utf-8"?>
<ds:datastoreItem xmlns:ds="http://schemas.openxmlformats.org/officeDocument/2006/customXml" ds:itemID="{3C2C17DE-2E8B-4138-9303-8981B682B1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6021</TotalTime>
  <Words>367</Words>
  <Application>Microsoft Office PowerPoint</Application>
  <PresentationFormat>Widescreen</PresentationFormat>
  <Paragraphs>41</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Arial</vt:lpstr>
      <vt:lpstr>Calibri</vt:lpstr>
      <vt:lpstr>Calibri Light</vt:lpstr>
      <vt:lpstr>Times New Roman</vt:lpstr>
      <vt:lpstr>Office Theme</vt:lpstr>
      <vt:lpstr>PowerPoint Presentation</vt:lpstr>
      <vt:lpstr>Trapper / Raw fur Program</vt:lpstr>
      <vt:lpstr>Trapper / Raw fur Program</vt:lpstr>
      <vt:lpstr>PowerPoint Presentation</vt:lpstr>
      <vt:lpstr>Artisan Program </vt:lpstr>
      <vt:lpstr>Kischi marsii to Our Métis  Trappers / Artisans</vt:lpstr>
      <vt:lpstr>Proudly Standing with Our Métis Trappers</vt:lpstr>
      <vt:lpstr>Proudly Standing with Our Métis Trappers</vt:lpstr>
      <vt:lpstr>Proudly Standing with Our Métis Trappers</vt:lpstr>
      <vt:lpstr>Proudly Standing with Our Métis Trappers</vt:lpstr>
      <vt:lpstr>Proudly Standing with Our Métis Trappers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lastModifiedBy>Jason White</cp:lastModifiedBy>
  <cp:revision>40</cp:revision>
  <dcterms:created xsi:type="dcterms:W3CDTF">2021-08-05T18:31:33Z</dcterms:created>
  <dcterms:modified xsi:type="dcterms:W3CDTF">2025-10-10T15:41:16Z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0x010100A45BB51FCEAAA94AA4C4FDB4C128D8E5</vt:lpwstr>
  </property>
  <property fmtid="{D5CDD505-2E9C-101B-9397-08002B2CF9AE}" pid="3" name="Order">
    <vt:r8>11745300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