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6" r:id="rId5"/>
    <p:sldId id="261" r:id="rId6"/>
    <p:sldId id="274" r:id="rId7"/>
    <p:sldId id="278" r:id="rId8"/>
    <p:sldId id="267" r:id="rId9"/>
    <p:sldId id="283" r:id="rId10"/>
    <p:sldId id="275" r:id="rId11"/>
    <p:sldId id="258" r:id="rId12"/>
    <p:sldId id="279" r:id="rId13"/>
    <p:sldId id="280" r:id="rId14"/>
    <p:sldId id="281" r:id="rId15"/>
    <p:sldId id="282" r:id="rId16"/>
    <p:sldId id="266" r:id="rId17"/>
    <p:sldId id="271" r:id="rId18"/>
    <p:sldId id="272" r:id="rId19"/>
    <p:sldId id="273" r:id="rId20"/>
    <p:sldId id="268" r:id="rId21"/>
    <p:sldId id="270" r:id="rId22"/>
    <p:sldId id="277"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6652" autoAdjust="0"/>
  </p:normalViewPr>
  <p:slideViewPr>
    <p:cSldViewPr snapToGrid="0" snapToObjects="1">
      <p:cViewPr varScale="1">
        <p:scale>
          <a:sx n="91" d="100"/>
          <a:sy n="91" d="100"/>
        </p:scale>
        <p:origin x="341"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16941437007874E-2"/>
          <c:y val="0.10789461688640398"/>
          <c:w val="0.94583058562992128"/>
          <c:h val="0.76748654235442038"/>
        </c:manualLayout>
      </c:layout>
      <c:barChart>
        <c:barDir val="col"/>
        <c:grouping val="clustered"/>
        <c:varyColors val="0"/>
        <c:ser>
          <c:idx val="0"/>
          <c:order val="0"/>
          <c:tx>
            <c:strRef>
              <c:f>Sheet1!$B$1</c:f>
              <c:strCache>
                <c:ptCount val="1"/>
                <c:pt idx="0">
                  <c:v>2024-2025</c:v>
                </c:pt>
              </c:strCache>
            </c:strRef>
          </c:tx>
          <c:spPr>
            <a:solidFill>
              <a:schemeClr val="accent1"/>
            </a:solidFill>
            <a:ln>
              <a:noFill/>
            </a:ln>
            <a:effectLst/>
          </c:spPr>
          <c:invertIfNegative val="0"/>
          <c:cat>
            <c:strRef>
              <c:f>Sheet1!$A$2:$A$5</c:f>
              <c:strCache>
                <c:ptCount val="4"/>
                <c:pt idx="0">
                  <c:v>Red River Métis History &amp; Culture Course</c:v>
                </c:pt>
                <c:pt idx="1">
                  <c:v>Cultural Presentations</c:v>
                </c:pt>
                <c:pt idx="2">
                  <c:v>Cultural Workshops</c:v>
                </c:pt>
                <c:pt idx="3">
                  <c:v>Riel House</c:v>
                </c:pt>
              </c:strCache>
            </c:strRef>
          </c:cat>
          <c:val>
            <c:numRef>
              <c:f>Sheet1!$B$2:$B$5</c:f>
              <c:numCache>
                <c:formatCode>General</c:formatCode>
                <c:ptCount val="4"/>
                <c:pt idx="0">
                  <c:v>1533</c:v>
                </c:pt>
                <c:pt idx="1">
                  <c:v>417</c:v>
                </c:pt>
                <c:pt idx="2">
                  <c:v>785</c:v>
                </c:pt>
                <c:pt idx="3">
                  <c:v>2359</c:v>
                </c:pt>
              </c:numCache>
            </c:numRef>
          </c:val>
          <c:extLst>
            <c:ext xmlns:c16="http://schemas.microsoft.com/office/drawing/2014/chart" uri="{C3380CC4-5D6E-409C-BE32-E72D297353CC}">
              <c16:uniqueId val="{00000000-2E4E-4A4C-8192-6D2878BA5368}"/>
            </c:ext>
          </c:extLst>
        </c:ser>
        <c:ser>
          <c:idx val="1"/>
          <c:order val="1"/>
          <c:tx>
            <c:strRef>
              <c:f>Sheet1!$C$1</c:f>
              <c:strCache>
                <c:ptCount val="1"/>
                <c:pt idx="0">
                  <c:v>2023-2024</c:v>
                </c:pt>
              </c:strCache>
            </c:strRef>
          </c:tx>
          <c:spPr>
            <a:solidFill>
              <a:schemeClr val="accent2"/>
            </a:solidFill>
            <a:ln>
              <a:noFill/>
            </a:ln>
            <a:effectLst/>
          </c:spPr>
          <c:invertIfNegative val="0"/>
          <c:cat>
            <c:strRef>
              <c:f>Sheet1!$A$2:$A$5</c:f>
              <c:strCache>
                <c:ptCount val="4"/>
                <c:pt idx="0">
                  <c:v>Red River Métis History &amp; Culture Course</c:v>
                </c:pt>
                <c:pt idx="1">
                  <c:v>Cultural Presentations</c:v>
                </c:pt>
                <c:pt idx="2">
                  <c:v>Cultural Workshops</c:v>
                </c:pt>
                <c:pt idx="3">
                  <c:v>Riel House</c:v>
                </c:pt>
              </c:strCache>
            </c:strRef>
          </c:cat>
          <c:val>
            <c:numRef>
              <c:f>Sheet1!$C$2:$C$5</c:f>
              <c:numCache>
                <c:formatCode>General</c:formatCode>
                <c:ptCount val="4"/>
                <c:pt idx="0">
                  <c:v>1048</c:v>
                </c:pt>
                <c:pt idx="1">
                  <c:v>383</c:v>
                </c:pt>
                <c:pt idx="2">
                  <c:v>653</c:v>
                </c:pt>
                <c:pt idx="3">
                  <c:v>1779</c:v>
                </c:pt>
              </c:numCache>
            </c:numRef>
          </c:val>
          <c:extLst>
            <c:ext xmlns:c16="http://schemas.microsoft.com/office/drawing/2014/chart" uri="{C3380CC4-5D6E-409C-BE32-E72D297353CC}">
              <c16:uniqueId val="{00000001-2E4E-4A4C-8192-6D2878BA5368}"/>
            </c:ext>
          </c:extLst>
        </c:ser>
        <c:ser>
          <c:idx val="2"/>
          <c:order val="2"/>
          <c:tx>
            <c:strRef>
              <c:f>Sheet1!$D$1</c:f>
              <c:strCache>
                <c:ptCount val="1"/>
                <c:pt idx="0">
                  <c:v>Column1</c:v>
                </c:pt>
              </c:strCache>
            </c:strRef>
          </c:tx>
          <c:spPr>
            <a:solidFill>
              <a:schemeClr val="accent3"/>
            </a:solidFill>
            <a:ln>
              <a:noFill/>
            </a:ln>
            <a:effectLst/>
          </c:spPr>
          <c:invertIfNegative val="0"/>
          <c:cat>
            <c:strRef>
              <c:f>Sheet1!$A$2:$A$5</c:f>
              <c:strCache>
                <c:ptCount val="4"/>
                <c:pt idx="0">
                  <c:v>Red River Métis History &amp; Culture Course</c:v>
                </c:pt>
                <c:pt idx="1">
                  <c:v>Cultural Presentations</c:v>
                </c:pt>
                <c:pt idx="2">
                  <c:v>Cultural Workshops</c:v>
                </c:pt>
                <c:pt idx="3">
                  <c:v>Riel House</c:v>
                </c:pt>
              </c:strCache>
            </c:strRef>
          </c:cat>
          <c:val>
            <c:numRef>
              <c:f>Sheet1!$D$2:$D$5</c:f>
              <c:numCache>
                <c:formatCode>General</c:formatCode>
                <c:ptCount val="4"/>
              </c:numCache>
            </c:numRef>
          </c:val>
          <c:extLst>
            <c:ext xmlns:c16="http://schemas.microsoft.com/office/drawing/2014/chart" uri="{C3380CC4-5D6E-409C-BE32-E72D297353CC}">
              <c16:uniqueId val="{00000002-2E4E-4A4C-8192-6D2878BA5368}"/>
            </c:ext>
          </c:extLst>
        </c:ser>
        <c:dLbls>
          <c:showLegendKey val="0"/>
          <c:showVal val="0"/>
          <c:showCatName val="0"/>
          <c:showSerName val="0"/>
          <c:showPercent val="0"/>
          <c:showBubbleSize val="0"/>
        </c:dLbls>
        <c:gapWidth val="74"/>
        <c:overlap val="-29"/>
        <c:axId val="746231328"/>
        <c:axId val="1812697968"/>
      </c:barChart>
      <c:catAx>
        <c:axId val="746231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77" b="0" i="0" u="none" strike="noStrike" kern="1200" baseline="0">
                <a:solidFill>
                  <a:schemeClr val="tx1">
                    <a:lumMod val="65000"/>
                    <a:lumOff val="35000"/>
                  </a:schemeClr>
                </a:solidFill>
                <a:latin typeface="+mn-lt"/>
                <a:ea typeface="+mn-ea"/>
                <a:cs typeface="+mn-cs"/>
              </a:defRPr>
            </a:pPr>
            <a:endParaRPr lang="en-US"/>
          </a:p>
        </c:txPr>
        <c:crossAx val="1812697968"/>
        <c:crosses val="autoZero"/>
        <c:auto val="1"/>
        <c:lblAlgn val="ctr"/>
        <c:lblOffset val="100"/>
        <c:noMultiLvlLbl val="0"/>
      </c:catAx>
      <c:valAx>
        <c:axId val="1812697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57" b="0" i="0" u="none" strike="noStrike" kern="1200" baseline="0">
                <a:solidFill>
                  <a:schemeClr val="tx1">
                    <a:lumMod val="65000"/>
                    <a:lumOff val="35000"/>
                  </a:schemeClr>
                </a:solidFill>
                <a:latin typeface="+mn-lt"/>
                <a:ea typeface="+mn-ea"/>
                <a:cs typeface="+mn-cs"/>
              </a:defRPr>
            </a:pPr>
            <a:endParaRPr lang="en-US"/>
          </a:p>
        </c:txPr>
        <c:crossAx val="746231328"/>
        <c:crosses val="autoZero"/>
        <c:crossBetween val="between"/>
      </c:valAx>
      <c:spPr>
        <a:noFill/>
        <a:ln>
          <a:noFill/>
        </a:ln>
        <a:effectLst/>
      </c:spPr>
    </c:plotArea>
    <c:legend>
      <c:legendPos val="b"/>
      <c:legendEntry>
        <c:idx val="2"/>
        <c:delete val="1"/>
      </c:legendEntry>
      <c:layout>
        <c:manualLayout>
          <c:xMode val="edge"/>
          <c:yMode val="edge"/>
          <c:x val="7.03125E-2"/>
          <c:y val="3.0468748125692169E-2"/>
          <c:w val="0.61867113681102359"/>
          <c:h val="0.34327483124539659"/>
        </c:manualLayout>
      </c:layout>
      <c:overlay val="0"/>
      <c:spPr>
        <a:noFill/>
        <a:ln>
          <a:noFill/>
        </a:ln>
        <a:effectLst/>
      </c:spPr>
      <c:txPr>
        <a:bodyPr rot="0" spcFirstLastPara="1" vertOverflow="ellipsis" vert="horz" wrap="square" anchor="ctr" anchorCtr="1"/>
        <a:lstStyle/>
        <a:p>
          <a:pPr>
            <a:defRPr sz="2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0.06542</cdr:x>
      <cdr:y>0.32743</cdr:y>
    </cdr:from>
    <cdr:to>
      <cdr:x>0.14572</cdr:x>
      <cdr:y>0.39559</cdr:y>
    </cdr:to>
    <cdr:sp macro="" textlink="">
      <cdr:nvSpPr>
        <cdr:cNvPr id="2" name="TextBox 6">
          <a:extLst xmlns:a="http://schemas.openxmlformats.org/drawingml/2006/main">
            <a:ext uri="{FF2B5EF4-FFF2-40B4-BE49-F238E27FC236}">
              <a16:creationId xmlns:a16="http://schemas.microsoft.com/office/drawing/2014/main" id="{F143D175-912A-95FB-9F58-6999A27A53AC}"/>
            </a:ext>
          </a:extLst>
        </cdr:cNvPr>
        <cdr:cNvSpPr txBox="1"/>
      </cdr:nvSpPr>
      <cdr:spPr>
        <a:xfrm xmlns:a="http://schemas.openxmlformats.org/drawingml/2006/main">
          <a:off x="531705" y="1774212"/>
          <a:ext cx="652743"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1533</a:t>
          </a:r>
        </a:p>
      </cdr:txBody>
    </cdr:sp>
  </cdr:relSizeAnchor>
  <cdr:relSizeAnchor xmlns:cdr="http://schemas.openxmlformats.org/drawingml/2006/chartDrawing">
    <cdr:from>
      <cdr:x>0.14302</cdr:x>
      <cdr:y>0.46592</cdr:y>
    </cdr:from>
    <cdr:to>
      <cdr:x>0.22333</cdr:x>
      <cdr:y>0.53408</cdr:y>
    </cdr:to>
    <cdr:sp macro="" textlink="">
      <cdr:nvSpPr>
        <cdr:cNvPr id="3" name="TextBox 6">
          <a:extLst xmlns:a="http://schemas.openxmlformats.org/drawingml/2006/main">
            <a:ext uri="{FF2B5EF4-FFF2-40B4-BE49-F238E27FC236}">
              <a16:creationId xmlns:a16="http://schemas.microsoft.com/office/drawing/2014/main" id="{F4538DFC-264E-91FB-41B2-BC28689F786C}"/>
            </a:ext>
          </a:extLst>
        </cdr:cNvPr>
        <cdr:cNvSpPr txBox="1"/>
      </cdr:nvSpPr>
      <cdr:spPr>
        <a:xfrm xmlns:a="http://schemas.openxmlformats.org/drawingml/2006/main">
          <a:off x="1162488" y="2524667"/>
          <a:ext cx="652743"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1048</a:t>
          </a:r>
        </a:p>
      </cdr:txBody>
    </cdr:sp>
  </cdr:relSizeAnchor>
  <cdr:relSizeAnchor xmlns:cdr="http://schemas.openxmlformats.org/drawingml/2006/chartDrawing">
    <cdr:from>
      <cdr:x>0.30497</cdr:x>
      <cdr:y>0.64675</cdr:y>
    </cdr:from>
    <cdr:to>
      <cdr:x>0.37088</cdr:x>
      <cdr:y>0.7149</cdr:y>
    </cdr:to>
    <cdr:sp macro="" textlink="">
      <cdr:nvSpPr>
        <cdr:cNvPr id="4" name="TextBox 6">
          <a:extLst xmlns:a="http://schemas.openxmlformats.org/drawingml/2006/main">
            <a:ext uri="{FF2B5EF4-FFF2-40B4-BE49-F238E27FC236}">
              <a16:creationId xmlns:a16="http://schemas.microsoft.com/office/drawing/2014/main" id="{B5E954F4-FFE0-FC3B-D690-496602F75715}"/>
            </a:ext>
          </a:extLst>
        </cdr:cNvPr>
        <cdr:cNvSpPr txBox="1"/>
      </cdr:nvSpPr>
      <cdr:spPr>
        <a:xfrm xmlns:a="http://schemas.openxmlformats.org/drawingml/2006/main">
          <a:off x="2478796" y="3504496"/>
          <a:ext cx="535724"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417</a:t>
          </a:r>
        </a:p>
      </cdr:txBody>
    </cdr:sp>
  </cdr:relSizeAnchor>
  <cdr:relSizeAnchor xmlns:cdr="http://schemas.openxmlformats.org/drawingml/2006/chartDrawing">
    <cdr:from>
      <cdr:x>0.38388</cdr:x>
      <cdr:y>0.65599</cdr:y>
    </cdr:from>
    <cdr:to>
      <cdr:x>0.44979</cdr:x>
      <cdr:y>0.72415</cdr:y>
    </cdr:to>
    <cdr:sp macro="" textlink="">
      <cdr:nvSpPr>
        <cdr:cNvPr id="5" name="TextBox 6">
          <a:extLst xmlns:a="http://schemas.openxmlformats.org/drawingml/2006/main">
            <a:ext uri="{FF2B5EF4-FFF2-40B4-BE49-F238E27FC236}">
              <a16:creationId xmlns:a16="http://schemas.microsoft.com/office/drawing/2014/main" id="{073512CF-FCEC-F4AC-A0E5-E453F4B59B4E}"/>
            </a:ext>
          </a:extLst>
        </cdr:cNvPr>
        <cdr:cNvSpPr txBox="1"/>
      </cdr:nvSpPr>
      <cdr:spPr>
        <a:xfrm xmlns:a="http://schemas.openxmlformats.org/drawingml/2006/main">
          <a:off x="3120189" y="3554571"/>
          <a:ext cx="535724"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383</a:t>
          </a:r>
        </a:p>
      </cdr:txBody>
    </cdr:sp>
  </cdr:relSizeAnchor>
  <cdr:relSizeAnchor xmlns:cdr="http://schemas.openxmlformats.org/drawingml/2006/chartDrawing">
    <cdr:from>
      <cdr:x>0.54609</cdr:x>
      <cdr:y>0.53746</cdr:y>
    </cdr:from>
    <cdr:to>
      <cdr:x>0.612</cdr:x>
      <cdr:y>0.60562</cdr:y>
    </cdr:to>
    <cdr:sp macro="" textlink="">
      <cdr:nvSpPr>
        <cdr:cNvPr id="6" name="TextBox 6">
          <a:extLst xmlns:a="http://schemas.openxmlformats.org/drawingml/2006/main">
            <a:ext uri="{FF2B5EF4-FFF2-40B4-BE49-F238E27FC236}">
              <a16:creationId xmlns:a16="http://schemas.microsoft.com/office/drawing/2014/main" id="{6DFF2F80-C792-84E9-6D15-48E83021217D}"/>
            </a:ext>
          </a:extLst>
        </cdr:cNvPr>
        <cdr:cNvSpPr txBox="1"/>
      </cdr:nvSpPr>
      <cdr:spPr>
        <a:xfrm xmlns:a="http://schemas.openxmlformats.org/drawingml/2006/main">
          <a:off x="4438588" y="2912314"/>
          <a:ext cx="535724"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785</a:t>
          </a:r>
        </a:p>
      </cdr:txBody>
    </cdr:sp>
  </cdr:relSizeAnchor>
  <cdr:relSizeAnchor xmlns:cdr="http://schemas.openxmlformats.org/drawingml/2006/chartDrawing">
    <cdr:from>
      <cdr:x>0.62405</cdr:x>
      <cdr:y>0.57868</cdr:y>
    </cdr:from>
    <cdr:to>
      <cdr:x>0.68996</cdr:x>
      <cdr:y>0.64684</cdr:y>
    </cdr:to>
    <cdr:sp macro="" textlink="">
      <cdr:nvSpPr>
        <cdr:cNvPr id="7" name="TextBox 6">
          <a:extLst xmlns:a="http://schemas.openxmlformats.org/drawingml/2006/main">
            <a:ext uri="{FF2B5EF4-FFF2-40B4-BE49-F238E27FC236}">
              <a16:creationId xmlns:a16="http://schemas.microsoft.com/office/drawing/2014/main" id="{F90E5AF0-5752-417A-5EC9-7110AC9D9709}"/>
            </a:ext>
          </a:extLst>
        </cdr:cNvPr>
        <cdr:cNvSpPr txBox="1"/>
      </cdr:nvSpPr>
      <cdr:spPr>
        <a:xfrm xmlns:a="http://schemas.openxmlformats.org/drawingml/2006/main">
          <a:off x="5072261" y="3135652"/>
          <a:ext cx="535724"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653</a:t>
          </a:r>
        </a:p>
      </cdr:txBody>
    </cdr:sp>
  </cdr:relSizeAnchor>
  <cdr:relSizeAnchor xmlns:cdr="http://schemas.openxmlformats.org/drawingml/2006/chartDrawing">
    <cdr:from>
      <cdr:x>0.85432</cdr:x>
      <cdr:y>0.24727</cdr:y>
    </cdr:from>
    <cdr:to>
      <cdr:x>0.93463</cdr:x>
      <cdr:y>0.31543</cdr:y>
    </cdr:to>
    <cdr:sp macro="" textlink="">
      <cdr:nvSpPr>
        <cdr:cNvPr id="8" name="TextBox 6">
          <a:extLst xmlns:a="http://schemas.openxmlformats.org/drawingml/2006/main">
            <a:ext uri="{FF2B5EF4-FFF2-40B4-BE49-F238E27FC236}">
              <a16:creationId xmlns:a16="http://schemas.microsoft.com/office/drawing/2014/main" id="{FB5ACF1A-FAA3-2A04-5B04-E3183C523254}"/>
            </a:ext>
          </a:extLst>
        </cdr:cNvPr>
        <cdr:cNvSpPr txBox="1"/>
      </cdr:nvSpPr>
      <cdr:spPr>
        <a:xfrm xmlns:a="http://schemas.openxmlformats.org/drawingml/2006/main">
          <a:off x="6943935" y="1339872"/>
          <a:ext cx="652743"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1779</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4637CDA-265B-4C78-91F6-C084FF27D458}" type="datetimeFigureOut">
              <a:rPr lang="en-CA" smtClean="0"/>
              <a:t>2025-10-10</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9543185-289B-4D9B-939A-D3763D38E16D}" type="slidenum">
              <a:rPr lang="en-CA" smtClean="0"/>
              <a:t>‹#›</a:t>
            </a:fld>
            <a:endParaRPr lang="en-CA"/>
          </a:p>
        </p:txBody>
      </p:sp>
    </p:spTree>
    <p:extLst>
      <p:ext uri="{BB962C8B-B14F-4D97-AF65-F5344CB8AC3E}">
        <p14:creationId xmlns:p14="http://schemas.microsoft.com/office/powerpoint/2010/main" val="63000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err="1"/>
              <a:t>Taanishi</a:t>
            </a:r>
            <a:r>
              <a:rPr lang="en-US" i="0" dirty="0"/>
              <a:t>. Good [morning/afternoon], President Chartrand, fellow Cabinet members, Elders, youth, and Citizens of the Red River Métis Nation</a:t>
            </a:r>
          </a:p>
          <a:p>
            <a:r>
              <a:rPr lang="en-US" i="0" dirty="0"/>
              <a:t>.</a:t>
            </a:r>
          </a:p>
          <a:p>
            <a:r>
              <a:rPr lang="en-US" dirty="0"/>
              <a:t>It is an </a:t>
            </a:r>
            <a:r>
              <a:rPr lang="en-US" dirty="0" err="1"/>
              <a:t>honour</a:t>
            </a:r>
            <a:r>
              <a:rPr lang="en-US" dirty="0"/>
              <a:t> to stand before you today at our Annual General Assembly, surrounded by the strength, resilience, and unity of our Nation. I want to begin by acknowledging the leadership and vision of President Chartrand and the trust that has been placed in me to serve our people.</a:t>
            </a:r>
          </a:p>
          <a:p>
            <a:endParaRPr lang="en-US" dirty="0"/>
          </a:p>
          <a:p>
            <a:r>
              <a:rPr lang="en-US" dirty="0"/>
              <a:t>My name is JoAnne Remillard, and I have had the privilege of serving as the MMF Minister of Environment and Climate Change for three and half years. This year, I am humbled to take on a new role—as the MMF Minister of Provincial Education. In this new portfolio, I am proud to support our Nation’s path forward in education, including oversight of the Louis Riel Institute, Louis Riel College, and our Post-Secondary Education Support Programs.</a:t>
            </a:r>
          </a:p>
          <a:p>
            <a:endParaRPr lang="en-CA" dirty="0"/>
          </a:p>
        </p:txBody>
      </p:sp>
      <p:sp>
        <p:nvSpPr>
          <p:cNvPr id="4" name="Slide Number Placeholder 3"/>
          <p:cNvSpPr>
            <a:spLocks noGrp="1"/>
          </p:cNvSpPr>
          <p:nvPr>
            <p:ph type="sldNum" sz="quarter" idx="5"/>
          </p:nvPr>
        </p:nvSpPr>
        <p:spPr/>
        <p:txBody>
          <a:bodyPr/>
          <a:lstStyle/>
          <a:p>
            <a:fld id="{A9543185-289B-4D9B-939A-D3763D38E16D}" type="slidenum">
              <a:rPr lang="en-CA" smtClean="0"/>
              <a:t>2</a:t>
            </a:fld>
            <a:endParaRPr lang="en-CA"/>
          </a:p>
        </p:txBody>
      </p:sp>
    </p:spTree>
    <p:extLst>
      <p:ext uri="{BB962C8B-B14F-4D97-AF65-F5344CB8AC3E}">
        <p14:creationId xmlns:p14="http://schemas.microsoft.com/office/powerpoint/2010/main" val="2780373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Adult Learning Centre (ALC)</a:t>
            </a:r>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Offers non-traditional high school education with unique Métis-focused courses.</a:t>
            </a:r>
          </a:p>
          <a:p>
            <a:pPr lvl="0"/>
            <a:r>
              <a:rPr lang="en-CA" sz="1200" kern="1200" dirty="0">
                <a:solidFill>
                  <a:schemeClr val="tx1"/>
                </a:solidFill>
                <a:effectLst/>
                <a:latin typeface="+mn-lt"/>
                <a:ea typeface="+mn-ea"/>
                <a:cs typeface="+mn-cs"/>
              </a:rPr>
              <a:t>Two streams: Mature Student Diploma &amp; Post-Diploma Upgrading.</a:t>
            </a:r>
          </a:p>
          <a:p>
            <a:pPr lvl="0"/>
            <a:r>
              <a:rPr lang="en-CA" sz="1200" b="1" kern="1200" dirty="0">
                <a:solidFill>
                  <a:schemeClr val="tx1"/>
                </a:solidFill>
                <a:effectLst/>
                <a:latin typeface="+mn-lt"/>
                <a:ea typeface="+mn-ea"/>
                <a:cs typeface="+mn-cs"/>
              </a:rPr>
              <a:t>171 total students</a:t>
            </a:r>
            <a:r>
              <a:rPr lang="en-CA" sz="1200" kern="1200" dirty="0">
                <a:solidFill>
                  <a:schemeClr val="tx1"/>
                </a:solidFill>
                <a:effectLst/>
                <a:latin typeface="+mn-lt"/>
                <a:ea typeface="+mn-ea"/>
                <a:cs typeface="+mn-cs"/>
              </a:rPr>
              <a:t> from April 1, 2024, to June 30, 2025:</a:t>
            </a:r>
          </a:p>
          <a:p>
            <a:pPr lvl="1"/>
            <a:r>
              <a:rPr lang="en-CA" sz="1200" kern="1200" dirty="0">
                <a:solidFill>
                  <a:schemeClr val="tx1"/>
                </a:solidFill>
                <a:effectLst/>
                <a:latin typeface="+mn-lt"/>
                <a:ea typeface="+mn-ea"/>
                <a:cs typeface="+mn-cs"/>
              </a:rPr>
              <a:t>76 Mature Student Diploma</a:t>
            </a:r>
          </a:p>
          <a:p>
            <a:pPr lvl="1"/>
            <a:r>
              <a:rPr lang="en-CA" sz="1200" kern="1200" dirty="0">
                <a:solidFill>
                  <a:schemeClr val="tx1"/>
                </a:solidFill>
                <a:effectLst/>
                <a:latin typeface="+mn-lt"/>
                <a:ea typeface="+mn-ea"/>
                <a:cs typeface="+mn-cs"/>
              </a:rPr>
              <a:t>95 Post-Diploma Upgrading</a:t>
            </a:r>
          </a:p>
          <a:p>
            <a:pPr lvl="1"/>
            <a:r>
              <a:rPr lang="en-CA" sz="1200" kern="1200" dirty="0">
                <a:solidFill>
                  <a:schemeClr val="tx1"/>
                </a:solidFill>
                <a:effectLst/>
                <a:latin typeface="+mn-lt"/>
                <a:ea typeface="+mn-ea"/>
                <a:cs typeface="+mn-cs"/>
              </a:rPr>
              <a:t>34 Red River Métis students</a:t>
            </a:r>
          </a:p>
          <a:p>
            <a:pPr lvl="1"/>
            <a:r>
              <a:rPr lang="en-CA" sz="1200" kern="1200" dirty="0">
                <a:solidFill>
                  <a:schemeClr val="tx1"/>
                </a:solidFill>
                <a:effectLst/>
                <a:latin typeface="+mn-lt"/>
                <a:ea typeface="+mn-ea"/>
                <a:cs typeface="+mn-cs"/>
              </a:rPr>
              <a:t>34 International students</a:t>
            </a:r>
          </a:p>
          <a:p>
            <a:pPr lvl="0"/>
            <a:r>
              <a:rPr lang="en-CA" sz="1200" b="1" kern="1200" dirty="0">
                <a:solidFill>
                  <a:schemeClr val="tx1"/>
                </a:solidFill>
                <a:effectLst/>
                <a:latin typeface="+mn-lt"/>
                <a:ea typeface="+mn-ea"/>
                <a:cs typeface="+mn-cs"/>
              </a:rPr>
              <a:t>26 graduates</a:t>
            </a:r>
            <a:r>
              <a:rPr lang="en-CA" sz="1200" kern="1200" dirty="0">
                <a:solidFill>
                  <a:schemeClr val="tx1"/>
                </a:solidFill>
                <a:effectLst/>
                <a:latin typeface="+mn-lt"/>
                <a:ea typeface="+mn-ea"/>
                <a:cs typeface="+mn-cs"/>
              </a:rPr>
              <a:t>, 10 of whom were Red River Métis.</a:t>
            </a:r>
          </a:p>
          <a:p>
            <a:endParaRPr lang="en-CA" dirty="0"/>
          </a:p>
        </p:txBody>
      </p:sp>
      <p:sp>
        <p:nvSpPr>
          <p:cNvPr id="4" name="Slide Number Placeholder 3"/>
          <p:cNvSpPr>
            <a:spLocks noGrp="1"/>
          </p:cNvSpPr>
          <p:nvPr>
            <p:ph type="sldNum" sz="quarter" idx="5"/>
          </p:nvPr>
        </p:nvSpPr>
        <p:spPr/>
        <p:txBody>
          <a:bodyPr/>
          <a:lstStyle/>
          <a:p>
            <a:fld id="{A9543185-289B-4D9B-939A-D3763D38E16D}" type="slidenum">
              <a:rPr lang="en-CA" smtClean="0"/>
              <a:t>10</a:t>
            </a:fld>
            <a:endParaRPr lang="en-CA"/>
          </a:p>
        </p:txBody>
      </p:sp>
    </p:spTree>
    <p:extLst>
      <p:ext uri="{BB962C8B-B14F-4D97-AF65-F5344CB8AC3E}">
        <p14:creationId xmlns:p14="http://schemas.microsoft.com/office/powerpoint/2010/main" val="2343038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AE038-12D1-D304-38EF-8A59185B5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6F1D74-3386-401F-30C0-730EA6D9C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E50D60-9AE8-D614-BC86-4BEF6C70D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1,533 learners successfully completed the course in 2024-25</a:t>
            </a:r>
            <a:br>
              <a:rPr lang="en-US" sz="1200" dirty="0"/>
            </a:br>
            <a:r>
              <a:rPr lang="en-US" sz="1200" dirty="0"/>
              <a:t>• Available online and customized for different audiences</a:t>
            </a:r>
            <a:br>
              <a:rPr lang="en-US" sz="1200" dirty="0"/>
            </a:br>
            <a:br>
              <a:rPr lang="en-US" sz="1200" dirty="0"/>
            </a:br>
            <a:r>
              <a:rPr lang="en-US" sz="1200" dirty="0"/>
              <a:t>• 822 participants engaged</a:t>
            </a:r>
            <a:br>
              <a:rPr lang="en-US" sz="1200" dirty="0"/>
            </a:br>
            <a:r>
              <a:rPr lang="en-US" sz="1200" dirty="0"/>
              <a:t>• Activities included sash-making, jigging, and Métis art</a:t>
            </a:r>
            <a:br>
              <a:rPr lang="en-US" sz="1200" dirty="0"/>
            </a:br>
            <a:r>
              <a:rPr lang="en-US" sz="1200" dirty="0"/>
              <a:t>• Delivered to schools, community orgs, and institutions</a:t>
            </a:r>
          </a:p>
          <a:p>
            <a:endParaRPr lang="en-US" dirty="0"/>
          </a:p>
        </p:txBody>
      </p:sp>
      <p:sp>
        <p:nvSpPr>
          <p:cNvPr id="4" name="Slide Number Placeholder 3">
            <a:extLst>
              <a:ext uri="{FF2B5EF4-FFF2-40B4-BE49-F238E27FC236}">
                <a16:creationId xmlns:a16="http://schemas.microsoft.com/office/drawing/2014/main" id="{2ACB9190-F69B-0536-F7E0-EB6E6613A3D6}"/>
              </a:ext>
            </a:extLst>
          </p:cNvPr>
          <p:cNvSpPr>
            <a:spLocks noGrp="1"/>
          </p:cNvSpPr>
          <p:nvPr>
            <p:ph type="sldNum" sz="quarter" idx="5"/>
          </p:nvPr>
        </p:nvSpPr>
        <p:spPr/>
        <p:txBody>
          <a:bodyPr/>
          <a:lstStyle/>
          <a:p>
            <a:fld id="{A9543185-289B-4D9B-939A-D3763D38E16D}" type="slidenum">
              <a:rPr lang="en-CA" smtClean="0"/>
              <a:t>11</a:t>
            </a:fld>
            <a:endParaRPr lang="en-CA"/>
          </a:p>
        </p:txBody>
      </p:sp>
    </p:spTree>
    <p:extLst>
      <p:ext uri="{BB962C8B-B14F-4D97-AF65-F5344CB8AC3E}">
        <p14:creationId xmlns:p14="http://schemas.microsoft.com/office/powerpoint/2010/main" val="2914556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defRPr sz="1200"/>
            </a:pPr>
            <a:r>
              <a:rPr lang="en-US" dirty="0"/>
              <a:t>• 1,609 applications received</a:t>
            </a:r>
            <a:br>
              <a:rPr lang="en-US" dirty="0"/>
            </a:br>
            <a:r>
              <a:rPr lang="en-US" dirty="0"/>
              <a:t>• 868 bursaries awarded</a:t>
            </a:r>
            <a:br>
              <a:rPr lang="en-US" dirty="0"/>
            </a:br>
            <a:r>
              <a:rPr lang="en-US" dirty="0"/>
              <a:t>• $1,012,450 disbursed to students</a:t>
            </a:r>
          </a:p>
          <a:p>
            <a:endParaRPr lang="en-CA" dirty="0"/>
          </a:p>
        </p:txBody>
      </p:sp>
      <p:sp>
        <p:nvSpPr>
          <p:cNvPr id="4" name="Slide Number Placeholder 3"/>
          <p:cNvSpPr>
            <a:spLocks noGrp="1"/>
          </p:cNvSpPr>
          <p:nvPr>
            <p:ph type="sldNum" sz="quarter" idx="5"/>
          </p:nvPr>
        </p:nvSpPr>
        <p:spPr/>
        <p:txBody>
          <a:bodyPr/>
          <a:lstStyle/>
          <a:p>
            <a:fld id="{A9543185-289B-4D9B-939A-D3763D38E16D}" type="slidenum">
              <a:rPr lang="en-CA" smtClean="0"/>
              <a:t>13</a:t>
            </a:fld>
            <a:endParaRPr lang="en-CA"/>
          </a:p>
        </p:txBody>
      </p:sp>
    </p:spTree>
    <p:extLst>
      <p:ext uri="{BB962C8B-B14F-4D97-AF65-F5344CB8AC3E}">
        <p14:creationId xmlns:p14="http://schemas.microsoft.com/office/powerpoint/2010/main" val="1620945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97% Health Care Aide grads employed; 95% Early Childhood Education grads employed</a:t>
            </a:r>
          </a:p>
          <a:p>
            <a:endParaRPr lang="en-CA" dirty="0"/>
          </a:p>
        </p:txBody>
      </p:sp>
      <p:sp>
        <p:nvSpPr>
          <p:cNvPr id="4" name="Slide Number Placeholder 3"/>
          <p:cNvSpPr>
            <a:spLocks noGrp="1"/>
          </p:cNvSpPr>
          <p:nvPr>
            <p:ph type="sldNum" sz="quarter" idx="5"/>
          </p:nvPr>
        </p:nvSpPr>
        <p:spPr/>
        <p:txBody>
          <a:bodyPr/>
          <a:lstStyle/>
          <a:p>
            <a:fld id="{A9543185-289B-4D9B-939A-D3763D38E16D}" type="slidenum">
              <a:rPr lang="en-CA" smtClean="0"/>
              <a:t>18</a:t>
            </a:fld>
            <a:endParaRPr lang="en-CA"/>
          </a:p>
        </p:txBody>
      </p:sp>
    </p:spTree>
    <p:extLst>
      <p:ext uri="{BB962C8B-B14F-4D97-AF65-F5344CB8AC3E}">
        <p14:creationId xmlns:p14="http://schemas.microsoft.com/office/powerpoint/2010/main" val="1173517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concludes my report. Thank you for listening, and here is our contact information.</a:t>
            </a:r>
          </a:p>
        </p:txBody>
      </p:sp>
      <p:sp>
        <p:nvSpPr>
          <p:cNvPr id="4" name="Slide Number Placeholder 3"/>
          <p:cNvSpPr>
            <a:spLocks noGrp="1"/>
          </p:cNvSpPr>
          <p:nvPr>
            <p:ph type="sldNum" sz="quarter" idx="5"/>
          </p:nvPr>
        </p:nvSpPr>
        <p:spPr/>
        <p:txBody>
          <a:bodyPr/>
          <a:lstStyle/>
          <a:p>
            <a:fld id="{A9543185-289B-4D9B-939A-D3763D38E16D}" type="slidenum">
              <a:rPr lang="en-CA" smtClean="0"/>
              <a:t>19</a:t>
            </a:fld>
            <a:endParaRPr lang="en-CA"/>
          </a:p>
        </p:txBody>
      </p:sp>
    </p:spTree>
    <p:extLst>
      <p:ext uri="{BB962C8B-B14F-4D97-AF65-F5344CB8AC3E}">
        <p14:creationId xmlns:p14="http://schemas.microsoft.com/office/powerpoint/2010/main" val="872929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2C86A-34E3-C046-92D3-FE27434FD1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03C7BC-6F3F-7A4C-B839-28AA281452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CD7F3C-9224-BD4D-B7C4-DAA686E5AB8B}"/>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5" name="Footer Placeholder 4">
            <a:extLst>
              <a:ext uri="{FF2B5EF4-FFF2-40B4-BE49-F238E27FC236}">
                <a16:creationId xmlns:a16="http://schemas.microsoft.com/office/drawing/2014/main" id="{C8E75989-A6E0-3C42-AB9B-B213A4EB2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8D5A91-A623-2643-9377-2695040F6746}"/>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832628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D0666-1518-6D4F-AF7F-B9DEF9A46C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A953F8-A3DD-9743-BB3C-64696F1C56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537E3-0201-AC43-9C13-1888A480FE8A}"/>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5" name="Footer Placeholder 4">
            <a:extLst>
              <a:ext uri="{FF2B5EF4-FFF2-40B4-BE49-F238E27FC236}">
                <a16:creationId xmlns:a16="http://schemas.microsoft.com/office/drawing/2014/main" id="{3029FCA2-3BEF-9548-B370-C45D92B6D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2AC93-B5BD-4946-A0FE-25E914C27715}"/>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2844952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E2B425-DEAF-694A-8AA1-C07930DD7C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51A517-3A0D-D44E-B4B8-2945508BBC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29F94F-0D63-0545-8889-DEF40D6BA306}"/>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5" name="Footer Placeholder 4">
            <a:extLst>
              <a:ext uri="{FF2B5EF4-FFF2-40B4-BE49-F238E27FC236}">
                <a16:creationId xmlns:a16="http://schemas.microsoft.com/office/drawing/2014/main" id="{21638463-AEB8-D245-8AE2-53332C5B91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2FCCD0-0A2B-5541-8FA1-F8234A976311}"/>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46021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A7A4D-1774-D543-B20F-8799207F8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F7A908-6A30-F244-9F88-8934CF8208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6D60D-A51A-E342-8964-39FA03194F30}"/>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5" name="Footer Placeholder 4">
            <a:extLst>
              <a:ext uri="{FF2B5EF4-FFF2-40B4-BE49-F238E27FC236}">
                <a16:creationId xmlns:a16="http://schemas.microsoft.com/office/drawing/2014/main" id="{462333EA-2BCB-624D-B721-07E2BA9AE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411DB3-617A-3C4A-9E7F-477F783B8752}"/>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1982155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5D927-925C-7D44-94DF-8E2CBC840E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612739-8515-6444-8330-7E67324C06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B18773-1E26-484F-B677-46A69ECA229C}"/>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5" name="Footer Placeholder 4">
            <a:extLst>
              <a:ext uri="{FF2B5EF4-FFF2-40B4-BE49-F238E27FC236}">
                <a16:creationId xmlns:a16="http://schemas.microsoft.com/office/drawing/2014/main" id="{AF222F84-D38D-0246-9B8A-811CA968C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0B00C-AEBE-624B-B3C5-33875A260B5C}"/>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342539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3AF5B-920F-434F-8901-AE1000CBA9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9584FE-0D19-CD46-BB23-8B23934C3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8AB696-1FCD-A249-9B1E-0D5F0E29E7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437388-DD4A-EB46-B928-A48B08610F90}"/>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6" name="Footer Placeholder 5">
            <a:extLst>
              <a:ext uri="{FF2B5EF4-FFF2-40B4-BE49-F238E27FC236}">
                <a16:creationId xmlns:a16="http://schemas.microsoft.com/office/drawing/2014/main" id="{25F92746-236B-1240-A69A-8316518CE4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077CFB-5EAA-5546-81FF-E6FD92C24F0C}"/>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3257251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5051-D9A5-F04A-BB7D-5F32023660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4C7455-460C-D246-822C-1C80120DD6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FE922E-848B-344F-A414-CD85656E9B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D27BFD-09E3-8A42-9499-741DDEAB99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44617A-F5B7-444A-9D34-3FFD041694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6196BF-62C5-5144-8A3A-E04476EEBFD0}"/>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8" name="Footer Placeholder 7">
            <a:extLst>
              <a:ext uri="{FF2B5EF4-FFF2-40B4-BE49-F238E27FC236}">
                <a16:creationId xmlns:a16="http://schemas.microsoft.com/office/drawing/2014/main" id="{3823C717-91B0-0444-8B93-6ABAD77283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D04865-B5CD-F646-92EA-F82C51BA789F}"/>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366464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5D23-FECB-654A-BD98-464C52CC60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3186E3-65D2-3B41-9F26-6D827A7469EF}"/>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4" name="Footer Placeholder 3">
            <a:extLst>
              <a:ext uri="{FF2B5EF4-FFF2-40B4-BE49-F238E27FC236}">
                <a16:creationId xmlns:a16="http://schemas.microsoft.com/office/drawing/2014/main" id="{76E52F59-C02E-FC4C-82AF-76C2F40039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C9475D-F9DB-3349-9111-05BA1A702A72}"/>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4232579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963AF7-AF08-744B-A864-A5915133DD37}"/>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3" name="Footer Placeholder 2">
            <a:extLst>
              <a:ext uri="{FF2B5EF4-FFF2-40B4-BE49-F238E27FC236}">
                <a16:creationId xmlns:a16="http://schemas.microsoft.com/office/drawing/2014/main" id="{3B2471B1-23FD-384C-B5BD-4EF9EFCCE1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DE170C-CB8B-8943-9015-B54D17AEDD8B}"/>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1929202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31F3-9EB8-7A46-96C0-44702375CC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43568-C980-0143-8557-2C4283B60C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0DB229-EFA3-7C43-89CB-8C0868160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3F227B-C88F-2D47-85B9-6A89FBECEE13}"/>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6" name="Footer Placeholder 5">
            <a:extLst>
              <a:ext uri="{FF2B5EF4-FFF2-40B4-BE49-F238E27FC236}">
                <a16:creationId xmlns:a16="http://schemas.microsoft.com/office/drawing/2014/main" id="{54388260-1D06-1247-B85A-6B6C90942A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C0AF78-45C2-CF44-B07B-D1C835A2FB37}"/>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7481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386BF-5F5F-BE42-B291-9525F2F0C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F82CFA-3A38-F24D-9870-17D7948BD2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12693B-0EEF-CB42-B49F-EA75E82F5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719E63-C25E-9D4A-8642-FFA02B0CE61F}"/>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6" name="Footer Placeholder 5">
            <a:extLst>
              <a:ext uri="{FF2B5EF4-FFF2-40B4-BE49-F238E27FC236}">
                <a16:creationId xmlns:a16="http://schemas.microsoft.com/office/drawing/2014/main" id="{38A00ABA-6137-5846-8253-0F7B7B8C41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43986-B569-2049-8FDD-C5468D1E3AB8}"/>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1689877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1BA40D-40E8-CD4C-85A2-AA32FB714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5F1E4A-8810-704C-B7A4-CFFB6EFBE1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51548D-6EE2-1049-B9F4-34F964FF84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C745D8-FAEE-7549-A87D-D45710F48FD9}" type="datetimeFigureOut">
              <a:rPr lang="en-US" smtClean="0"/>
              <a:t>10/10/2025</a:t>
            </a:fld>
            <a:endParaRPr lang="en-US"/>
          </a:p>
        </p:txBody>
      </p:sp>
      <p:sp>
        <p:nvSpPr>
          <p:cNvPr id="5" name="Footer Placeholder 4">
            <a:extLst>
              <a:ext uri="{FF2B5EF4-FFF2-40B4-BE49-F238E27FC236}">
                <a16:creationId xmlns:a16="http://schemas.microsoft.com/office/drawing/2014/main" id="{87535A4B-BE1D-714A-AC69-01267EE1F0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58D8D3-92A1-564F-8F89-376EBEA956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F60E9-EE14-C64B-B340-2A558017F605}" type="slidenum">
              <a:rPr lang="en-US" smtClean="0"/>
              <a:t>‹#›</a:t>
            </a:fld>
            <a:endParaRPr lang="en-US"/>
          </a:p>
        </p:txBody>
      </p:sp>
    </p:spTree>
    <p:extLst>
      <p:ext uri="{BB962C8B-B14F-4D97-AF65-F5344CB8AC3E}">
        <p14:creationId xmlns:p14="http://schemas.microsoft.com/office/powerpoint/2010/main" val="3011183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6.xml"/><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1.png"/><Relationship Id="rId7" Type="http://schemas.openxmlformats.org/officeDocument/2006/relationships/image" Target="../media/image24.jpg"/><Relationship Id="rId2" Type="http://schemas.openxmlformats.org/officeDocument/2006/relationships/image" Target="../media/image20.jp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28.jpg"/><Relationship Id="rId5" Type="http://schemas.openxmlformats.org/officeDocument/2006/relationships/image" Target="../media/image22.jpg"/><Relationship Id="rId10" Type="http://schemas.openxmlformats.org/officeDocument/2006/relationships/image" Target="../media/image27.gif"/><Relationship Id="rId4" Type="http://schemas.openxmlformats.org/officeDocument/2006/relationships/image" Target="../media/image9.png"/><Relationship Id="rId9"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mailto:provincial.education@mmf.mb.ca"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mailto:admissions@mmf.mb.ca" TargetMode="External"/><Relationship Id="rId5" Type="http://schemas.openxmlformats.org/officeDocument/2006/relationships/hyperlink" Target="mailto:lri@lrilearn.ca" TargetMode="External"/><Relationship Id="rId4" Type="http://schemas.openxmlformats.org/officeDocument/2006/relationships/hyperlink" Target="mailto:psesp.info@mmf.mb.ca"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722A16-CD92-F51E-F15E-4AE3005D4D7C}"/>
              </a:ext>
            </a:extLst>
          </p:cNvPr>
          <p:cNvSpPr txBox="1"/>
          <p:nvPr/>
        </p:nvSpPr>
        <p:spPr>
          <a:xfrm>
            <a:off x="430924" y="2705725"/>
            <a:ext cx="5444359" cy="1446550"/>
          </a:xfrm>
          <a:prstGeom prst="rect">
            <a:avLst/>
          </a:prstGeom>
          <a:noFill/>
        </p:spPr>
        <p:txBody>
          <a:bodyPr wrap="square" rtlCol="0">
            <a:spAutoFit/>
          </a:bodyPr>
          <a:lstStyle/>
          <a:p>
            <a:r>
              <a:rPr lang="en-US" sz="4400" dirty="0">
                <a:latin typeface="Minion Pro" panose="02040503050306020203" pitchFamily="18" charset="0"/>
              </a:rPr>
              <a:t>Education </a:t>
            </a:r>
          </a:p>
          <a:p>
            <a:r>
              <a:rPr lang="en-US" sz="4400" dirty="0">
                <a:latin typeface="Minion Pro" panose="02040503050306020203" pitchFamily="18" charset="0"/>
              </a:rPr>
              <a:t>Minister Remillard</a:t>
            </a:r>
          </a:p>
        </p:txBody>
      </p:sp>
    </p:spTree>
    <p:extLst>
      <p:ext uri="{BB962C8B-B14F-4D97-AF65-F5344CB8AC3E}">
        <p14:creationId xmlns:p14="http://schemas.microsoft.com/office/powerpoint/2010/main" val="530898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608" y="203350"/>
            <a:ext cx="10515600" cy="1325563"/>
          </a:xfrm>
        </p:spPr>
        <p:txBody>
          <a:bodyPr>
            <a:normAutofit/>
          </a:bodyPr>
          <a:lstStyle/>
          <a:p>
            <a:r>
              <a:rPr sz="3600" dirty="0"/>
              <a:t>Adult Learning Centre (ALC) Enrollment 2024-25</a:t>
            </a:r>
          </a:p>
        </p:txBody>
      </p:sp>
      <p:sp>
        <p:nvSpPr>
          <p:cNvPr id="4" name="TextBox 3"/>
          <p:cNvSpPr txBox="1"/>
          <p:nvPr/>
        </p:nvSpPr>
        <p:spPr>
          <a:xfrm>
            <a:off x="822960" y="4994919"/>
            <a:ext cx="3670808" cy="1323439"/>
          </a:xfrm>
          <a:prstGeom prst="rect">
            <a:avLst/>
          </a:prstGeom>
          <a:noFill/>
        </p:spPr>
        <p:txBody>
          <a:bodyPr wrap="square">
            <a:spAutoFit/>
          </a:bodyPr>
          <a:lstStyle/>
          <a:p>
            <a:endParaRPr sz="2000" dirty="0"/>
          </a:p>
          <a:p>
            <a:pPr>
              <a:defRPr sz="1200"/>
            </a:pPr>
            <a:r>
              <a:rPr sz="2000" dirty="0"/>
              <a:t>• 171 total students enrolled</a:t>
            </a:r>
            <a:br>
              <a:rPr sz="2000" dirty="0"/>
            </a:br>
            <a:r>
              <a:rPr sz="2000" dirty="0"/>
              <a:t>• 76 in Mature Student Diploma</a:t>
            </a:r>
            <a:br>
              <a:rPr sz="2000" dirty="0"/>
            </a:br>
            <a:r>
              <a:rPr sz="2000" dirty="0"/>
              <a:t>• 95 in Post-Diploma Upgrading</a:t>
            </a:r>
          </a:p>
        </p:txBody>
      </p:sp>
      <p:pic>
        <p:nvPicPr>
          <p:cNvPr id="6" name="Picture 5" descr="A logo for a adult learning center&#10;&#10;AI-generated content may be incorrect.">
            <a:extLst>
              <a:ext uri="{FF2B5EF4-FFF2-40B4-BE49-F238E27FC236}">
                <a16:creationId xmlns:a16="http://schemas.microsoft.com/office/drawing/2014/main" id="{65DEEF0E-DFEA-1E3B-E52F-3D1D941B0222}"/>
              </a:ext>
            </a:extLst>
          </p:cNvPr>
          <p:cNvPicPr>
            <a:picLocks noChangeAspect="1"/>
          </p:cNvPicPr>
          <p:nvPr/>
        </p:nvPicPr>
        <p:blipFill>
          <a:blip r:embed="rId3"/>
          <a:stretch>
            <a:fillRect/>
          </a:stretch>
        </p:blipFill>
        <p:spPr>
          <a:xfrm>
            <a:off x="4801108" y="5517386"/>
            <a:ext cx="2260600" cy="1167109"/>
          </a:xfrm>
          <a:prstGeom prst="rect">
            <a:avLst/>
          </a:prstGeom>
        </p:spPr>
      </p:pic>
      <p:pic>
        <p:nvPicPr>
          <p:cNvPr id="3076" name="Picture 4">
            <a:extLst>
              <a:ext uri="{FF2B5EF4-FFF2-40B4-BE49-F238E27FC236}">
                <a16:creationId xmlns:a16="http://schemas.microsoft.com/office/drawing/2014/main" id="{63493EDD-F556-28BD-52C2-A89213884A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 y="1340614"/>
            <a:ext cx="5273040" cy="39547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wearing graduation gowns and caps&#10;&#10;AI-generated content may be incorrect.">
            <a:extLst>
              <a:ext uri="{FF2B5EF4-FFF2-40B4-BE49-F238E27FC236}">
                <a16:creationId xmlns:a16="http://schemas.microsoft.com/office/drawing/2014/main" id="{E91005E3-897E-73A3-E17D-94AF122960AA}"/>
              </a:ext>
            </a:extLst>
          </p:cNvPr>
          <p:cNvPicPr>
            <a:picLocks noChangeAspect="1"/>
          </p:cNvPicPr>
          <p:nvPr/>
        </p:nvPicPr>
        <p:blipFill>
          <a:blip r:embed="rId5"/>
          <a:stretch>
            <a:fillRect/>
          </a:stretch>
        </p:blipFill>
        <p:spPr>
          <a:xfrm>
            <a:off x="6245352" y="1340614"/>
            <a:ext cx="3919620" cy="261096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875A3-415B-500F-6A6F-C10E722FCF8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7AE7C82-4520-5129-1914-F9F0DFBED1D9}"/>
              </a:ext>
            </a:extLst>
          </p:cNvPr>
          <p:cNvSpPr txBox="1"/>
          <p:nvPr/>
        </p:nvSpPr>
        <p:spPr>
          <a:xfrm>
            <a:off x="2442477" y="213982"/>
            <a:ext cx="4975593" cy="707886"/>
          </a:xfrm>
          <a:prstGeom prst="rect">
            <a:avLst/>
          </a:prstGeom>
          <a:noFill/>
        </p:spPr>
        <p:txBody>
          <a:bodyPr wrap="none" rtlCol="0">
            <a:spAutoFit/>
          </a:bodyPr>
          <a:lstStyle/>
          <a:p>
            <a:r>
              <a:rPr lang="en-CA" sz="4000" dirty="0"/>
              <a:t>Cultural Programming  </a:t>
            </a:r>
            <a:endParaRPr lang="en-US" sz="4000" dirty="0"/>
          </a:p>
        </p:txBody>
      </p:sp>
      <p:graphicFrame>
        <p:nvGraphicFramePr>
          <p:cNvPr id="2" name="Chart 1">
            <a:extLst>
              <a:ext uri="{FF2B5EF4-FFF2-40B4-BE49-F238E27FC236}">
                <a16:creationId xmlns:a16="http://schemas.microsoft.com/office/drawing/2014/main" id="{969F7F7C-F85C-5B20-8B6E-4DA442551C00}"/>
              </a:ext>
            </a:extLst>
          </p:cNvPr>
          <p:cNvGraphicFramePr/>
          <p:nvPr/>
        </p:nvGraphicFramePr>
        <p:xfrm>
          <a:off x="488014"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7664A15C-1324-9794-D157-153974EB40BB}"/>
              </a:ext>
            </a:extLst>
          </p:cNvPr>
          <p:cNvSpPr txBox="1"/>
          <p:nvPr/>
        </p:nvSpPr>
        <p:spPr>
          <a:xfrm>
            <a:off x="6740843" y="1124069"/>
            <a:ext cx="677227" cy="369332"/>
          </a:xfrm>
          <a:prstGeom prst="rect">
            <a:avLst/>
          </a:prstGeom>
          <a:noFill/>
        </p:spPr>
        <p:txBody>
          <a:bodyPr wrap="square">
            <a:spAutoFit/>
          </a:bodyPr>
          <a:lstStyle/>
          <a:p>
            <a:r>
              <a:rPr lang="en-US" dirty="0"/>
              <a:t>2359</a:t>
            </a:r>
          </a:p>
        </p:txBody>
      </p:sp>
    </p:spTree>
    <p:extLst>
      <p:ext uri="{BB962C8B-B14F-4D97-AF65-F5344CB8AC3E}">
        <p14:creationId xmlns:p14="http://schemas.microsoft.com/office/powerpoint/2010/main" val="1512553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96C7D8-CF39-5C86-5872-EBFAC571D648}"/>
              </a:ext>
            </a:extLst>
          </p:cNvPr>
          <p:cNvPicPr>
            <a:picLocks noChangeAspect="1"/>
          </p:cNvPicPr>
          <p:nvPr/>
        </p:nvPicPr>
        <p:blipFill>
          <a:blip r:embed="rId2"/>
          <a:stretch>
            <a:fillRect/>
          </a:stretch>
        </p:blipFill>
        <p:spPr>
          <a:xfrm>
            <a:off x="3320944" y="1624425"/>
            <a:ext cx="2570189" cy="1713459"/>
          </a:xfrm>
          <a:prstGeom prst="rect">
            <a:avLst/>
          </a:prstGeom>
        </p:spPr>
      </p:pic>
      <p:pic>
        <p:nvPicPr>
          <p:cNvPr id="10" name="Picture 9" descr="A group of people sitting at a table&#10;&#10;AI-generated content may be incorrect.">
            <a:extLst>
              <a:ext uri="{FF2B5EF4-FFF2-40B4-BE49-F238E27FC236}">
                <a16:creationId xmlns:a16="http://schemas.microsoft.com/office/drawing/2014/main" id="{BE0C6D7D-FD79-77E3-18EF-922A9C3E6F0D}"/>
              </a:ext>
            </a:extLst>
          </p:cNvPr>
          <p:cNvPicPr>
            <a:picLocks noChangeAspect="1"/>
          </p:cNvPicPr>
          <p:nvPr/>
        </p:nvPicPr>
        <p:blipFill>
          <a:blip r:embed="rId3"/>
          <a:stretch>
            <a:fillRect/>
          </a:stretch>
        </p:blipFill>
        <p:spPr>
          <a:xfrm>
            <a:off x="6300869" y="1624425"/>
            <a:ext cx="2570190" cy="1713459"/>
          </a:xfrm>
          <a:prstGeom prst="rect">
            <a:avLst/>
          </a:prstGeom>
        </p:spPr>
      </p:pic>
      <p:pic>
        <p:nvPicPr>
          <p:cNvPr id="12" name="Picture 11" descr="A group of people standing on a sidewalk&#10;&#10;AI-generated content may be incorrect.">
            <a:extLst>
              <a:ext uri="{FF2B5EF4-FFF2-40B4-BE49-F238E27FC236}">
                <a16:creationId xmlns:a16="http://schemas.microsoft.com/office/drawing/2014/main" id="{A99FB611-243A-9437-A07D-1D40990812D4}"/>
              </a:ext>
            </a:extLst>
          </p:cNvPr>
          <p:cNvPicPr>
            <a:picLocks noChangeAspect="1"/>
          </p:cNvPicPr>
          <p:nvPr/>
        </p:nvPicPr>
        <p:blipFill>
          <a:blip r:embed="rId4"/>
          <a:stretch>
            <a:fillRect/>
          </a:stretch>
        </p:blipFill>
        <p:spPr>
          <a:xfrm>
            <a:off x="379753" y="1627852"/>
            <a:ext cx="2570189" cy="1710032"/>
          </a:xfrm>
          <a:prstGeom prst="rect">
            <a:avLst/>
          </a:prstGeom>
        </p:spPr>
      </p:pic>
      <p:sp>
        <p:nvSpPr>
          <p:cNvPr id="13" name="TextBox 12">
            <a:extLst>
              <a:ext uri="{FF2B5EF4-FFF2-40B4-BE49-F238E27FC236}">
                <a16:creationId xmlns:a16="http://schemas.microsoft.com/office/drawing/2014/main" id="{0AC0CE24-7B38-D4A3-DFB1-09FB789954F8}"/>
              </a:ext>
            </a:extLst>
          </p:cNvPr>
          <p:cNvSpPr txBox="1"/>
          <p:nvPr/>
        </p:nvSpPr>
        <p:spPr>
          <a:xfrm>
            <a:off x="296887" y="3428999"/>
            <a:ext cx="1665199" cy="646331"/>
          </a:xfrm>
          <a:prstGeom prst="rect">
            <a:avLst/>
          </a:prstGeom>
          <a:noFill/>
        </p:spPr>
        <p:txBody>
          <a:bodyPr wrap="none" rtlCol="0">
            <a:spAutoFit/>
          </a:bodyPr>
          <a:lstStyle/>
          <a:p>
            <a:r>
              <a:rPr lang="en-US" dirty="0"/>
              <a:t>Cultural Tours</a:t>
            </a:r>
            <a:br>
              <a:rPr lang="en-US" dirty="0"/>
            </a:br>
            <a:r>
              <a:rPr lang="en-US" dirty="0"/>
              <a:t>Participant: 226</a:t>
            </a:r>
          </a:p>
        </p:txBody>
      </p:sp>
      <p:sp>
        <p:nvSpPr>
          <p:cNvPr id="14" name="TextBox 13">
            <a:extLst>
              <a:ext uri="{FF2B5EF4-FFF2-40B4-BE49-F238E27FC236}">
                <a16:creationId xmlns:a16="http://schemas.microsoft.com/office/drawing/2014/main" id="{C846795C-4E83-A796-9B5D-8893EFD0B681}"/>
              </a:ext>
            </a:extLst>
          </p:cNvPr>
          <p:cNvSpPr txBox="1"/>
          <p:nvPr/>
        </p:nvSpPr>
        <p:spPr>
          <a:xfrm>
            <a:off x="3297282" y="3429000"/>
            <a:ext cx="1782219" cy="646331"/>
          </a:xfrm>
          <a:prstGeom prst="rect">
            <a:avLst/>
          </a:prstGeom>
          <a:noFill/>
        </p:spPr>
        <p:txBody>
          <a:bodyPr wrap="none" rtlCol="0">
            <a:spAutoFit/>
          </a:bodyPr>
          <a:lstStyle/>
          <a:p>
            <a:r>
              <a:rPr lang="en-US" dirty="0"/>
              <a:t>Riel House</a:t>
            </a:r>
            <a:br>
              <a:rPr lang="en-US" dirty="0"/>
            </a:br>
            <a:r>
              <a:rPr lang="en-US" dirty="0"/>
              <a:t>Participant: 2359</a:t>
            </a:r>
          </a:p>
        </p:txBody>
      </p:sp>
      <p:sp>
        <p:nvSpPr>
          <p:cNvPr id="15" name="TextBox 14">
            <a:extLst>
              <a:ext uri="{FF2B5EF4-FFF2-40B4-BE49-F238E27FC236}">
                <a16:creationId xmlns:a16="http://schemas.microsoft.com/office/drawing/2014/main" id="{2CF02884-6898-ADBC-EE38-D2E63A3DE9FA}"/>
              </a:ext>
            </a:extLst>
          </p:cNvPr>
          <p:cNvSpPr txBox="1"/>
          <p:nvPr/>
        </p:nvSpPr>
        <p:spPr>
          <a:xfrm>
            <a:off x="6300869" y="3477432"/>
            <a:ext cx="2016834" cy="646331"/>
          </a:xfrm>
          <a:prstGeom prst="rect">
            <a:avLst/>
          </a:prstGeom>
          <a:noFill/>
        </p:spPr>
        <p:txBody>
          <a:bodyPr wrap="none" rtlCol="0">
            <a:spAutoFit/>
          </a:bodyPr>
          <a:lstStyle/>
          <a:p>
            <a:r>
              <a:rPr lang="en-US" dirty="0"/>
              <a:t>Cultural Workshops</a:t>
            </a:r>
            <a:br>
              <a:rPr lang="en-US" dirty="0"/>
            </a:br>
            <a:r>
              <a:rPr lang="en-US" dirty="0"/>
              <a:t>Participant: 785</a:t>
            </a:r>
          </a:p>
        </p:txBody>
      </p:sp>
      <p:sp>
        <p:nvSpPr>
          <p:cNvPr id="16" name="TextBox 15">
            <a:extLst>
              <a:ext uri="{FF2B5EF4-FFF2-40B4-BE49-F238E27FC236}">
                <a16:creationId xmlns:a16="http://schemas.microsoft.com/office/drawing/2014/main" id="{D3603CC5-1977-3933-F8CE-33EA3859C5A7}"/>
              </a:ext>
            </a:extLst>
          </p:cNvPr>
          <p:cNvSpPr txBox="1"/>
          <p:nvPr/>
        </p:nvSpPr>
        <p:spPr>
          <a:xfrm>
            <a:off x="2170628" y="453825"/>
            <a:ext cx="7441011" cy="707886"/>
          </a:xfrm>
          <a:prstGeom prst="rect">
            <a:avLst/>
          </a:prstGeom>
          <a:noFill/>
        </p:spPr>
        <p:txBody>
          <a:bodyPr wrap="none" rtlCol="0">
            <a:spAutoFit/>
          </a:bodyPr>
          <a:lstStyle/>
          <a:p>
            <a:r>
              <a:rPr lang="en-CA" sz="4000" dirty="0"/>
              <a:t>Cultural Programming 2024-2025   </a:t>
            </a:r>
            <a:endParaRPr lang="en-US" sz="4000" dirty="0"/>
          </a:p>
        </p:txBody>
      </p:sp>
      <p:pic>
        <p:nvPicPr>
          <p:cNvPr id="18" name="Picture 17" descr="A group of people sitting at tables in a classroom&#10;&#10;AI-generated content may be incorrect.">
            <a:extLst>
              <a:ext uri="{FF2B5EF4-FFF2-40B4-BE49-F238E27FC236}">
                <a16:creationId xmlns:a16="http://schemas.microsoft.com/office/drawing/2014/main" id="{1B931517-96AC-FB2E-D9A0-AA5E2F8E6793}"/>
              </a:ext>
            </a:extLst>
          </p:cNvPr>
          <p:cNvPicPr>
            <a:picLocks noChangeAspect="1"/>
          </p:cNvPicPr>
          <p:nvPr/>
        </p:nvPicPr>
        <p:blipFill>
          <a:blip r:embed="rId5"/>
          <a:stretch>
            <a:fillRect/>
          </a:stretch>
        </p:blipFill>
        <p:spPr>
          <a:xfrm>
            <a:off x="379753" y="4373418"/>
            <a:ext cx="2570189" cy="1713460"/>
          </a:xfrm>
          <a:prstGeom prst="rect">
            <a:avLst/>
          </a:prstGeom>
        </p:spPr>
      </p:pic>
      <p:sp>
        <p:nvSpPr>
          <p:cNvPr id="19" name="TextBox 18">
            <a:extLst>
              <a:ext uri="{FF2B5EF4-FFF2-40B4-BE49-F238E27FC236}">
                <a16:creationId xmlns:a16="http://schemas.microsoft.com/office/drawing/2014/main" id="{B4CD730B-644D-927E-9FB3-252E79CE8C00}"/>
              </a:ext>
            </a:extLst>
          </p:cNvPr>
          <p:cNvSpPr txBox="1"/>
          <p:nvPr/>
        </p:nvSpPr>
        <p:spPr>
          <a:xfrm>
            <a:off x="3177360" y="5407701"/>
            <a:ext cx="2255361" cy="646331"/>
          </a:xfrm>
          <a:prstGeom prst="rect">
            <a:avLst/>
          </a:prstGeom>
          <a:noFill/>
        </p:spPr>
        <p:txBody>
          <a:bodyPr wrap="none" rtlCol="0">
            <a:spAutoFit/>
          </a:bodyPr>
          <a:lstStyle/>
          <a:p>
            <a:r>
              <a:rPr lang="en-US" dirty="0"/>
              <a:t>Cultural Presentations</a:t>
            </a:r>
            <a:br>
              <a:rPr lang="en-US" dirty="0"/>
            </a:br>
            <a:r>
              <a:rPr lang="en-US" dirty="0"/>
              <a:t>Participant: 417</a:t>
            </a:r>
          </a:p>
        </p:txBody>
      </p:sp>
      <p:sp>
        <p:nvSpPr>
          <p:cNvPr id="20" name="TextBox 19">
            <a:extLst>
              <a:ext uri="{FF2B5EF4-FFF2-40B4-BE49-F238E27FC236}">
                <a16:creationId xmlns:a16="http://schemas.microsoft.com/office/drawing/2014/main" id="{269F8D09-C668-4F86-DA06-25631B93751A}"/>
              </a:ext>
            </a:extLst>
          </p:cNvPr>
          <p:cNvSpPr txBox="1"/>
          <p:nvPr/>
        </p:nvSpPr>
        <p:spPr>
          <a:xfrm>
            <a:off x="5891133" y="5407701"/>
            <a:ext cx="2791149" cy="415498"/>
          </a:xfrm>
          <a:prstGeom prst="rect">
            <a:avLst/>
          </a:prstGeom>
          <a:noFill/>
        </p:spPr>
        <p:txBody>
          <a:bodyPr wrap="none" rtlCol="0">
            <a:spAutoFit/>
          </a:bodyPr>
          <a:lstStyle/>
          <a:p>
            <a:r>
              <a:rPr lang="en-US" sz="2100" b="1" dirty="0"/>
              <a:t>Total Participants: 3787</a:t>
            </a:r>
          </a:p>
        </p:txBody>
      </p:sp>
    </p:spTree>
    <p:extLst>
      <p:ext uri="{BB962C8B-B14F-4D97-AF65-F5344CB8AC3E}">
        <p14:creationId xmlns:p14="http://schemas.microsoft.com/office/powerpoint/2010/main" val="3863847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03441" y="663714"/>
            <a:ext cx="8556317" cy="707886"/>
          </a:xfrm>
          <a:prstGeom prst="rect">
            <a:avLst/>
          </a:prstGeom>
          <a:noFill/>
        </p:spPr>
        <p:txBody>
          <a:bodyPr wrap="none">
            <a:spAutoFit/>
          </a:bodyPr>
          <a:lstStyle/>
          <a:p>
            <a:r>
              <a:rPr sz="4000" dirty="0"/>
              <a:t>Louis Riel Bursary Distribution (2024-25)</a:t>
            </a:r>
          </a:p>
        </p:txBody>
      </p:sp>
      <p:pic>
        <p:nvPicPr>
          <p:cNvPr id="4098" name="Picture 2">
            <a:extLst>
              <a:ext uri="{FF2B5EF4-FFF2-40B4-BE49-F238E27FC236}">
                <a16:creationId xmlns:a16="http://schemas.microsoft.com/office/drawing/2014/main" id="{0C8C32DA-2B7D-BD29-619D-25EE26E99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526" y="1600199"/>
            <a:ext cx="9130145" cy="33724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and white logo&#10;&#10;AI-generated content may be incorrect.">
            <a:extLst>
              <a:ext uri="{FF2B5EF4-FFF2-40B4-BE49-F238E27FC236}">
                <a16:creationId xmlns:a16="http://schemas.microsoft.com/office/drawing/2014/main" id="{A6E1FF7D-29DE-6C68-8ED9-D57E4ECE01DB}"/>
              </a:ext>
            </a:extLst>
          </p:cNvPr>
          <p:cNvPicPr>
            <a:picLocks noChangeAspect="1"/>
          </p:cNvPicPr>
          <p:nvPr/>
        </p:nvPicPr>
        <p:blipFill>
          <a:blip r:embed="rId2"/>
          <a:stretch>
            <a:fillRect/>
          </a:stretch>
        </p:blipFill>
        <p:spPr>
          <a:xfrm>
            <a:off x="1490472" y="2229042"/>
            <a:ext cx="6900991" cy="2282987"/>
          </a:xfrm>
          <a:prstGeom prst="rect">
            <a:avLst/>
          </a:prstGeom>
        </p:spPr>
      </p:pic>
    </p:spTree>
    <p:extLst>
      <p:ext uri="{BB962C8B-B14F-4D97-AF65-F5344CB8AC3E}">
        <p14:creationId xmlns:p14="http://schemas.microsoft.com/office/powerpoint/2010/main" val="3327375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DE7D1-FFCC-2A11-F718-7697C1D883F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C610836-1774-431A-A61B-9B00FA2423B0}"/>
              </a:ext>
            </a:extLst>
          </p:cNvPr>
          <p:cNvSpPr txBox="1"/>
          <p:nvPr/>
        </p:nvSpPr>
        <p:spPr>
          <a:xfrm>
            <a:off x="3367193" y="161684"/>
            <a:ext cx="2479718" cy="800219"/>
          </a:xfrm>
          <a:prstGeom prst="rect">
            <a:avLst/>
          </a:prstGeom>
          <a:noFill/>
        </p:spPr>
        <p:txBody>
          <a:bodyPr wrap="none">
            <a:spAutoFit/>
          </a:bodyPr>
          <a:lstStyle/>
          <a:p>
            <a:endParaRPr dirty="0"/>
          </a:p>
          <a:p>
            <a:pPr>
              <a:defRPr sz="2800" b="1"/>
            </a:pPr>
            <a:r>
              <a:rPr sz="2800" dirty="0"/>
              <a:t>LRC –</a:t>
            </a:r>
            <a:r>
              <a:rPr lang="en-CA" sz="2800" dirty="0"/>
              <a:t> Programs</a:t>
            </a:r>
            <a:endParaRPr sz="2800" dirty="0"/>
          </a:p>
        </p:txBody>
      </p:sp>
      <p:sp>
        <p:nvSpPr>
          <p:cNvPr id="4" name="TextBox 3">
            <a:extLst>
              <a:ext uri="{FF2B5EF4-FFF2-40B4-BE49-F238E27FC236}">
                <a16:creationId xmlns:a16="http://schemas.microsoft.com/office/drawing/2014/main" id="{70729A26-FB58-7E2E-042D-DF2AF760EABD}"/>
              </a:ext>
            </a:extLst>
          </p:cNvPr>
          <p:cNvSpPr txBox="1"/>
          <p:nvPr/>
        </p:nvSpPr>
        <p:spPr>
          <a:xfrm>
            <a:off x="801625" y="1249775"/>
            <a:ext cx="7610855" cy="3724096"/>
          </a:xfrm>
          <a:prstGeom prst="rect">
            <a:avLst/>
          </a:prstGeom>
          <a:noFill/>
        </p:spPr>
        <p:txBody>
          <a:bodyPr wrap="square">
            <a:spAutoFit/>
          </a:bodyPr>
          <a:lstStyle/>
          <a:p>
            <a:r>
              <a:rPr lang="en-US" dirty="0"/>
              <a:t>Presently, LRC proudly offers the following six diploma programs: </a:t>
            </a:r>
          </a:p>
          <a:p>
            <a:endParaRPr lang="en-US" dirty="0"/>
          </a:p>
          <a:p>
            <a:pPr marL="285750" indent="-285750">
              <a:buFont typeface="Arial" panose="020B0604020202020204" pitchFamily="34" charset="0"/>
              <a:buChar char="•"/>
            </a:pPr>
            <a:r>
              <a:rPr lang="en-CA" dirty="0"/>
              <a:t>Health Care Aide </a:t>
            </a:r>
          </a:p>
          <a:p>
            <a:pPr marL="285750" indent="-285750">
              <a:buFont typeface="Arial" panose="020B0604020202020204" pitchFamily="34" charset="0"/>
              <a:buChar char="•"/>
            </a:pPr>
            <a:r>
              <a:rPr lang="en-CA" dirty="0"/>
              <a:t>Business Accounting </a:t>
            </a:r>
          </a:p>
          <a:p>
            <a:pPr marL="285750" indent="-285750">
              <a:buFont typeface="Arial" panose="020B0604020202020204" pitchFamily="34" charset="0"/>
              <a:buChar char="•"/>
            </a:pPr>
            <a:r>
              <a:rPr lang="en-CA" dirty="0"/>
              <a:t>Medical Office Assistant </a:t>
            </a:r>
          </a:p>
          <a:p>
            <a:pPr marL="285750" indent="-285750">
              <a:buFont typeface="Arial" panose="020B0604020202020204" pitchFamily="34" charset="0"/>
              <a:buChar char="•"/>
            </a:pPr>
            <a:r>
              <a:rPr lang="en-US" dirty="0"/>
              <a:t>Indigenous Focused Early Childhood Educator </a:t>
            </a:r>
          </a:p>
          <a:p>
            <a:pPr marL="285750" indent="-285750">
              <a:buFont typeface="Arial" panose="020B0604020202020204" pitchFamily="34" charset="0"/>
              <a:buChar char="•"/>
            </a:pPr>
            <a:r>
              <a:rPr lang="en-CA" dirty="0"/>
              <a:t>Employment Counsellor </a:t>
            </a:r>
          </a:p>
          <a:p>
            <a:pPr marL="285750" indent="-285750">
              <a:buFont typeface="Arial" panose="020B0604020202020204" pitchFamily="34" charset="0"/>
              <a:buChar char="•"/>
            </a:pPr>
            <a:r>
              <a:rPr lang="en-CA" dirty="0"/>
              <a:t>Educational Assistant </a:t>
            </a:r>
          </a:p>
          <a:p>
            <a:pPr marL="285750" indent="-285750">
              <a:buFont typeface="Arial" panose="020B0604020202020204" pitchFamily="34" charset="0"/>
              <a:buChar char="•"/>
            </a:pPr>
            <a:endParaRPr lang="en-CA" dirty="0"/>
          </a:p>
          <a:p>
            <a:r>
              <a:rPr lang="en-US" dirty="0"/>
              <a:t>Each of our diploma programs includes a mandatory Red River Métis culture and history component, nurturing a strong sense of identity and heritage among our students. </a:t>
            </a:r>
            <a:endParaRPr lang="en-CA" dirty="0"/>
          </a:p>
          <a:p>
            <a:endParaRPr lang="en-US" sz="2000" dirty="0"/>
          </a:p>
        </p:txBody>
      </p:sp>
    </p:spTree>
    <p:extLst>
      <p:ext uri="{BB962C8B-B14F-4D97-AF65-F5344CB8AC3E}">
        <p14:creationId xmlns:p14="http://schemas.microsoft.com/office/powerpoint/2010/main" val="481412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2F662-A3E0-A80F-D26E-16DF56D7808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E633804-CE8A-52F0-B961-74E6D02CE475}"/>
              </a:ext>
            </a:extLst>
          </p:cNvPr>
          <p:cNvSpPr txBox="1"/>
          <p:nvPr/>
        </p:nvSpPr>
        <p:spPr>
          <a:xfrm>
            <a:off x="4194867" y="498766"/>
            <a:ext cx="2479718" cy="800219"/>
          </a:xfrm>
          <a:prstGeom prst="rect">
            <a:avLst/>
          </a:prstGeom>
          <a:noFill/>
        </p:spPr>
        <p:txBody>
          <a:bodyPr wrap="none">
            <a:spAutoFit/>
          </a:bodyPr>
          <a:lstStyle/>
          <a:p>
            <a:endParaRPr dirty="0"/>
          </a:p>
          <a:p>
            <a:pPr algn="ctr">
              <a:defRPr sz="2800" b="1"/>
            </a:pPr>
            <a:r>
              <a:rPr sz="2800" dirty="0"/>
              <a:t>LRC –</a:t>
            </a:r>
            <a:r>
              <a:rPr lang="en-CA" sz="2800" dirty="0"/>
              <a:t> Programs</a:t>
            </a:r>
            <a:endParaRPr sz="2800" dirty="0"/>
          </a:p>
        </p:txBody>
      </p:sp>
      <p:sp>
        <p:nvSpPr>
          <p:cNvPr id="4" name="TextBox 3">
            <a:extLst>
              <a:ext uri="{FF2B5EF4-FFF2-40B4-BE49-F238E27FC236}">
                <a16:creationId xmlns:a16="http://schemas.microsoft.com/office/drawing/2014/main" id="{EAA726D2-FF77-6C84-82D2-32FF2F08E81C}"/>
              </a:ext>
            </a:extLst>
          </p:cNvPr>
          <p:cNvSpPr txBox="1"/>
          <p:nvPr/>
        </p:nvSpPr>
        <p:spPr>
          <a:xfrm>
            <a:off x="801625" y="1719072"/>
            <a:ext cx="9266202" cy="2893100"/>
          </a:xfrm>
          <a:prstGeom prst="rect">
            <a:avLst/>
          </a:prstGeom>
          <a:noFill/>
        </p:spPr>
        <p:txBody>
          <a:bodyPr wrap="square">
            <a:spAutoFit/>
          </a:bodyPr>
          <a:lstStyle/>
          <a:p>
            <a:r>
              <a:rPr lang="en-US" dirty="0"/>
              <a:t>LRC has expanded its Health Care Aide program to offer two additional specialized tracks:</a:t>
            </a:r>
          </a:p>
          <a:p>
            <a:r>
              <a:rPr lang="en-US" dirty="0"/>
              <a:t> </a:t>
            </a:r>
          </a:p>
          <a:p>
            <a:pPr marL="285750" indent="-285750">
              <a:buFont typeface="Arial" panose="020B0604020202020204" pitchFamily="34" charset="0"/>
              <a:buChar char="•"/>
            </a:pPr>
            <a:r>
              <a:rPr lang="en-US" b="1" dirty="0"/>
              <a:t>Health Care Aide Challenge Program: </a:t>
            </a:r>
            <a:r>
              <a:rPr lang="en-US" dirty="0"/>
              <a:t>This program is designed for individuals who possess relevant health care experience and wish to challenge the certification exam. By providing targeted training and comprehensive preparation, LRC equips participants to excel in the certification process, enabling them to become competent and certified health care aides.</a:t>
            </a:r>
          </a:p>
          <a:p>
            <a:r>
              <a:rPr lang="en-US" dirty="0"/>
              <a:t> </a:t>
            </a:r>
          </a:p>
          <a:p>
            <a:pPr marL="285750" indent="-285750">
              <a:buFont typeface="Arial" panose="020B0604020202020204" pitchFamily="34" charset="0"/>
              <a:buChar char="•"/>
            </a:pPr>
            <a:r>
              <a:rPr lang="en-US" b="1" dirty="0"/>
              <a:t>Health Care Aide Bridging Program: </a:t>
            </a:r>
            <a:r>
              <a:rPr lang="en-US" dirty="0"/>
              <a:t>LRC is proud to offer this program, which facilitates the transition of existing health care aides to meet the requirements of Shared Health. </a:t>
            </a:r>
          </a:p>
          <a:p>
            <a:endParaRPr lang="en-US" sz="2000" dirty="0"/>
          </a:p>
        </p:txBody>
      </p:sp>
    </p:spTree>
    <p:extLst>
      <p:ext uri="{BB962C8B-B14F-4D97-AF65-F5344CB8AC3E}">
        <p14:creationId xmlns:p14="http://schemas.microsoft.com/office/powerpoint/2010/main" val="1030861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8824" y="17503"/>
            <a:ext cx="3020699" cy="800219"/>
          </a:xfrm>
          <a:prstGeom prst="rect">
            <a:avLst/>
          </a:prstGeom>
          <a:noFill/>
        </p:spPr>
        <p:txBody>
          <a:bodyPr wrap="none">
            <a:spAutoFit/>
          </a:bodyPr>
          <a:lstStyle/>
          <a:p>
            <a:endParaRPr dirty="0"/>
          </a:p>
          <a:p>
            <a:pPr>
              <a:defRPr sz="2800" b="1"/>
            </a:pPr>
            <a:r>
              <a:rPr sz="2800" dirty="0"/>
              <a:t>LRC – Partnerships</a:t>
            </a:r>
          </a:p>
        </p:txBody>
      </p:sp>
      <p:sp>
        <p:nvSpPr>
          <p:cNvPr id="4" name="TextBox 3"/>
          <p:cNvSpPr txBox="1"/>
          <p:nvPr/>
        </p:nvSpPr>
        <p:spPr>
          <a:xfrm>
            <a:off x="221226" y="494743"/>
            <a:ext cx="9595897" cy="984885"/>
          </a:xfrm>
          <a:prstGeom prst="rect">
            <a:avLst/>
          </a:prstGeom>
          <a:noFill/>
        </p:spPr>
        <p:txBody>
          <a:bodyPr wrap="none">
            <a:spAutoFit/>
          </a:bodyPr>
          <a:lstStyle/>
          <a:p>
            <a:endParaRPr dirty="0"/>
          </a:p>
          <a:p>
            <a:pPr>
              <a:defRPr sz="2000"/>
            </a:pPr>
            <a:r>
              <a:rPr sz="2000" dirty="0"/>
              <a:t>Partnerships: MMF ELCC, MET, LRI, Shared Health, Swan Valley SD, </a:t>
            </a:r>
            <a:endParaRPr lang="en-CA" sz="2000" dirty="0"/>
          </a:p>
          <a:p>
            <a:pPr>
              <a:defRPr sz="2000"/>
            </a:pPr>
            <a:r>
              <a:rPr sz="2000" dirty="0"/>
              <a:t>City of Winnipeg,</a:t>
            </a:r>
            <a:r>
              <a:rPr lang="en-CA" sz="2000" dirty="0"/>
              <a:t> Winnipeg Airport Authority,</a:t>
            </a:r>
            <a:r>
              <a:rPr sz="2000" dirty="0"/>
              <a:t> Tanco Mine, Cross Lake, Fairford First Nation</a:t>
            </a:r>
          </a:p>
        </p:txBody>
      </p:sp>
      <p:pic>
        <p:nvPicPr>
          <p:cNvPr id="10" name="Picture 9" descr="A logo for a child care center&#10;&#10;AI-generated content may be incorrect.">
            <a:extLst>
              <a:ext uri="{FF2B5EF4-FFF2-40B4-BE49-F238E27FC236}">
                <a16:creationId xmlns:a16="http://schemas.microsoft.com/office/drawing/2014/main" id="{44CEC010-4A46-710B-15F1-04D008CB7726}"/>
              </a:ext>
            </a:extLst>
          </p:cNvPr>
          <p:cNvPicPr>
            <a:picLocks noChangeAspect="1"/>
          </p:cNvPicPr>
          <p:nvPr/>
        </p:nvPicPr>
        <p:blipFill>
          <a:blip r:embed="rId2"/>
          <a:stretch>
            <a:fillRect/>
          </a:stretch>
        </p:blipFill>
        <p:spPr>
          <a:xfrm>
            <a:off x="721463" y="1633889"/>
            <a:ext cx="1691269" cy="1527208"/>
          </a:xfrm>
          <a:prstGeom prst="rect">
            <a:avLst/>
          </a:prstGeom>
        </p:spPr>
      </p:pic>
      <p:pic>
        <p:nvPicPr>
          <p:cNvPr id="12" name="Picture 11" descr="A blue background with white text&#10;&#10;AI-generated content may be incorrect.">
            <a:extLst>
              <a:ext uri="{FF2B5EF4-FFF2-40B4-BE49-F238E27FC236}">
                <a16:creationId xmlns:a16="http://schemas.microsoft.com/office/drawing/2014/main" id="{E6863430-147C-9C42-8A88-1800A0E98151}"/>
              </a:ext>
            </a:extLst>
          </p:cNvPr>
          <p:cNvPicPr>
            <a:picLocks noChangeAspect="1"/>
          </p:cNvPicPr>
          <p:nvPr/>
        </p:nvPicPr>
        <p:blipFill>
          <a:blip r:embed="rId3"/>
          <a:stretch>
            <a:fillRect/>
          </a:stretch>
        </p:blipFill>
        <p:spPr>
          <a:xfrm>
            <a:off x="2900812" y="1633889"/>
            <a:ext cx="2535957" cy="1524000"/>
          </a:xfrm>
          <a:prstGeom prst="rect">
            <a:avLst/>
          </a:prstGeom>
        </p:spPr>
      </p:pic>
      <p:pic>
        <p:nvPicPr>
          <p:cNvPr id="14" name="Picture 13" descr="A person holding a paper&#10;&#10;AI-generated content may be incorrect.">
            <a:extLst>
              <a:ext uri="{FF2B5EF4-FFF2-40B4-BE49-F238E27FC236}">
                <a16:creationId xmlns:a16="http://schemas.microsoft.com/office/drawing/2014/main" id="{9957952B-81F8-4458-3080-53E325F24AC9}"/>
              </a:ext>
            </a:extLst>
          </p:cNvPr>
          <p:cNvPicPr>
            <a:picLocks noChangeAspect="1"/>
          </p:cNvPicPr>
          <p:nvPr/>
        </p:nvPicPr>
        <p:blipFill>
          <a:blip r:embed="rId4"/>
          <a:stretch>
            <a:fillRect/>
          </a:stretch>
        </p:blipFill>
        <p:spPr>
          <a:xfrm>
            <a:off x="5834930" y="1673684"/>
            <a:ext cx="2074218" cy="1444410"/>
          </a:xfrm>
          <a:prstGeom prst="rect">
            <a:avLst/>
          </a:prstGeom>
        </p:spPr>
      </p:pic>
      <p:pic>
        <p:nvPicPr>
          <p:cNvPr id="16" name="Picture 15" descr="A logo for a health company&#10;&#10;AI-generated content may be incorrect.">
            <a:extLst>
              <a:ext uri="{FF2B5EF4-FFF2-40B4-BE49-F238E27FC236}">
                <a16:creationId xmlns:a16="http://schemas.microsoft.com/office/drawing/2014/main" id="{29499BD9-16F3-75D0-730E-2A408BC34990}"/>
              </a:ext>
            </a:extLst>
          </p:cNvPr>
          <p:cNvPicPr>
            <a:picLocks noChangeAspect="1"/>
          </p:cNvPicPr>
          <p:nvPr/>
        </p:nvPicPr>
        <p:blipFill>
          <a:blip r:embed="rId5"/>
          <a:stretch>
            <a:fillRect/>
          </a:stretch>
        </p:blipFill>
        <p:spPr>
          <a:xfrm>
            <a:off x="721462" y="3429000"/>
            <a:ext cx="1691269" cy="1524000"/>
          </a:xfrm>
          <a:prstGeom prst="rect">
            <a:avLst/>
          </a:prstGeom>
        </p:spPr>
      </p:pic>
      <p:pic>
        <p:nvPicPr>
          <p:cNvPr id="18" name="Picture 17" descr="A black and white logo&#10;&#10;AI-generated content may be incorrect.">
            <a:extLst>
              <a:ext uri="{FF2B5EF4-FFF2-40B4-BE49-F238E27FC236}">
                <a16:creationId xmlns:a16="http://schemas.microsoft.com/office/drawing/2014/main" id="{96691FAC-EFC1-1360-98A4-D2331877C30B}"/>
              </a:ext>
            </a:extLst>
          </p:cNvPr>
          <p:cNvPicPr>
            <a:picLocks noChangeAspect="1"/>
          </p:cNvPicPr>
          <p:nvPr/>
        </p:nvPicPr>
        <p:blipFill>
          <a:blip r:embed="rId6"/>
          <a:stretch>
            <a:fillRect/>
          </a:stretch>
        </p:blipFill>
        <p:spPr>
          <a:xfrm>
            <a:off x="720731" y="5079414"/>
            <a:ext cx="1692000" cy="1692000"/>
          </a:xfrm>
          <a:prstGeom prst="rect">
            <a:avLst/>
          </a:prstGeom>
        </p:spPr>
      </p:pic>
      <p:pic>
        <p:nvPicPr>
          <p:cNvPr id="20" name="Picture 19" descr="A logo of a company&#10;&#10;AI-generated content may be incorrect.">
            <a:extLst>
              <a:ext uri="{FF2B5EF4-FFF2-40B4-BE49-F238E27FC236}">
                <a16:creationId xmlns:a16="http://schemas.microsoft.com/office/drawing/2014/main" id="{91CA6BFD-91CB-F16C-FA57-DBD9BD259D01}"/>
              </a:ext>
            </a:extLst>
          </p:cNvPr>
          <p:cNvPicPr>
            <a:picLocks noChangeAspect="1"/>
          </p:cNvPicPr>
          <p:nvPr/>
        </p:nvPicPr>
        <p:blipFill>
          <a:blip r:embed="rId7"/>
          <a:stretch>
            <a:fillRect/>
          </a:stretch>
        </p:blipFill>
        <p:spPr>
          <a:xfrm>
            <a:off x="2919919" y="3429000"/>
            <a:ext cx="2516850" cy="1522800"/>
          </a:xfrm>
          <a:prstGeom prst="rect">
            <a:avLst/>
          </a:prstGeom>
        </p:spPr>
      </p:pic>
      <p:pic>
        <p:nvPicPr>
          <p:cNvPr id="22" name="Picture 21" descr="A logo of a building&#10;&#10;AI-generated content may be incorrect.">
            <a:extLst>
              <a:ext uri="{FF2B5EF4-FFF2-40B4-BE49-F238E27FC236}">
                <a16:creationId xmlns:a16="http://schemas.microsoft.com/office/drawing/2014/main" id="{DDD6F716-E8BF-BC33-A2F3-637E68ADE845}"/>
              </a:ext>
            </a:extLst>
          </p:cNvPr>
          <p:cNvPicPr>
            <a:picLocks noChangeAspect="1"/>
          </p:cNvPicPr>
          <p:nvPr/>
        </p:nvPicPr>
        <p:blipFill>
          <a:blip r:embed="rId8"/>
          <a:stretch>
            <a:fillRect/>
          </a:stretch>
        </p:blipFill>
        <p:spPr>
          <a:xfrm>
            <a:off x="8422110" y="1634697"/>
            <a:ext cx="1526400" cy="1526400"/>
          </a:xfrm>
          <a:prstGeom prst="rect">
            <a:avLst/>
          </a:prstGeom>
        </p:spPr>
      </p:pic>
      <p:pic>
        <p:nvPicPr>
          <p:cNvPr id="24" name="Picture 23" descr="A logo with a bird&#10;&#10;AI-generated content may be incorrect.">
            <a:extLst>
              <a:ext uri="{FF2B5EF4-FFF2-40B4-BE49-F238E27FC236}">
                <a16:creationId xmlns:a16="http://schemas.microsoft.com/office/drawing/2014/main" id="{28332551-297F-D3FE-17C1-93BB33636BD2}"/>
              </a:ext>
            </a:extLst>
          </p:cNvPr>
          <p:cNvPicPr>
            <a:picLocks noChangeAspect="1"/>
          </p:cNvPicPr>
          <p:nvPr/>
        </p:nvPicPr>
        <p:blipFill>
          <a:blip r:embed="rId9"/>
          <a:stretch>
            <a:fillRect/>
          </a:stretch>
        </p:blipFill>
        <p:spPr>
          <a:xfrm>
            <a:off x="5989401" y="3429000"/>
            <a:ext cx="2019545" cy="1526400"/>
          </a:xfrm>
          <a:prstGeom prst="rect">
            <a:avLst/>
          </a:prstGeom>
        </p:spPr>
      </p:pic>
      <p:pic>
        <p:nvPicPr>
          <p:cNvPr id="26" name="Picture 25" descr="A flag with arrows and a feather on it&#10;&#10;AI-generated content may be incorrect.">
            <a:extLst>
              <a:ext uri="{FF2B5EF4-FFF2-40B4-BE49-F238E27FC236}">
                <a16:creationId xmlns:a16="http://schemas.microsoft.com/office/drawing/2014/main" id="{9241F436-01D0-9C4E-7308-7949F5FDDBEC}"/>
              </a:ext>
            </a:extLst>
          </p:cNvPr>
          <p:cNvPicPr>
            <a:picLocks noChangeAspect="1"/>
          </p:cNvPicPr>
          <p:nvPr/>
        </p:nvPicPr>
        <p:blipFill>
          <a:blip r:embed="rId10"/>
          <a:stretch>
            <a:fillRect/>
          </a:stretch>
        </p:blipFill>
        <p:spPr>
          <a:xfrm>
            <a:off x="2919919" y="5164014"/>
            <a:ext cx="2516850" cy="1522800"/>
          </a:xfrm>
          <a:prstGeom prst="rect">
            <a:avLst/>
          </a:prstGeom>
        </p:spPr>
      </p:pic>
      <p:pic>
        <p:nvPicPr>
          <p:cNvPr id="28" name="Picture 27" descr="A blue circle with white letters&#10;&#10;AI-generated content may be incorrect.">
            <a:extLst>
              <a:ext uri="{FF2B5EF4-FFF2-40B4-BE49-F238E27FC236}">
                <a16:creationId xmlns:a16="http://schemas.microsoft.com/office/drawing/2014/main" id="{D45A7D60-297C-37CC-B7C9-3C41FE946848}"/>
              </a:ext>
            </a:extLst>
          </p:cNvPr>
          <p:cNvPicPr>
            <a:picLocks noChangeAspect="1"/>
          </p:cNvPicPr>
          <p:nvPr/>
        </p:nvPicPr>
        <p:blipFill>
          <a:blip r:embed="rId11"/>
          <a:stretch>
            <a:fillRect/>
          </a:stretch>
        </p:blipFill>
        <p:spPr>
          <a:xfrm>
            <a:off x="8422110" y="3429000"/>
            <a:ext cx="1691269" cy="152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99C3A6-E2D0-5381-057F-3EF260A2EE41}"/>
              </a:ext>
            </a:extLst>
          </p:cNvPr>
          <p:cNvSpPr txBox="1"/>
          <p:nvPr/>
        </p:nvSpPr>
        <p:spPr>
          <a:xfrm>
            <a:off x="1185781" y="376951"/>
            <a:ext cx="6096000" cy="830997"/>
          </a:xfrm>
          <a:prstGeom prst="rect">
            <a:avLst/>
          </a:prstGeom>
          <a:noFill/>
        </p:spPr>
        <p:txBody>
          <a:bodyPr wrap="square">
            <a:spAutoFit/>
          </a:bodyPr>
          <a:lstStyle/>
          <a:p>
            <a:endParaRPr lang="en-CA" sz="2400" dirty="0"/>
          </a:p>
          <a:p>
            <a:pPr>
              <a:defRPr sz="2800" b="1"/>
            </a:pPr>
            <a:r>
              <a:rPr lang="en-CA" sz="2400" dirty="0"/>
              <a:t>LRC – Impact</a:t>
            </a:r>
          </a:p>
        </p:txBody>
      </p:sp>
      <p:pic>
        <p:nvPicPr>
          <p:cNvPr id="7" name="Picture 6" descr="A comparison of pie charts&#10;&#10;AI-generated content may be incorrect.">
            <a:extLst>
              <a:ext uri="{FF2B5EF4-FFF2-40B4-BE49-F238E27FC236}">
                <a16:creationId xmlns:a16="http://schemas.microsoft.com/office/drawing/2014/main" id="{B94DC67E-266C-0AD8-1B38-3060D28A9E71}"/>
              </a:ext>
            </a:extLst>
          </p:cNvPr>
          <p:cNvPicPr>
            <a:picLocks noChangeAspect="1"/>
          </p:cNvPicPr>
          <p:nvPr/>
        </p:nvPicPr>
        <p:blipFill>
          <a:blip r:embed="rId3"/>
          <a:stretch>
            <a:fillRect/>
          </a:stretch>
        </p:blipFill>
        <p:spPr>
          <a:xfrm>
            <a:off x="1185781" y="1442583"/>
            <a:ext cx="7924531" cy="3824842"/>
          </a:xfrm>
          <a:prstGeom prst="rect">
            <a:avLst/>
          </a:prstGeom>
        </p:spPr>
      </p:pic>
    </p:spTree>
    <p:extLst>
      <p:ext uri="{BB962C8B-B14F-4D97-AF65-F5344CB8AC3E}">
        <p14:creationId xmlns:p14="http://schemas.microsoft.com/office/powerpoint/2010/main" val="3478591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7B63D-3A6B-4AEF-5E8E-ADA7FD12064C}"/>
              </a:ext>
            </a:extLst>
          </p:cNvPr>
          <p:cNvSpPr>
            <a:spLocks noGrp="1"/>
          </p:cNvSpPr>
          <p:nvPr>
            <p:ph type="ctrTitle"/>
          </p:nvPr>
        </p:nvSpPr>
        <p:spPr>
          <a:xfrm>
            <a:off x="2455334" y="709083"/>
            <a:ext cx="5190066" cy="935567"/>
          </a:xfrm>
        </p:spPr>
        <p:txBody>
          <a:bodyPr/>
          <a:lstStyle/>
          <a:p>
            <a:r>
              <a:rPr lang="en-US" b="1" dirty="0"/>
              <a:t>Thank you!</a:t>
            </a:r>
          </a:p>
        </p:txBody>
      </p:sp>
      <p:sp>
        <p:nvSpPr>
          <p:cNvPr id="6" name="TextBox 5">
            <a:extLst>
              <a:ext uri="{FF2B5EF4-FFF2-40B4-BE49-F238E27FC236}">
                <a16:creationId xmlns:a16="http://schemas.microsoft.com/office/drawing/2014/main" id="{1C55B36F-7DFF-468D-E31C-177ACD4FA902}"/>
              </a:ext>
            </a:extLst>
          </p:cNvPr>
          <p:cNvSpPr txBox="1"/>
          <p:nvPr/>
        </p:nvSpPr>
        <p:spPr>
          <a:xfrm>
            <a:off x="567267" y="2147822"/>
            <a:ext cx="6519333" cy="4001095"/>
          </a:xfrm>
          <a:prstGeom prst="rect">
            <a:avLst/>
          </a:prstGeom>
          <a:noFill/>
        </p:spPr>
        <p:txBody>
          <a:bodyPr wrap="square" rtlCol="0">
            <a:spAutoFit/>
          </a:bodyPr>
          <a:lstStyle/>
          <a:p>
            <a:r>
              <a:rPr lang="en-US" sz="2000" b="1" dirty="0"/>
              <a:t>Contact Us!</a:t>
            </a:r>
            <a:br>
              <a:rPr lang="en-US" dirty="0"/>
            </a:br>
            <a:br>
              <a:rPr lang="en-US" dirty="0"/>
            </a:br>
            <a:r>
              <a:rPr lang="en-US" b="1" dirty="0"/>
              <a:t>MMF Provincial Education</a:t>
            </a:r>
            <a:br>
              <a:rPr lang="en-US" dirty="0"/>
            </a:br>
            <a:r>
              <a:rPr lang="en-US" dirty="0"/>
              <a:t>General inquiries: </a:t>
            </a:r>
            <a:r>
              <a:rPr lang="en-US" dirty="0">
                <a:hlinkClick r:id="rId3"/>
              </a:rPr>
              <a:t>provincial.education@mmf.mb.ca</a:t>
            </a:r>
            <a:br>
              <a:rPr lang="en-US" dirty="0"/>
            </a:br>
            <a:r>
              <a:rPr lang="en-US" dirty="0"/>
              <a:t>PSESP: </a:t>
            </a:r>
            <a:r>
              <a:rPr lang="en-US" dirty="0">
                <a:hlinkClick r:id="rId4"/>
              </a:rPr>
              <a:t>psesp.info@mmf.mb.ca</a:t>
            </a:r>
            <a:br>
              <a:rPr lang="en-US" dirty="0"/>
            </a:br>
            <a:r>
              <a:rPr lang="en-US" dirty="0"/>
              <a:t>Phone: (204) 229-7647</a:t>
            </a:r>
          </a:p>
          <a:p>
            <a:endParaRPr lang="en-US" dirty="0"/>
          </a:p>
          <a:p>
            <a:r>
              <a:rPr lang="en-US" b="1" dirty="0"/>
              <a:t>Louis Riel Institute</a:t>
            </a:r>
            <a:br>
              <a:rPr lang="en-US" dirty="0"/>
            </a:br>
            <a:r>
              <a:rPr lang="en-US" dirty="0"/>
              <a:t>Email: </a:t>
            </a:r>
            <a:r>
              <a:rPr lang="en-US" dirty="0">
                <a:hlinkClick r:id="rId5"/>
              </a:rPr>
              <a:t>lri@lrilearn.ca</a:t>
            </a:r>
            <a:br>
              <a:rPr lang="en-US" dirty="0"/>
            </a:br>
            <a:r>
              <a:rPr lang="en-US" dirty="0"/>
              <a:t>Phone: 204-984-9480 </a:t>
            </a:r>
          </a:p>
          <a:p>
            <a:endParaRPr lang="en-US" dirty="0"/>
          </a:p>
          <a:p>
            <a:r>
              <a:rPr lang="en-US" b="1" dirty="0"/>
              <a:t>Louis Riel College </a:t>
            </a:r>
          </a:p>
          <a:p>
            <a:r>
              <a:rPr lang="en-US" dirty="0"/>
              <a:t>Email: </a:t>
            </a:r>
            <a:r>
              <a:rPr lang="en-US" dirty="0">
                <a:solidFill>
                  <a:srgbClr val="0563C1"/>
                </a:solidFill>
                <a:hlinkClick r:id="rId6">
                  <a:extLst>
                    <a:ext uri="{A12FA001-AC4F-418D-AE19-62706E023703}">
                      <ahyp:hlinkClr xmlns:ahyp="http://schemas.microsoft.com/office/drawing/2018/hyperlinkcolor" val="tx"/>
                    </a:ext>
                  </a:extLst>
                </a:hlinkClick>
              </a:rPr>
              <a:t>admissions@mmf.mb.ca</a:t>
            </a:r>
            <a:r>
              <a:rPr lang="en-US" dirty="0"/>
              <a:t> </a:t>
            </a:r>
            <a:br>
              <a:rPr lang="en-US" dirty="0"/>
            </a:br>
            <a:r>
              <a:rPr lang="en-US" dirty="0"/>
              <a:t>Phone: 204-586-8474 </a:t>
            </a:r>
            <a:r>
              <a:rPr lang="en-US" dirty="0" err="1"/>
              <a:t>ext</a:t>
            </a:r>
            <a:r>
              <a:rPr lang="en-US" dirty="0"/>
              <a:t> 2817</a:t>
            </a:r>
            <a:endParaRPr lang="en-US" b="1" dirty="0"/>
          </a:p>
        </p:txBody>
      </p:sp>
    </p:spTree>
    <p:extLst>
      <p:ext uri="{BB962C8B-B14F-4D97-AF65-F5344CB8AC3E}">
        <p14:creationId xmlns:p14="http://schemas.microsoft.com/office/powerpoint/2010/main" val="2027444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0546" y="1122363"/>
            <a:ext cx="9144000" cy="2387600"/>
          </a:xfrm>
        </p:spPr>
        <p:txBody>
          <a:bodyPr/>
          <a:lstStyle/>
          <a:p>
            <a:r>
              <a:rPr b="1" dirty="0"/>
              <a:t>MMF Annual Report 2025</a:t>
            </a:r>
          </a:p>
        </p:txBody>
      </p:sp>
      <p:sp>
        <p:nvSpPr>
          <p:cNvPr id="3" name="Subtitle 2"/>
          <p:cNvSpPr>
            <a:spLocks noGrp="1"/>
          </p:cNvSpPr>
          <p:nvPr>
            <p:ph type="subTitle" idx="1"/>
          </p:nvPr>
        </p:nvSpPr>
        <p:spPr>
          <a:xfrm>
            <a:off x="900546" y="3588040"/>
            <a:ext cx="9144000" cy="1655762"/>
          </a:xfrm>
        </p:spPr>
        <p:txBody>
          <a:bodyPr/>
          <a:lstStyle/>
          <a:p>
            <a:r>
              <a:rPr lang="en-CA" dirty="0"/>
              <a:t>MMF Education Department (PSESP)</a:t>
            </a:r>
          </a:p>
          <a:p>
            <a:r>
              <a:rPr lang="en-CA" dirty="0"/>
              <a:t> </a:t>
            </a:r>
            <a:r>
              <a:rPr dirty="0"/>
              <a:t>Louis Riel Institute (LRI)</a:t>
            </a:r>
            <a:r>
              <a:rPr lang="en-CA" dirty="0"/>
              <a:t> and </a:t>
            </a:r>
            <a:r>
              <a:rPr dirty="0"/>
              <a:t>Louis Riel College (LRC)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a black square&#10;&#10;AI-generated content may be incorrect.">
            <a:extLst>
              <a:ext uri="{FF2B5EF4-FFF2-40B4-BE49-F238E27FC236}">
                <a16:creationId xmlns:a16="http://schemas.microsoft.com/office/drawing/2014/main" id="{05760F0E-47B3-D943-90AF-CBD2E554759F}"/>
              </a:ext>
            </a:extLst>
          </p:cNvPr>
          <p:cNvPicPr>
            <a:picLocks noChangeAspect="1"/>
          </p:cNvPicPr>
          <p:nvPr/>
        </p:nvPicPr>
        <p:blipFill>
          <a:blip r:embed="rId2"/>
          <a:stretch>
            <a:fillRect/>
          </a:stretch>
        </p:blipFill>
        <p:spPr>
          <a:xfrm>
            <a:off x="423511" y="2017239"/>
            <a:ext cx="9246669" cy="2024635"/>
          </a:xfrm>
          <a:prstGeom prst="rect">
            <a:avLst/>
          </a:prstGeom>
        </p:spPr>
      </p:pic>
    </p:spTree>
    <p:extLst>
      <p:ext uri="{BB962C8B-B14F-4D97-AF65-F5344CB8AC3E}">
        <p14:creationId xmlns:p14="http://schemas.microsoft.com/office/powerpoint/2010/main" val="1702525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4191DC-2A73-5CBC-299F-B9B7E2EF44A2}"/>
              </a:ext>
            </a:extLst>
          </p:cNvPr>
          <p:cNvSpPr txBox="1"/>
          <p:nvPr/>
        </p:nvSpPr>
        <p:spPr>
          <a:xfrm>
            <a:off x="1063712" y="5275989"/>
            <a:ext cx="2173800" cy="923330"/>
          </a:xfrm>
          <a:prstGeom prst="rect">
            <a:avLst/>
          </a:prstGeom>
          <a:noFill/>
        </p:spPr>
        <p:txBody>
          <a:bodyPr wrap="none" rtlCol="0">
            <a:spAutoFit/>
          </a:bodyPr>
          <a:lstStyle/>
          <a:p>
            <a:r>
              <a:rPr lang="en-US" dirty="0"/>
              <a:t>JoAnne Remillard</a:t>
            </a:r>
            <a:br>
              <a:rPr lang="en-US" dirty="0"/>
            </a:br>
            <a:r>
              <a:rPr lang="en-US" dirty="0"/>
              <a:t>Minister of Provincial</a:t>
            </a:r>
          </a:p>
          <a:p>
            <a:r>
              <a:rPr lang="en-US" dirty="0"/>
              <a:t>Education</a:t>
            </a:r>
          </a:p>
        </p:txBody>
      </p:sp>
      <p:sp>
        <p:nvSpPr>
          <p:cNvPr id="4" name="TextBox 3">
            <a:extLst>
              <a:ext uri="{FF2B5EF4-FFF2-40B4-BE49-F238E27FC236}">
                <a16:creationId xmlns:a16="http://schemas.microsoft.com/office/drawing/2014/main" id="{B2E3F2C5-0511-BD63-3D55-EC16A0C3B818}"/>
              </a:ext>
            </a:extLst>
          </p:cNvPr>
          <p:cNvSpPr txBox="1"/>
          <p:nvPr/>
        </p:nvSpPr>
        <p:spPr>
          <a:xfrm>
            <a:off x="5387546" y="5275989"/>
            <a:ext cx="3163045" cy="923330"/>
          </a:xfrm>
          <a:prstGeom prst="rect">
            <a:avLst/>
          </a:prstGeom>
          <a:noFill/>
        </p:spPr>
        <p:txBody>
          <a:bodyPr wrap="none" rtlCol="0">
            <a:spAutoFit/>
          </a:bodyPr>
          <a:lstStyle/>
          <a:p>
            <a:r>
              <a:rPr lang="en-US" dirty="0"/>
              <a:t>Joan Ledoux</a:t>
            </a:r>
            <a:br>
              <a:rPr lang="en-US" dirty="0"/>
            </a:br>
            <a:r>
              <a:rPr lang="en-US" dirty="0"/>
              <a:t>Associate Minister of Provincial </a:t>
            </a:r>
          </a:p>
          <a:p>
            <a:r>
              <a:rPr lang="en-US" dirty="0"/>
              <a:t>Education</a:t>
            </a:r>
          </a:p>
        </p:txBody>
      </p:sp>
      <p:pic>
        <p:nvPicPr>
          <p:cNvPr id="6" name="Picture 5" descr="A person in a dress with a red sash&#10;&#10;AI-generated content may be incorrect.">
            <a:extLst>
              <a:ext uri="{FF2B5EF4-FFF2-40B4-BE49-F238E27FC236}">
                <a16:creationId xmlns:a16="http://schemas.microsoft.com/office/drawing/2014/main" id="{97249697-3D82-CA69-F989-D1990C2EEF5E}"/>
              </a:ext>
            </a:extLst>
          </p:cNvPr>
          <p:cNvPicPr>
            <a:picLocks noChangeAspect="1"/>
          </p:cNvPicPr>
          <p:nvPr/>
        </p:nvPicPr>
        <p:blipFill>
          <a:blip r:embed="rId2"/>
          <a:stretch>
            <a:fillRect/>
          </a:stretch>
        </p:blipFill>
        <p:spPr>
          <a:xfrm>
            <a:off x="1163479" y="1258845"/>
            <a:ext cx="2514600" cy="3771900"/>
          </a:xfrm>
          <a:prstGeom prst="rect">
            <a:avLst/>
          </a:prstGeom>
        </p:spPr>
      </p:pic>
      <p:pic>
        <p:nvPicPr>
          <p:cNvPr id="8" name="Picture 7" descr="A person in a black dress&#10;&#10;AI-generated content may be incorrect.">
            <a:extLst>
              <a:ext uri="{FF2B5EF4-FFF2-40B4-BE49-F238E27FC236}">
                <a16:creationId xmlns:a16="http://schemas.microsoft.com/office/drawing/2014/main" id="{280910D9-41EF-6801-F189-4FF66EAEC245}"/>
              </a:ext>
            </a:extLst>
          </p:cNvPr>
          <p:cNvPicPr>
            <a:picLocks noChangeAspect="1"/>
          </p:cNvPicPr>
          <p:nvPr/>
        </p:nvPicPr>
        <p:blipFill>
          <a:blip r:embed="rId3"/>
          <a:stretch>
            <a:fillRect/>
          </a:stretch>
        </p:blipFill>
        <p:spPr>
          <a:xfrm>
            <a:off x="5481251" y="1258845"/>
            <a:ext cx="2514600" cy="3771900"/>
          </a:xfrm>
          <a:prstGeom prst="rect">
            <a:avLst/>
          </a:prstGeom>
        </p:spPr>
      </p:pic>
      <p:sp>
        <p:nvSpPr>
          <p:cNvPr id="9" name="TextBox 8">
            <a:extLst>
              <a:ext uri="{FF2B5EF4-FFF2-40B4-BE49-F238E27FC236}">
                <a16:creationId xmlns:a16="http://schemas.microsoft.com/office/drawing/2014/main" id="{A68992BC-EF9D-1CE0-0D61-A01409D78935}"/>
              </a:ext>
            </a:extLst>
          </p:cNvPr>
          <p:cNvSpPr txBox="1"/>
          <p:nvPr/>
        </p:nvSpPr>
        <p:spPr>
          <a:xfrm>
            <a:off x="2420779" y="304738"/>
            <a:ext cx="4841197" cy="769441"/>
          </a:xfrm>
          <a:prstGeom prst="rect">
            <a:avLst/>
          </a:prstGeom>
          <a:noFill/>
        </p:spPr>
        <p:txBody>
          <a:bodyPr wrap="none" rtlCol="0">
            <a:spAutoFit/>
          </a:bodyPr>
          <a:lstStyle/>
          <a:p>
            <a:r>
              <a:rPr lang="en-US" sz="4400" dirty="0"/>
              <a:t>Education Ministers </a:t>
            </a:r>
          </a:p>
        </p:txBody>
      </p:sp>
    </p:spTree>
    <p:extLst>
      <p:ext uri="{BB962C8B-B14F-4D97-AF65-F5344CB8AC3E}">
        <p14:creationId xmlns:p14="http://schemas.microsoft.com/office/powerpoint/2010/main" val="676483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39091" y="410563"/>
            <a:ext cx="6769033" cy="830997"/>
          </a:xfrm>
          <a:prstGeom prst="rect">
            <a:avLst/>
          </a:prstGeom>
          <a:noFill/>
        </p:spPr>
        <p:txBody>
          <a:bodyPr wrap="none">
            <a:spAutoFit/>
          </a:bodyPr>
          <a:lstStyle/>
          <a:p>
            <a:pPr algn="ctr"/>
            <a:r>
              <a:rPr sz="2400" b="1" dirty="0"/>
              <a:t>P</a:t>
            </a:r>
            <a:r>
              <a:rPr lang="en-US" sz="2400" b="1" dirty="0"/>
              <a:t>ost-Secondary Education Support Program</a:t>
            </a:r>
            <a:r>
              <a:rPr sz="2400" b="1" dirty="0"/>
              <a:t> </a:t>
            </a:r>
            <a:r>
              <a:rPr lang="en-US" sz="2400" b="1" dirty="0"/>
              <a:t>(PSESP)</a:t>
            </a:r>
            <a:br>
              <a:rPr lang="en-US" sz="2400" b="1" dirty="0"/>
            </a:br>
            <a:r>
              <a:rPr sz="2400" b="1" dirty="0"/>
              <a:t>Student Funding (2024-25)</a:t>
            </a:r>
          </a:p>
        </p:txBody>
      </p:sp>
      <p:sp>
        <p:nvSpPr>
          <p:cNvPr id="5" name="TextBox 4"/>
          <p:cNvSpPr txBox="1"/>
          <p:nvPr/>
        </p:nvSpPr>
        <p:spPr>
          <a:xfrm>
            <a:off x="1088456" y="4962407"/>
            <a:ext cx="3406540" cy="584775"/>
          </a:xfrm>
          <a:prstGeom prst="rect">
            <a:avLst/>
          </a:prstGeom>
          <a:noFill/>
        </p:spPr>
        <p:txBody>
          <a:bodyPr wrap="square">
            <a:spAutoFit/>
          </a:bodyPr>
          <a:lstStyle/>
          <a:p>
            <a:br>
              <a:rPr sz="1600" dirty="0"/>
            </a:br>
            <a:r>
              <a:rPr sz="1600" dirty="0"/>
              <a:t>• Largest intake since launch in 2019</a:t>
            </a:r>
          </a:p>
        </p:txBody>
      </p:sp>
      <p:pic>
        <p:nvPicPr>
          <p:cNvPr id="7" name="Picture 6" descr="A blue background with text and numbers&#10;&#10;AI-generated content may be incorrect.">
            <a:extLst>
              <a:ext uri="{FF2B5EF4-FFF2-40B4-BE49-F238E27FC236}">
                <a16:creationId xmlns:a16="http://schemas.microsoft.com/office/drawing/2014/main" id="{FF871776-E7B7-B2BB-6E40-25D714FEBD82}"/>
              </a:ext>
            </a:extLst>
          </p:cNvPr>
          <p:cNvPicPr>
            <a:picLocks noChangeAspect="1"/>
          </p:cNvPicPr>
          <p:nvPr/>
        </p:nvPicPr>
        <p:blipFill>
          <a:blip r:embed="rId2"/>
          <a:stretch>
            <a:fillRect/>
          </a:stretch>
        </p:blipFill>
        <p:spPr>
          <a:xfrm>
            <a:off x="1088456" y="1570603"/>
            <a:ext cx="3406541" cy="3406541"/>
          </a:xfrm>
          <a:prstGeom prst="rect">
            <a:avLst/>
          </a:prstGeom>
        </p:spPr>
      </p:pic>
      <p:pic>
        <p:nvPicPr>
          <p:cNvPr id="9" name="Picture 8" descr="A green background with black text&#10;&#10;AI-generated content may be incorrect.">
            <a:extLst>
              <a:ext uri="{FF2B5EF4-FFF2-40B4-BE49-F238E27FC236}">
                <a16:creationId xmlns:a16="http://schemas.microsoft.com/office/drawing/2014/main" id="{E34F50FD-7462-C10A-644B-7B0A304DD36A}"/>
              </a:ext>
            </a:extLst>
          </p:cNvPr>
          <p:cNvPicPr>
            <a:picLocks noChangeAspect="1"/>
          </p:cNvPicPr>
          <p:nvPr/>
        </p:nvPicPr>
        <p:blipFill>
          <a:blip r:embed="rId3"/>
          <a:stretch>
            <a:fillRect/>
          </a:stretch>
        </p:blipFill>
        <p:spPr>
          <a:xfrm>
            <a:off x="5516078" y="1571544"/>
            <a:ext cx="3405600" cy="3405600"/>
          </a:xfrm>
          <a:prstGeom prst="rect">
            <a:avLst/>
          </a:prstGeom>
        </p:spPr>
      </p:pic>
    </p:spTree>
    <p:extLst>
      <p:ext uri="{BB962C8B-B14F-4D97-AF65-F5344CB8AC3E}">
        <p14:creationId xmlns:p14="http://schemas.microsoft.com/office/powerpoint/2010/main" val="2811325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05204-A3D2-C1E7-D05A-CB5B28DF1C4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351A902-08F0-C04B-20D5-992FB134C120}"/>
              </a:ext>
            </a:extLst>
          </p:cNvPr>
          <p:cNvSpPr txBox="1"/>
          <p:nvPr/>
        </p:nvSpPr>
        <p:spPr>
          <a:xfrm>
            <a:off x="2683933" y="558801"/>
            <a:ext cx="4798180" cy="830997"/>
          </a:xfrm>
          <a:prstGeom prst="rect">
            <a:avLst/>
          </a:prstGeom>
          <a:noFill/>
        </p:spPr>
        <p:txBody>
          <a:bodyPr wrap="square">
            <a:spAutoFit/>
          </a:bodyPr>
          <a:lstStyle/>
          <a:p>
            <a:pPr algn="ctr"/>
            <a:r>
              <a:rPr sz="2400" b="1" dirty="0"/>
              <a:t>PSESP Student Funding</a:t>
            </a:r>
            <a:r>
              <a:rPr lang="en-US" sz="2400" b="1" dirty="0"/>
              <a:t> by Region</a:t>
            </a:r>
            <a:r>
              <a:rPr sz="2400" b="1" dirty="0"/>
              <a:t> (2024-25)</a:t>
            </a:r>
          </a:p>
        </p:txBody>
      </p:sp>
      <p:graphicFrame>
        <p:nvGraphicFramePr>
          <p:cNvPr id="2" name="Table 1">
            <a:extLst>
              <a:ext uri="{FF2B5EF4-FFF2-40B4-BE49-F238E27FC236}">
                <a16:creationId xmlns:a16="http://schemas.microsoft.com/office/drawing/2014/main" id="{1B24BEAD-A780-3360-91CF-E0353014A89F}"/>
              </a:ext>
            </a:extLst>
          </p:cNvPr>
          <p:cNvGraphicFramePr>
            <a:graphicFrameLocks noGrp="1"/>
          </p:cNvGraphicFramePr>
          <p:nvPr>
            <p:extLst>
              <p:ext uri="{D42A27DB-BD31-4B8C-83A1-F6EECF244321}">
                <p14:modId xmlns:p14="http://schemas.microsoft.com/office/powerpoint/2010/main" val="2796582393"/>
              </p:ext>
            </p:extLst>
          </p:nvPr>
        </p:nvGraphicFramePr>
        <p:xfrm>
          <a:off x="965577" y="1749786"/>
          <a:ext cx="8234891" cy="3399730"/>
        </p:xfrm>
        <a:graphic>
          <a:graphicData uri="http://schemas.openxmlformats.org/drawingml/2006/table">
            <a:tbl>
              <a:tblPr firstRow="1" firstCol="1" bandRow="1">
                <a:tableStyleId>{5C22544A-7EE6-4342-B048-85BDC9FD1C3A}</a:tableStyleId>
              </a:tblPr>
              <a:tblGrid>
                <a:gridCol w="2744377">
                  <a:extLst>
                    <a:ext uri="{9D8B030D-6E8A-4147-A177-3AD203B41FA5}">
                      <a16:colId xmlns:a16="http://schemas.microsoft.com/office/drawing/2014/main" val="3542259051"/>
                    </a:ext>
                  </a:extLst>
                </a:gridCol>
                <a:gridCol w="2745257">
                  <a:extLst>
                    <a:ext uri="{9D8B030D-6E8A-4147-A177-3AD203B41FA5}">
                      <a16:colId xmlns:a16="http://schemas.microsoft.com/office/drawing/2014/main" val="2465897826"/>
                    </a:ext>
                  </a:extLst>
                </a:gridCol>
                <a:gridCol w="2745257">
                  <a:extLst>
                    <a:ext uri="{9D8B030D-6E8A-4147-A177-3AD203B41FA5}">
                      <a16:colId xmlns:a16="http://schemas.microsoft.com/office/drawing/2014/main" val="1842701293"/>
                    </a:ext>
                  </a:extLst>
                </a:gridCol>
              </a:tblGrid>
              <a:tr h="339973">
                <a:tc>
                  <a:txBody>
                    <a:bodyPr/>
                    <a:lstStyle/>
                    <a:p>
                      <a:pPr marL="0" marR="0" eaLnBrk="0" hangingPunct="0">
                        <a:lnSpc>
                          <a:spcPct val="115000"/>
                        </a:lnSpc>
                        <a:spcAft>
                          <a:spcPts val="800"/>
                        </a:spcAft>
                        <a:buNone/>
                      </a:pPr>
                      <a:r>
                        <a:rPr lang="en-US" sz="1200" kern="0" dirty="0">
                          <a:effectLst/>
                          <a:latin typeface="Arial" panose="020B0604020202020204" pitchFamily="34" charset="0"/>
                          <a:cs typeface="Arial" panose="020B0604020202020204" pitchFamily="34" charset="0"/>
                        </a:rPr>
                        <a:t>Region</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eaLnBrk="0" hangingPunct="0">
                        <a:lnSpc>
                          <a:spcPct val="115000"/>
                        </a:lnSpc>
                        <a:spcAft>
                          <a:spcPts val="800"/>
                        </a:spcAft>
                        <a:buNone/>
                      </a:pPr>
                      <a:r>
                        <a:rPr lang="en-US" sz="1200" kern="0" dirty="0">
                          <a:effectLst/>
                          <a:latin typeface="Arial" panose="020B0604020202020204" pitchFamily="34" charset="0"/>
                          <a:cs typeface="Arial" panose="020B0604020202020204" pitchFamily="34" charset="0"/>
                        </a:rPr>
                        <a:t>Total PSESP Funding Disbursed</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eaLnBrk="0" hangingPunct="0">
                        <a:lnSpc>
                          <a:spcPct val="115000"/>
                        </a:lnSpc>
                        <a:spcAft>
                          <a:spcPts val="800"/>
                        </a:spcAft>
                        <a:buNone/>
                      </a:pPr>
                      <a:r>
                        <a:rPr lang="en-US" sz="1200" kern="0">
                          <a:effectLst/>
                          <a:latin typeface="Arial" panose="020B0604020202020204" pitchFamily="34" charset="0"/>
                          <a:cs typeface="Arial" panose="020B0604020202020204" pitchFamily="34" charset="0"/>
                        </a:rPr>
                        <a:t>Number of Students</a:t>
                      </a:r>
                      <a:endParaRPr lang="en-US" sz="1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976013535"/>
                  </a:ext>
                </a:extLst>
              </a:tr>
              <a:tr h="339973">
                <a:tc>
                  <a:txBody>
                    <a:bodyPr/>
                    <a:lstStyle/>
                    <a:p>
                      <a:pPr marL="0" marR="0" eaLnBrk="0" hangingPunct="0">
                        <a:lnSpc>
                          <a:spcPct val="115000"/>
                        </a:lnSpc>
                        <a:spcAft>
                          <a:spcPts val="800"/>
                        </a:spcAft>
                        <a:buNone/>
                      </a:pPr>
                      <a:r>
                        <a:rPr lang="en-US" sz="1200" b="0" kern="0">
                          <a:effectLst/>
                          <a:latin typeface="Arial" panose="020B0604020202020204" pitchFamily="34" charset="0"/>
                          <a:cs typeface="Arial" panose="020B0604020202020204" pitchFamily="34" charset="0"/>
                        </a:rPr>
                        <a:t>Interlake Region</a:t>
                      </a:r>
                      <a:endParaRPr lang="en-US" sz="1200" b="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r" eaLnBrk="0" hangingPunct="0">
                        <a:lnSpc>
                          <a:spcPct val="115000"/>
                        </a:lnSpc>
                        <a:spcAft>
                          <a:spcPts val="800"/>
                        </a:spcAft>
                        <a:buNone/>
                      </a:pPr>
                      <a:r>
                        <a:rPr lang="en-US" sz="1200" kern="0" dirty="0">
                          <a:effectLst/>
                          <a:latin typeface="Arial" panose="020B0604020202020204" pitchFamily="34" charset="0"/>
                          <a:cs typeface="Arial" panose="020B0604020202020204" pitchFamily="34" charset="0"/>
                        </a:rPr>
                        <a:t>$1,114,743.54</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r" eaLnBrk="0" hangingPunct="0">
                        <a:lnSpc>
                          <a:spcPct val="115000"/>
                        </a:lnSpc>
                        <a:spcAft>
                          <a:spcPts val="800"/>
                        </a:spcAft>
                        <a:buNone/>
                      </a:pPr>
                      <a:r>
                        <a:rPr lang="en-US" sz="1200" kern="0">
                          <a:effectLst/>
                          <a:latin typeface="Arial" panose="020B0604020202020204" pitchFamily="34" charset="0"/>
                          <a:cs typeface="Arial" panose="020B0604020202020204" pitchFamily="34" charset="0"/>
                        </a:rPr>
                        <a:t>279</a:t>
                      </a:r>
                      <a:endParaRPr lang="en-US" sz="1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984239503"/>
                  </a:ext>
                </a:extLst>
              </a:tr>
              <a:tr h="339973">
                <a:tc>
                  <a:txBody>
                    <a:bodyPr/>
                    <a:lstStyle/>
                    <a:p>
                      <a:pPr marL="0" marR="0" eaLnBrk="0" hangingPunct="0">
                        <a:lnSpc>
                          <a:spcPct val="115000"/>
                        </a:lnSpc>
                        <a:spcAft>
                          <a:spcPts val="800"/>
                        </a:spcAft>
                        <a:buNone/>
                      </a:pPr>
                      <a:r>
                        <a:rPr lang="en-US" sz="1200" b="0" kern="0">
                          <a:effectLst/>
                          <a:latin typeface="Arial" panose="020B0604020202020204" pitchFamily="34" charset="0"/>
                          <a:cs typeface="Arial" panose="020B0604020202020204" pitchFamily="34" charset="0"/>
                        </a:rPr>
                        <a:t>Northwest Region</a:t>
                      </a:r>
                      <a:endParaRPr lang="en-US" sz="1200" b="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r" eaLnBrk="0" hangingPunct="0">
                        <a:lnSpc>
                          <a:spcPct val="115000"/>
                        </a:lnSpc>
                        <a:spcAft>
                          <a:spcPts val="800"/>
                        </a:spcAft>
                        <a:buNone/>
                      </a:pPr>
                      <a:r>
                        <a:rPr lang="en-US" sz="1200" kern="0" dirty="0">
                          <a:effectLst/>
                          <a:latin typeface="Arial" panose="020B0604020202020204" pitchFamily="34" charset="0"/>
                          <a:cs typeface="Arial" panose="020B0604020202020204" pitchFamily="34" charset="0"/>
                        </a:rPr>
                        <a:t>$402,100.00</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r" eaLnBrk="0" hangingPunct="0">
                        <a:lnSpc>
                          <a:spcPct val="115000"/>
                        </a:lnSpc>
                        <a:spcAft>
                          <a:spcPts val="800"/>
                        </a:spcAft>
                        <a:buNone/>
                      </a:pPr>
                      <a:r>
                        <a:rPr lang="en-US" sz="1200" kern="0">
                          <a:effectLst/>
                          <a:latin typeface="Arial" panose="020B0604020202020204" pitchFamily="34" charset="0"/>
                          <a:cs typeface="Arial" panose="020B0604020202020204" pitchFamily="34" charset="0"/>
                        </a:rPr>
                        <a:t>97</a:t>
                      </a:r>
                      <a:endParaRPr lang="en-US" sz="1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224046504"/>
                  </a:ext>
                </a:extLst>
              </a:tr>
              <a:tr h="339973">
                <a:tc>
                  <a:txBody>
                    <a:bodyPr/>
                    <a:lstStyle/>
                    <a:p>
                      <a:pPr marL="0" marR="0" eaLnBrk="0" hangingPunct="0">
                        <a:lnSpc>
                          <a:spcPct val="115000"/>
                        </a:lnSpc>
                        <a:spcAft>
                          <a:spcPts val="800"/>
                        </a:spcAft>
                        <a:buNone/>
                      </a:pPr>
                      <a:r>
                        <a:rPr lang="en-US" sz="1200" b="0" kern="0">
                          <a:effectLst/>
                          <a:latin typeface="Arial" panose="020B0604020202020204" pitchFamily="34" charset="0"/>
                          <a:cs typeface="Arial" panose="020B0604020202020204" pitchFamily="34" charset="0"/>
                        </a:rPr>
                        <a:t>Southeast Region</a:t>
                      </a:r>
                      <a:endParaRPr lang="en-US" sz="1200" b="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r" eaLnBrk="0" hangingPunct="0">
                        <a:lnSpc>
                          <a:spcPct val="115000"/>
                        </a:lnSpc>
                        <a:spcAft>
                          <a:spcPts val="800"/>
                        </a:spcAft>
                        <a:buNone/>
                      </a:pPr>
                      <a:r>
                        <a:rPr lang="en-US" sz="1200" kern="0" dirty="0">
                          <a:effectLst/>
                          <a:latin typeface="Arial" panose="020B0604020202020204" pitchFamily="34" charset="0"/>
                          <a:cs typeface="Arial" panose="020B0604020202020204" pitchFamily="34" charset="0"/>
                        </a:rPr>
                        <a:t>$1,172,200.00</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r" eaLnBrk="0" hangingPunct="0">
                        <a:lnSpc>
                          <a:spcPct val="115000"/>
                        </a:lnSpc>
                        <a:spcAft>
                          <a:spcPts val="800"/>
                        </a:spcAft>
                        <a:buNone/>
                      </a:pPr>
                      <a:r>
                        <a:rPr lang="en-US" sz="1200" kern="0">
                          <a:effectLst/>
                          <a:latin typeface="Arial" panose="020B0604020202020204" pitchFamily="34" charset="0"/>
                          <a:cs typeface="Arial" panose="020B0604020202020204" pitchFamily="34" charset="0"/>
                        </a:rPr>
                        <a:t>286</a:t>
                      </a:r>
                      <a:endParaRPr lang="en-US" sz="1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93089867"/>
                  </a:ext>
                </a:extLst>
              </a:tr>
              <a:tr h="339973">
                <a:tc>
                  <a:txBody>
                    <a:bodyPr/>
                    <a:lstStyle/>
                    <a:p>
                      <a:pPr marL="0" marR="0" eaLnBrk="0" hangingPunct="0">
                        <a:lnSpc>
                          <a:spcPct val="115000"/>
                        </a:lnSpc>
                        <a:spcAft>
                          <a:spcPts val="800"/>
                        </a:spcAft>
                        <a:buNone/>
                      </a:pPr>
                      <a:r>
                        <a:rPr lang="en-US" sz="1200" b="0" kern="0" dirty="0">
                          <a:effectLst/>
                          <a:latin typeface="Arial" panose="020B0604020202020204" pitchFamily="34" charset="0"/>
                          <a:cs typeface="Arial" panose="020B0604020202020204" pitchFamily="34" charset="0"/>
                        </a:rPr>
                        <a:t>Southwest Region </a:t>
                      </a:r>
                      <a:endParaRPr lang="en-US" sz="1200" b="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r" eaLnBrk="0" hangingPunct="0">
                        <a:lnSpc>
                          <a:spcPct val="115000"/>
                        </a:lnSpc>
                        <a:spcAft>
                          <a:spcPts val="800"/>
                        </a:spcAft>
                        <a:buNone/>
                      </a:pPr>
                      <a:r>
                        <a:rPr lang="en-US" sz="1200" kern="0" dirty="0">
                          <a:effectLst/>
                          <a:latin typeface="Arial" panose="020B0604020202020204" pitchFamily="34" charset="0"/>
                          <a:cs typeface="Arial" panose="020B0604020202020204" pitchFamily="34" charset="0"/>
                        </a:rPr>
                        <a:t>$919,150.00</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r" eaLnBrk="0" hangingPunct="0">
                        <a:lnSpc>
                          <a:spcPct val="115000"/>
                        </a:lnSpc>
                        <a:spcAft>
                          <a:spcPts val="800"/>
                        </a:spcAft>
                        <a:buNone/>
                      </a:pPr>
                      <a:r>
                        <a:rPr lang="en-US" sz="1200" kern="0">
                          <a:effectLst/>
                          <a:latin typeface="Arial" panose="020B0604020202020204" pitchFamily="34" charset="0"/>
                          <a:cs typeface="Arial" panose="020B0604020202020204" pitchFamily="34" charset="0"/>
                        </a:rPr>
                        <a:t>233</a:t>
                      </a:r>
                      <a:endParaRPr lang="en-US" sz="1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444253896"/>
                  </a:ext>
                </a:extLst>
              </a:tr>
              <a:tr h="339973">
                <a:tc>
                  <a:txBody>
                    <a:bodyPr/>
                    <a:lstStyle/>
                    <a:p>
                      <a:pPr marL="0" marR="0" eaLnBrk="0" hangingPunct="0">
                        <a:lnSpc>
                          <a:spcPct val="115000"/>
                        </a:lnSpc>
                        <a:spcAft>
                          <a:spcPts val="800"/>
                        </a:spcAft>
                        <a:buNone/>
                      </a:pPr>
                      <a:r>
                        <a:rPr lang="en-US" sz="1200" b="0" kern="0">
                          <a:effectLst/>
                          <a:latin typeface="Arial" panose="020B0604020202020204" pitchFamily="34" charset="0"/>
                          <a:cs typeface="Arial" panose="020B0604020202020204" pitchFamily="34" charset="0"/>
                        </a:rPr>
                        <a:t>The Pas Region</a:t>
                      </a:r>
                      <a:endParaRPr lang="en-US" sz="1200" b="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r" eaLnBrk="0" hangingPunct="0">
                        <a:lnSpc>
                          <a:spcPct val="115000"/>
                        </a:lnSpc>
                        <a:spcAft>
                          <a:spcPts val="800"/>
                        </a:spcAft>
                        <a:buNone/>
                      </a:pPr>
                      <a:r>
                        <a:rPr lang="en-US" sz="1200" kern="0">
                          <a:effectLst/>
                          <a:latin typeface="Arial" panose="020B0604020202020204" pitchFamily="34" charset="0"/>
                          <a:cs typeface="Arial" panose="020B0604020202020204" pitchFamily="34" charset="0"/>
                        </a:rPr>
                        <a:t>$142,150.00</a:t>
                      </a:r>
                      <a:endParaRPr lang="en-US" sz="1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r" eaLnBrk="0" hangingPunct="0">
                        <a:lnSpc>
                          <a:spcPct val="115000"/>
                        </a:lnSpc>
                        <a:spcAft>
                          <a:spcPts val="800"/>
                        </a:spcAft>
                        <a:buNone/>
                      </a:pPr>
                      <a:r>
                        <a:rPr lang="en-US" sz="1200" kern="0">
                          <a:effectLst/>
                          <a:latin typeface="Arial" panose="020B0604020202020204" pitchFamily="34" charset="0"/>
                          <a:cs typeface="Arial" panose="020B0604020202020204" pitchFamily="34" charset="0"/>
                        </a:rPr>
                        <a:t>35</a:t>
                      </a:r>
                      <a:endParaRPr lang="en-US" sz="1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329658165"/>
                  </a:ext>
                </a:extLst>
              </a:tr>
              <a:tr h="339973">
                <a:tc>
                  <a:txBody>
                    <a:bodyPr/>
                    <a:lstStyle/>
                    <a:p>
                      <a:pPr marL="0" marR="0" eaLnBrk="0" hangingPunct="0">
                        <a:lnSpc>
                          <a:spcPct val="115000"/>
                        </a:lnSpc>
                        <a:spcAft>
                          <a:spcPts val="800"/>
                        </a:spcAft>
                        <a:buNone/>
                      </a:pPr>
                      <a:r>
                        <a:rPr lang="en-US" sz="1200" b="0" kern="0">
                          <a:effectLst/>
                          <a:latin typeface="Arial" panose="020B0604020202020204" pitchFamily="34" charset="0"/>
                          <a:cs typeface="Arial" panose="020B0604020202020204" pitchFamily="34" charset="0"/>
                        </a:rPr>
                        <a:t>Thompson Region</a:t>
                      </a:r>
                      <a:endParaRPr lang="en-US" sz="1200" b="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r" eaLnBrk="0" hangingPunct="0">
                        <a:lnSpc>
                          <a:spcPct val="115000"/>
                        </a:lnSpc>
                        <a:spcAft>
                          <a:spcPts val="800"/>
                        </a:spcAft>
                        <a:buNone/>
                      </a:pPr>
                      <a:r>
                        <a:rPr lang="en-US" sz="1200" kern="0" dirty="0">
                          <a:effectLst/>
                          <a:latin typeface="Arial" panose="020B0604020202020204" pitchFamily="34" charset="0"/>
                          <a:cs typeface="Arial" panose="020B0604020202020204" pitchFamily="34" charset="0"/>
                        </a:rPr>
                        <a:t>$67,750.00</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r" eaLnBrk="0" hangingPunct="0">
                        <a:lnSpc>
                          <a:spcPct val="115000"/>
                        </a:lnSpc>
                        <a:spcAft>
                          <a:spcPts val="800"/>
                        </a:spcAft>
                        <a:buNone/>
                      </a:pPr>
                      <a:r>
                        <a:rPr lang="en-US" sz="1200" kern="0">
                          <a:effectLst/>
                          <a:latin typeface="Arial" panose="020B0604020202020204" pitchFamily="34" charset="0"/>
                          <a:cs typeface="Arial" panose="020B0604020202020204" pitchFamily="34" charset="0"/>
                        </a:rPr>
                        <a:t>17</a:t>
                      </a:r>
                      <a:endParaRPr lang="en-US" sz="1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454940147"/>
                  </a:ext>
                </a:extLst>
              </a:tr>
              <a:tr h="339973">
                <a:tc>
                  <a:txBody>
                    <a:bodyPr/>
                    <a:lstStyle/>
                    <a:p>
                      <a:pPr marL="0" marR="0" eaLnBrk="0" hangingPunct="0">
                        <a:lnSpc>
                          <a:spcPct val="115000"/>
                        </a:lnSpc>
                        <a:spcAft>
                          <a:spcPts val="800"/>
                        </a:spcAft>
                        <a:buNone/>
                      </a:pPr>
                      <a:r>
                        <a:rPr lang="en-US" sz="1200" b="0" kern="0">
                          <a:effectLst/>
                          <a:latin typeface="Arial" panose="020B0604020202020204" pitchFamily="34" charset="0"/>
                          <a:cs typeface="Arial" panose="020B0604020202020204" pitchFamily="34" charset="0"/>
                        </a:rPr>
                        <a:t>Winnipeg Region</a:t>
                      </a:r>
                      <a:endParaRPr lang="en-US" sz="1200" b="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r" eaLnBrk="0" hangingPunct="0">
                        <a:lnSpc>
                          <a:spcPct val="115000"/>
                        </a:lnSpc>
                        <a:spcAft>
                          <a:spcPts val="800"/>
                        </a:spcAft>
                        <a:buNone/>
                      </a:pPr>
                      <a:r>
                        <a:rPr lang="en-US" sz="1200" kern="0" dirty="0">
                          <a:effectLst/>
                          <a:latin typeface="Arial" panose="020B0604020202020204" pitchFamily="34" charset="0"/>
                          <a:cs typeface="Arial" panose="020B0604020202020204" pitchFamily="34" charset="0"/>
                        </a:rPr>
                        <a:t>$4,908,750.00</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r" eaLnBrk="0" hangingPunct="0">
                        <a:lnSpc>
                          <a:spcPct val="115000"/>
                        </a:lnSpc>
                        <a:spcAft>
                          <a:spcPts val="800"/>
                        </a:spcAft>
                        <a:buNone/>
                      </a:pPr>
                      <a:r>
                        <a:rPr lang="en-US" sz="1200" kern="0">
                          <a:effectLst/>
                          <a:latin typeface="Arial" panose="020B0604020202020204" pitchFamily="34" charset="0"/>
                          <a:cs typeface="Arial" panose="020B0604020202020204" pitchFamily="34" charset="0"/>
                        </a:rPr>
                        <a:t>1208</a:t>
                      </a:r>
                      <a:endParaRPr lang="en-US" sz="1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310387166"/>
                  </a:ext>
                </a:extLst>
              </a:tr>
              <a:tr h="339973">
                <a:tc>
                  <a:txBody>
                    <a:bodyPr/>
                    <a:lstStyle/>
                    <a:p>
                      <a:pPr marL="0" marR="0" eaLnBrk="0" hangingPunct="0">
                        <a:lnSpc>
                          <a:spcPct val="115000"/>
                        </a:lnSpc>
                        <a:spcAft>
                          <a:spcPts val="800"/>
                        </a:spcAft>
                        <a:buNone/>
                      </a:pPr>
                      <a:r>
                        <a:rPr lang="en-US" sz="1200" b="0" kern="0" dirty="0">
                          <a:effectLst/>
                          <a:latin typeface="Arial" panose="020B0604020202020204" pitchFamily="34" charset="0"/>
                          <a:cs typeface="Arial" panose="020B0604020202020204" pitchFamily="34" charset="0"/>
                        </a:rPr>
                        <a:t>MET Final Year (various regions)</a:t>
                      </a:r>
                      <a:endParaRPr lang="en-US" sz="1200" b="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r" eaLnBrk="0" hangingPunct="0">
                        <a:lnSpc>
                          <a:spcPct val="115000"/>
                        </a:lnSpc>
                        <a:spcAft>
                          <a:spcPts val="800"/>
                        </a:spcAft>
                        <a:buNone/>
                      </a:pPr>
                      <a:r>
                        <a:rPr lang="en-US" sz="1200" kern="0" dirty="0">
                          <a:effectLst/>
                          <a:latin typeface="Arial" panose="020B0604020202020204" pitchFamily="34" charset="0"/>
                          <a:cs typeface="Arial" panose="020B0604020202020204" pitchFamily="34" charset="0"/>
                        </a:rPr>
                        <a:t>$955,000.00</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r" eaLnBrk="0" hangingPunct="0">
                        <a:lnSpc>
                          <a:spcPct val="115000"/>
                        </a:lnSpc>
                        <a:spcAft>
                          <a:spcPts val="800"/>
                        </a:spcAft>
                        <a:buNone/>
                      </a:pPr>
                      <a:r>
                        <a:rPr lang="en-US" sz="1200" kern="0">
                          <a:effectLst/>
                          <a:latin typeface="Arial" panose="020B0604020202020204" pitchFamily="34" charset="0"/>
                          <a:cs typeface="Arial" panose="020B0604020202020204" pitchFamily="34" charset="0"/>
                        </a:rPr>
                        <a:t>191</a:t>
                      </a:r>
                      <a:endParaRPr lang="en-US" sz="1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810411055"/>
                  </a:ext>
                </a:extLst>
              </a:tr>
              <a:tr h="339973">
                <a:tc>
                  <a:txBody>
                    <a:bodyPr/>
                    <a:lstStyle/>
                    <a:p>
                      <a:pPr marL="0" marR="0" eaLnBrk="0" hangingPunct="0">
                        <a:lnSpc>
                          <a:spcPct val="115000"/>
                        </a:lnSpc>
                        <a:spcAft>
                          <a:spcPts val="800"/>
                        </a:spcAft>
                        <a:buNone/>
                      </a:pPr>
                      <a:r>
                        <a:rPr lang="en-US" sz="1200" kern="0" dirty="0">
                          <a:effectLst/>
                          <a:latin typeface="Arial" panose="020B0604020202020204" pitchFamily="34" charset="0"/>
                          <a:cs typeface="Arial" panose="020B0604020202020204" pitchFamily="34" charset="0"/>
                        </a:rPr>
                        <a:t>TOTAL</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r" eaLnBrk="0" hangingPunct="0">
                        <a:lnSpc>
                          <a:spcPct val="115000"/>
                        </a:lnSpc>
                        <a:spcAft>
                          <a:spcPts val="800"/>
                        </a:spcAft>
                        <a:buNone/>
                      </a:pPr>
                      <a:r>
                        <a:rPr lang="en-US" sz="1200" kern="0" dirty="0">
                          <a:effectLst/>
                          <a:latin typeface="Arial" panose="020B0604020202020204" pitchFamily="34" charset="0"/>
                          <a:cs typeface="Arial" panose="020B0604020202020204" pitchFamily="34" charset="0"/>
                        </a:rPr>
                        <a:t>$9,681,843.54</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r" eaLnBrk="0" hangingPunct="0">
                        <a:lnSpc>
                          <a:spcPct val="115000"/>
                        </a:lnSpc>
                        <a:spcAft>
                          <a:spcPts val="800"/>
                        </a:spcAft>
                        <a:buNone/>
                      </a:pPr>
                      <a:r>
                        <a:rPr lang="en-US" sz="1200" kern="0" dirty="0">
                          <a:effectLst/>
                          <a:latin typeface="Arial" panose="020B0604020202020204" pitchFamily="34" charset="0"/>
                          <a:cs typeface="Arial" panose="020B0604020202020204" pitchFamily="34" charset="0"/>
                        </a:rPr>
                        <a:t>2,346</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4028145253"/>
                  </a:ext>
                </a:extLst>
              </a:tr>
            </a:tbl>
          </a:graphicData>
        </a:graphic>
      </p:graphicFrame>
    </p:spTree>
    <p:extLst>
      <p:ext uri="{BB962C8B-B14F-4D97-AF65-F5344CB8AC3E}">
        <p14:creationId xmlns:p14="http://schemas.microsoft.com/office/powerpoint/2010/main" val="279307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11637-CCE5-C83B-C222-6F3A5914D23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329F683-772A-C38E-0ACB-F631BA362C4F}"/>
              </a:ext>
            </a:extLst>
          </p:cNvPr>
          <p:cNvSpPr txBox="1"/>
          <p:nvPr/>
        </p:nvSpPr>
        <p:spPr>
          <a:xfrm>
            <a:off x="2476764" y="505033"/>
            <a:ext cx="5131020" cy="461665"/>
          </a:xfrm>
          <a:prstGeom prst="rect">
            <a:avLst/>
          </a:prstGeom>
          <a:noFill/>
        </p:spPr>
        <p:txBody>
          <a:bodyPr wrap="none">
            <a:spAutoFit/>
          </a:bodyPr>
          <a:lstStyle/>
          <a:p>
            <a:r>
              <a:rPr lang="en-US" sz="2400" b="1" dirty="0"/>
              <a:t>Red River Métis Inclusion Coordinators</a:t>
            </a:r>
            <a:endParaRPr sz="2400" b="1" dirty="0"/>
          </a:p>
        </p:txBody>
      </p:sp>
      <p:pic>
        <p:nvPicPr>
          <p:cNvPr id="4" name="Picture 3" descr="A group of women smiling&#10;&#10;AI-generated content may be incorrect.">
            <a:extLst>
              <a:ext uri="{FF2B5EF4-FFF2-40B4-BE49-F238E27FC236}">
                <a16:creationId xmlns:a16="http://schemas.microsoft.com/office/drawing/2014/main" id="{20594926-8298-B2A5-5E8F-3C89E0164DAE}"/>
              </a:ext>
            </a:extLst>
          </p:cNvPr>
          <p:cNvPicPr>
            <a:picLocks noChangeAspect="1"/>
          </p:cNvPicPr>
          <p:nvPr/>
        </p:nvPicPr>
        <p:blipFill>
          <a:blip r:embed="rId2"/>
          <a:stretch>
            <a:fillRect/>
          </a:stretch>
        </p:blipFill>
        <p:spPr>
          <a:xfrm>
            <a:off x="635000" y="1330856"/>
            <a:ext cx="4407274" cy="2936346"/>
          </a:xfrm>
          <a:prstGeom prst="rect">
            <a:avLst/>
          </a:prstGeom>
        </p:spPr>
      </p:pic>
      <p:sp>
        <p:nvSpPr>
          <p:cNvPr id="5" name="TextBox 4">
            <a:extLst>
              <a:ext uri="{FF2B5EF4-FFF2-40B4-BE49-F238E27FC236}">
                <a16:creationId xmlns:a16="http://schemas.microsoft.com/office/drawing/2014/main" id="{B80CAC00-110A-080D-BBC7-F894BC08BE38}"/>
              </a:ext>
            </a:extLst>
          </p:cNvPr>
          <p:cNvSpPr txBox="1"/>
          <p:nvPr/>
        </p:nvSpPr>
        <p:spPr>
          <a:xfrm>
            <a:off x="5621866" y="1783366"/>
            <a:ext cx="429260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Offer one-on-one student support on campus</a:t>
            </a:r>
          </a:p>
          <a:p>
            <a:pPr marL="285750" indent="-285750">
              <a:buFont typeface="Arial" panose="020B0604020202020204" pitchFamily="34" charset="0"/>
              <a:buChar char="•"/>
            </a:pPr>
            <a:r>
              <a:rPr lang="en-US" dirty="0"/>
              <a:t>Help Red River Métis students navigate resources within the MMF and their institutions</a:t>
            </a:r>
          </a:p>
          <a:p>
            <a:pPr marL="285750" indent="-285750">
              <a:buFont typeface="Arial" panose="020B0604020202020204" pitchFamily="34" charset="0"/>
              <a:buChar char="•"/>
            </a:pPr>
            <a:r>
              <a:rPr lang="en-US" dirty="0"/>
              <a:t>Plan and host cultural programming on campus </a:t>
            </a:r>
          </a:p>
        </p:txBody>
      </p:sp>
      <p:sp>
        <p:nvSpPr>
          <p:cNvPr id="6" name="TextBox 5">
            <a:extLst>
              <a:ext uri="{FF2B5EF4-FFF2-40B4-BE49-F238E27FC236}">
                <a16:creationId xmlns:a16="http://schemas.microsoft.com/office/drawing/2014/main" id="{BD1C6A81-0239-A975-D916-13E98464FE54}"/>
              </a:ext>
            </a:extLst>
          </p:cNvPr>
          <p:cNvSpPr txBox="1"/>
          <p:nvPr/>
        </p:nvSpPr>
        <p:spPr>
          <a:xfrm>
            <a:off x="719666" y="4372982"/>
            <a:ext cx="5308600" cy="2308324"/>
          </a:xfrm>
          <a:prstGeom prst="rect">
            <a:avLst/>
          </a:prstGeom>
          <a:noFill/>
        </p:spPr>
        <p:txBody>
          <a:bodyPr wrap="square" rtlCol="0">
            <a:spAutoFit/>
          </a:bodyPr>
          <a:lstStyle/>
          <a:p>
            <a:r>
              <a:rPr lang="en-US" b="1" dirty="0"/>
              <a:t>University of Manitoba</a:t>
            </a:r>
            <a:br>
              <a:rPr lang="en-US" dirty="0"/>
            </a:br>
            <a:r>
              <a:rPr lang="en-US" dirty="0"/>
              <a:t>Jessica </a:t>
            </a:r>
            <a:r>
              <a:rPr lang="en-US" dirty="0" err="1"/>
              <a:t>Burzuik</a:t>
            </a:r>
            <a:r>
              <a:rPr lang="en-US" dirty="0"/>
              <a:t> – j.burzuik@mmf.mb.ca</a:t>
            </a:r>
          </a:p>
          <a:p>
            <a:endParaRPr lang="en-US" dirty="0"/>
          </a:p>
          <a:p>
            <a:r>
              <a:rPr lang="en-US" b="1" dirty="0"/>
              <a:t>University of Winnipeg</a:t>
            </a:r>
            <a:br>
              <a:rPr lang="en-US" dirty="0"/>
            </a:br>
            <a:r>
              <a:rPr lang="en-US" dirty="0"/>
              <a:t>Candice Allard – candice.allard@mmf.mb.ca</a:t>
            </a:r>
          </a:p>
          <a:p>
            <a:endParaRPr lang="en-US" dirty="0"/>
          </a:p>
          <a:p>
            <a:r>
              <a:rPr lang="en-US" b="1" dirty="0"/>
              <a:t>Brandon University</a:t>
            </a:r>
          </a:p>
          <a:p>
            <a:r>
              <a:rPr lang="en-US" dirty="0"/>
              <a:t>Nicole Braun – nicole.braun@mmf.mb.ca</a:t>
            </a:r>
          </a:p>
        </p:txBody>
      </p:sp>
    </p:spTree>
    <p:extLst>
      <p:ext uri="{BB962C8B-B14F-4D97-AF65-F5344CB8AC3E}">
        <p14:creationId xmlns:p14="http://schemas.microsoft.com/office/powerpoint/2010/main" val="4046409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holding a paper&#10;&#10;AI-generated content may be incorrect.">
            <a:extLst>
              <a:ext uri="{FF2B5EF4-FFF2-40B4-BE49-F238E27FC236}">
                <a16:creationId xmlns:a16="http://schemas.microsoft.com/office/drawing/2014/main" id="{F0EC7D6D-B9D2-2083-FEA7-8C12F1BD0FDA}"/>
              </a:ext>
            </a:extLst>
          </p:cNvPr>
          <p:cNvPicPr>
            <a:picLocks noGrp="1" noChangeAspect="1"/>
          </p:cNvPicPr>
          <p:nvPr>
            <p:ph idx="1"/>
          </p:nvPr>
        </p:nvPicPr>
        <p:blipFill>
          <a:blip r:embed="rId2"/>
          <a:stretch>
            <a:fillRect/>
          </a:stretch>
        </p:blipFill>
        <p:spPr>
          <a:xfrm>
            <a:off x="1845516" y="1055604"/>
            <a:ext cx="6248658" cy="4351338"/>
          </a:xfrm>
        </p:spPr>
      </p:pic>
    </p:spTree>
    <p:extLst>
      <p:ext uri="{BB962C8B-B14F-4D97-AF65-F5344CB8AC3E}">
        <p14:creationId xmlns:p14="http://schemas.microsoft.com/office/powerpoint/2010/main" val="1323991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DDF7C-EA3B-6107-0CBF-F5FED2F3D600}"/>
              </a:ext>
            </a:extLst>
          </p:cNvPr>
          <p:cNvSpPr>
            <a:spLocks noGrp="1"/>
          </p:cNvSpPr>
          <p:nvPr>
            <p:ph type="title"/>
          </p:nvPr>
        </p:nvSpPr>
        <p:spPr/>
        <p:txBody>
          <a:bodyPr/>
          <a:lstStyle/>
          <a:p>
            <a:r>
              <a:rPr lang="en-US" dirty="0"/>
              <a:t>Louis Riel Institute</a:t>
            </a:r>
          </a:p>
        </p:txBody>
      </p:sp>
      <p:sp>
        <p:nvSpPr>
          <p:cNvPr id="3" name="Content Placeholder 2">
            <a:extLst>
              <a:ext uri="{FF2B5EF4-FFF2-40B4-BE49-F238E27FC236}">
                <a16:creationId xmlns:a16="http://schemas.microsoft.com/office/drawing/2014/main" id="{CF8A3C56-4BB2-82E3-6A51-5B44DC4EF207}"/>
              </a:ext>
            </a:extLst>
          </p:cNvPr>
          <p:cNvSpPr>
            <a:spLocks noGrp="1"/>
          </p:cNvSpPr>
          <p:nvPr>
            <p:ph idx="1"/>
          </p:nvPr>
        </p:nvSpPr>
        <p:spPr>
          <a:xfrm>
            <a:off x="838200" y="1523697"/>
            <a:ext cx="10515600" cy="4351338"/>
          </a:xfrm>
        </p:spPr>
        <p:txBody>
          <a:bodyPr>
            <a:normAutofit lnSpcReduction="10000"/>
          </a:bodyPr>
          <a:lstStyle/>
          <a:p>
            <a:pPr marL="0" indent="0">
              <a:buNone/>
            </a:pPr>
            <a:r>
              <a:rPr lang="en-US" dirty="0"/>
              <a:t>Our Programs:</a:t>
            </a:r>
          </a:p>
          <a:p>
            <a:endParaRPr lang="en-US" dirty="0"/>
          </a:p>
          <a:p>
            <a:r>
              <a:rPr lang="en-US" dirty="0"/>
              <a:t>Traditional Art Workshops</a:t>
            </a:r>
          </a:p>
          <a:p>
            <a:r>
              <a:rPr lang="en-US" dirty="0"/>
              <a:t>Tours and Presentations</a:t>
            </a:r>
          </a:p>
          <a:p>
            <a:r>
              <a:rPr lang="en-US" dirty="0"/>
              <a:t>Riel House National Historic Site</a:t>
            </a:r>
          </a:p>
          <a:p>
            <a:r>
              <a:rPr lang="en-US" dirty="0"/>
              <a:t>Archives &amp; Special Collections</a:t>
            </a:r>
          </a:p>
          <a:p>
            <a:r>
              <a:rPr lang="en-CA" b="0" i="0" dirty="0">
                <a:effectLst/>
                <a:latin typeface="Calibri" panose="020F0502020204030204" pitchFamily="34" charset="0"/>
                <a:cs typeface="Calibri" panose="020F0502020204030204" pitchFamily="34" charset="0"/>
              </a:rPr>
              <a:t>Red River Métis</a:t>
            </a:r>
            <a:r>
              <a:rPr lang="en-US" dirty="0">
                <a:latin typeface="Calibri" panose="020F0502020204030204" pitchFamily="34" charset="0"/>
                <a:cs typeface="Calibri" panose="020F0502020204030204" pitchFamily="34" charset="0"/>
              </a:rPr>
              <a:t> </a:t>
            </a:r>
            <a:r>
              <a:rPr lang="en-US" dirty="0"/>
              <a:t>Languages</a:t>
            </a:r>
          </a:p>
          <a:p>
            <a:r>
              <a:rPr lang="en-US" dirty="0"/>
              <a:t>Adult Learning Centre</a:t>
            </a:r>
          </a:p>
          <a:p>
            <a:r>
              <a:rPr lang="en-US" dirty="0"/>
              <a:t>Post-Secondary Bursaries &amp; Awards</a:t>
            </a:r>
          </a:p>
          <a:p>
            <a:endParaRPr lang="en-US" dirty="0"/>
          </a:p>
          <a:p>
            <a:pPr marL="0" indent="0">
              <a:buNone/>
            </a:pPr>
            <a:endParaRPr lang="en-US" dirty="0"/>
          </a:p>
        </p:txBody>
      </p:sp>
      <p:pic>
        <p:nvPicPr>
          <p:cNvPr id="7" name="Picture 6" descr="A statue of a person holding a scroll&#10;&#10;AI-generated content may be incorrect.">
            <a:extLst>
              <a:ext uri="{FF2B5EF4-FFF2-40B4-BE49-F238E27FC236}">
                <a16:creationId xmlns:a16="http://schemas.microsoft.com/office/drawing/2014/main" id="{15965684-B412-0E05-DF4F-1F647D618F7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9653" y1="37604" x2="9653" y2="37604"/>
                        <a14:backgroundMark x1="31875" y1="97708" x2="40486" y2="22813"/>
                        <a14:backgroundMark x1="40486" y1="22813" x2="52222" y2="19063"/>
                        <a14:backgroundMark x1="52222" y1="19063" x2="70972" y2="27813"/>
                        <a14:backgroundMark x1="70972" y1="27813" x2="80694" y2="99583"/>
                        <a14:backgroundMark x1="66806" y1="96563" x2="66806" y2="96563"/>
                      </a14:backgroundRemoval>
                    </a14:imgEffect>
                  </a14:imgLayer>
                </a14:imgProps>
              </a:ext>
            </a:extLst>
          </a:blip>
          <a:stretch>
            <a:fillRect/>
          </a:stretch>
        </p:blipFill>
        <p:spPr>
          <a:xfrm>
            <a:off x="4948931" y="1149956"/>
            <a:ext cx="6837131" cy="4558088"/>
          </a:xfrm>
          <a:prstGeom prst="rect">
            <a:avLst/>
          </a:prstGeom>
        </p:spPr>
      </p:pic>
    </p:spTree>
    <p:extLst>
      <p:ext uri="{BB962C8B-B14F-4D97-AF65-F5344CB8AC3E}">
        <p14:creationId xmlns:p14="http://schemas.microsoft.com/office/powerpoint/2010/main" val="25961362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45BB51FCEAAA94AA4C4FDB4C128D8E5" ma:contentTypeVersion="22" ma:contentTypeDescription="Create a new document." ma:contentTypeScope="" ma:versionID="fd503f36eff88704c5f4df0724a6f2e8">
  <xsd:schema xmlns:xsd="http://www.w3.org/2001/XMLSchema" xmlns:xs="http://www.w3.org/2001/XMLSchema" xmlns:p="http://schemas.microsoft.com/office/2006/metadata/properties" xmlns:ns1="http://schemas.microsoft.com/sharepoint/v3" xmlns:ns2="723011d3-ce1d-43e8-96d8-d64d12011159" xmlns:ns3="3a7198e0-f462-423b-97cc-9f0a4e00fbc1" targetNamespace="http://schemas.microsoft.com/office/2006/metadata/properties" ma:root="true" ma:fieldsID="9501abda3d11c9bc593a8911acbe8c96" ns1:_="" ns2:_="" ns3:_="">
    <xsd:import namespace="http://schemas.microsoft.com/sharepoint/v3"/>
    <xsd:import namespace="723011d3-ce1d-43e8-96d8-d64d12011159"/>
    <xsd:import namespace="3a7198e0-f462-423b-97cc-9f0a4e00fbc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image"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3011d3-ce1d-43e8-96d8-d64d120111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a068fe6-f01a-45db-9dc6-c7f0851eaa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image" ma:index="26" nillable="true" ma:displayName="image" ma:format="Thumbnail" ma:internalName="image">
      <xsd:simpleType>
        <xsd:restriction base="dms:Unknow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7198e0-f462-423b-97cc-9f0a4e00fbc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bcb3e8d-40b1-42a1-8861-5c33baee33f2}" ma:internalName="TaxCatchAll" ma:showField="CatchAllData" ma:web="3a7198e0-f462-423b-97cc-9f0a4e00fb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723011d3-ce1d-43e8-96d8-d64d12011159" xsi:nil="true"/>
    <TaxCatchAll xmlns="3a7198e0-f462-423b-97cc-9f0a4e00fbc1" xsi:nil="true"/>
    <lcf76f155ced4ddcb4097134ff3c332f xmlns="723011d3-ce1d-43e8-96d8-d64d12011159">
      <Terms xmlns="http://schemas.microsoft.com/office/infopath/2007/PartnerControls"/>
    </lcf76f155ced4ddcb4097134ff3c332f>
    <_ip_UnifiedCompliancePolicyUIAction xmlns="http://schemas.microsoft.com/sharepoint/v3" xsi:nil="true"/>
    <image xmlns="723011d3-ce1d-43e8-96d8-d64d12011159"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3C2C17DE-2E8B-4138-9303-8981B682B136}">
  <ds:schemaRefs>
    <ds:schemaRef ds:uri="http://schemas.microsoft.com/sharepoint/v3/contenttype/forms"/>
  </ds:schemaRefs>
</ds:datastoreItem>
</file>

<file path=customXml/itemProps2.xml><?xml version="1.0" encoding="utf-8"?>
<ds:datastoreItem xmlns:ds="http://schemas.openxmlformats.org/officeDocument/2006/customXml" ds:itemID="{E664C9B4-6562-4992-BAE2-D5BBDB228F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23011d3-ce1d-43e8-96d8-d64d12011159"/>
    <ds:schemaRef ds:uri="3a7198e0-f462-423b-97cc-9f0a4e00fb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A01681C-1C5F-4071-B599-053457B08D0A}">
  <ds:schemaRefs>
    <ds:schemaRef ds:uri="http://schemas.openxmlformats.org/package/2006/metadata/core-properties"/>
    <ds:schemaRef ds:uri="http://schemas.microsoft.com/office/2006/metadata/properties"/>
    <ds:schemaRef ds:uri="http://purl.org/dc/dcmitype/"/>
    <ds:schemaRef ds:uri="http://schemas.microsoft.com/office/2006/documentManagement/types"/>
    <ds:schemaRef ds:uri="http://schemas.microsoft.com/sharepoint/v3"/>
    <ds:schemaRef ds:uri="http://purl.org/dc/elements/1.1/"/>
    <ds:schemaRef ds:uri="3a7198e0-f462-423b-97cc-9f0a4e00fbc1"/>
    <ds:schemaRef ds:uri="http://www.w3.org/XML/1998/namespace"/>
    <ds:schemaRef ds:uri="http://schemas.microsoft.com/office/infopath/2007/PartnerControls"/>
    <ds:schemaRef ds:uri="723011d3-ce1d-43e8-96d8-d64d12011159"/>
    <ds:schemaRef ds:uri="http://purl.org/dc/terms/"/>
  </ds:schemaRefs>
</ds:datastoreItem>
</file>

<file path=docMetadata/LabelInfo.xml><?xml version="1.0" encoding="utf-8"?>
<clbl:labelList xmlns:clbl="http://schemas.microsoft.com/office/2020/mipLabelMetadata">
  <clbl:label id="{da7e328a-dacf-4111-9c71-e611704970e2}" enabled="0" method="" siteId="{da7e328a-dacf-4111-9c71-e611704970e2}" removed="1"/>
</clbl:labelList>
</file>

<file path=docProps/app.xml><?xml version="1.0" encoding="utf-8"?>
<Properties xmlns="http://schemas.openxmlformats.org/officeDocument/2006/extended-properties" xmlns:vt="http://schemas.openxmlformats.org/officeDocument/2006/docPropsVTypes">
  <TotalTime>1623</TotalTime>
  <Words>931</Words>
  <Application>Microsoft Office PowerPoint</Application>
  <PresentationFormat>Widescreen</PresentationFormat>
  <Paragraphs>140</Paragraphs>
  <Slides>19</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Aptos</vt:lpstr>
      <vt:lpstr>Arial</vt:lpstr>
      <vt:lpstr>Calibri</vt:lpstr>
      <vt:lpstr>Calibri Light</vt:lpstr>
      <vt:lpstr>Minion Pro</vt:lpstr>
      <vt:lpstr>Office Theme</vt:lpstr>
      <vt:lpstr>PowerPoint Presentation</vt:lpstr>
      <vt:lpstr>MMF Annual Report 2025</vt:lpstr>
      <vt:lpstr>PowerPoint Presentation</vt:lpstr>
      <vt:lpstr>PowerPoint Presentation</vt:lpstr>
      <vt:lpstr>PowerPoint Presentation</vt:lpstr>
      <vt:lpstr>PowerPoint Presentation</vt:lpstr>
      <vt:lpstr>PowerPoint Presentation</vt:lpstr>
      <vt:lpstr>PowerPoint Presentation</vt:lpstr>
      <vt:lpstr>Louis Riel Institute</vt:lpstr>
      <vt:lpstr>Adult Learning Centre (ALC) Enrollment 2024-25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Meixner</dc:creator>
  <cp:lastModifiedBy>Miranda Dahlin</cp:lastModifiedBy>
  <cp:revision>18</cp:revision>
  <cp:lastPrinted>2025-10-09T14:52:47Z</cp:lastPrinted>
  <dcterms:created xsi:type="dcterms:W3CDTF">2021-08-05T18:31:33Z</dcterms:created>
  <dcterms:modified xsi:type="dcterms:W3CDTF">2025-10-10T17:25:20Z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0x010100A45BB51FCEAAA94AA4C4FDB4C128D8E5</vt:lpwstr>
  </property>
  <property fmtid="{D5CDD505-2E9C-101B-9397-08002B2CF9AE}" pid="3" name="Order">
    <vt:r8>11745300</vt:r8>
  </property>
  <property fmtid="{D5CDD505-2E9C-101B-9397-08002B2CF9AE}" pid="4" name="_ExtendedDescription">
    <vt:lpwstr/>
  </property>
  <property fmtid="{D5CDD505-2E9C-101B-9397-08002B2CF9AE}" pid="5" name="TriggerFlowInfo">
    <vt:lpwstr/>
  </property>
  <property fmtid="{D5CDD505-2E9C-101B-9397-08002B2CF9AE}" pid="6" name="ComplianceAssetId">
    <vt:lpwstr/>
  </property>
  <property fmtid="{D5CDD505-2E9C-101B-9397-08002B2CF9AE}" pid="7" name="MediaServiceImageTags">
    <vt:lpwstr/>
  </property>
</Properties>
</file>