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56" r:id="rId5"/>
    <p:sldId id="257" r:id="rId6"/>
    <p:sldId id="260" r:id="rId7"/>
    <p:sldId id="262" r:id="rId8"/>
    <p:sldId id="272" r:id="rId9"/>
    <p:sldId id="263" r:id="rId10"/>
    <p:sldId id="266" r:id="rId11"/>
    <p:sldId id="267" r:id="rId12"/>
    <p:sldId id="261" r:id="rId13"/>
    <p:sldId id="264" r:id="rId14"/>
    <p:sldId id="265" r:id="rId15"/>
    <p:sldId id="258" r:id="rId16"/>
    <p:sldId id="259" r:id="rId17"/>
    <p:sldId id="269" r:id="rId18"/>
    <p:sldId id="268" r:id="rId19"/>
    <p:sldId id="270" r:id="rId20"/>
    <p:sldId id="27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8E48"/>
    <a:srgbClr val="1C61AF"/>
    <a:srgbClr val="E23825"/>
    <a:srgbClr val="8D58A4"/>
    <a:srgbClr val="373B85"/>
    <a:srgbClr val="4A4F2A"/>
    <a:srgbClr val="EAD8C7"/>
    <a:srgbClr val="002060"/>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C6DE89-4C00-4E88-8827-706B6000259A}" v="5" dt="2025-10-01T16:18:59.1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470" autoAdjust="0"/>
  </p:normalViewPr>
  <p:slideViewPr>
    <p:cSldViewPr snapToGrid="0">
      <p:cViewPr varScale="1">
        <p:scale>
          <a:sx n="46" d="100"/>
          <a:sy n="46" d="100"/>
        </p:scale>
        <p:origin x="142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A6770A-12A2-4B9E-A6D7-B9B51BEE18DF}" type="datetimeFigureOut">
              <a:rPr lang="en-CA" smtClean="0"/>
              <a:t>2025-10-10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47B95A-505D-402D-9FF0-C03B26FD4906}" type="slidenum">
              <a:rPr lang="en-CA" smtClean="0"/>
              <a:t>‹#›</a:t>
            </a:fld>
            <a:endParaRPr lang="en-CA"/>
          </a:p>
        </p:txBody>
      </p:sp>
    </p:spTree>
    <p:extLst>
      <p:ext uri="{BB962C8B-B14F-4D97-AF65-F5344CB8AC3E}">
        <p14:creationId xmlns:p14="http://schemas.microsoft.com/office/powerpoint/2010/main" val="3394701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mailto:healthresearch@mmf.mb.ca"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mailto:healthresearch@mmf.mb.ca"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Good afternoon, everyone and welcome. It is my pleasure to present our Health and Wellness report showcasing the hard work our dedicated team completed this past year.</a:t>
            </a:r>
          </a:p>
          <a:p>
            <a:pPr lvl="0"/>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Since the very beginning of the Health &amp; Wellness Department, our goal has always been to improve the health and well-being of Red River Métis Citizens through </a:t>
            </a:r>
            <a:r>
              <a:rPr lang="en-CA" sz="1200" kern="1200" dirty="0">
                <a:solidFill>
                  <a:schemeClr val="tx1"/>
                </a:solidFill>
                <a:effectLst/>
                <a:latin typeface="+mn-lt"/>
                <a:ea typeface="+mn-ea"/>
                <a:cs typeface="+mn-cs"/>
              </a:rPr>
              <a:t>community programming, clinical services, support programs and services, and health research </a:t>
            </a:r>
            <a:r>
              <a:rPr lang="en-US" sz="1200" kern="1200" dirty="0">
                <a:solidFill>
                  <a:schemeClr val="tx1"/>
                </a:solidFill>
                <a:effectLst/>
                <a:latin typeface="+mn-lt"/>
                <a:ea typeface="+mn-ea"/>
                <a:cs typeface="+mn-cs"/>
              </a:rPr>
              <a:t>focused specifically on Red River Metis.</a:t>
            </a:r>
          </a:p>
          <a:p>
            <a:pPr lvl="0"/>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We are happy to report that we continue this important work and have succeeded in implementing several new programs for our Citizens.</a:t>
            </a:r>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5"/>
          </p:nvPr>
        </p:nvSpPr>
        <p:spPr/>
        <p:txBody>
          <a:bodyPr/>
          <a:lstStyle/>
          <a:p>
            <a:fld id="{1247B95A-505D-402D-9FF0-C03B26FD4906}" type="slidenum">
              <a:rPr lang="en-CA" smtClean="0"/>
              <a:t>1</a:t>
            </a:fld>
            <a:endParaRPr lang="en-CA"/>
          </a:p>
        </p:txBody>
      </p:sp>
    </p:spTree>
    <p:extLst>
      <p:ext uri="{BB962C8B-B14F-4D97-AF65-F5344CB8AC3E}">
        <p14:creationId xmlns:p14="http://schemas.microsoft.com/office/powerpoint/2010/main" val="4171519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Clinical Services coordinates two Mobile Health units in the Southern and Northern regions. These Health Units travel across our 7 Regions to offer blood pressure monitoring, diabetic footcare, and Point-of-Care Testing for health issues such as diabetes and high cholesterol, and health education</a:t>
            </a:r>
            <a:endParaRPr lang="en-CA" dirty="0"/>
          </a:p>
        </p:txBody>
      </p:sp>
      <p:sp>
        <p:nvSpPr>
          <p:cNvPr id="4" name="Slide Number Placeholder 3"/>
          <p:cNvSpPr>
            <a:spLocks noGrp="1"/>
          </p:cNvSpPr>
          <p:nvPr>
            <p:ph type="sldNum" sz="quarter" idx="5"/>
          </p:nvPr>
        </p:nvSpPr>
        <p:spPr/>
        <p:txBody>
          <a:bodyPr/>
          <a:lstStyle/>
          <a:p>
            <a:fld id="{1247B95A-505D-402D-9FF0-C03B26FD4906}" type="slidenum">
              <a:rPr lang="en-CA" smtClean="0"/>
              <a:t>10</a:t>
            </a:fld>
            <a:endParaRPr lang="en-CA"/>
          </a:p>
        </p:txBody>
      </p:sp>
    </p:spTree>
    <p:extLst>
      <p:ext uri="{BB962C8B-B14F-4D97-AF65-F5344CB8AC3E}">
        <p14:creationId xmlns:p14="http://schemas.microsoft.com/office/powerpoint/2010/main" val="2258724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 Clinic Team offers lots of educational events and programming to support our Citizens’ health. These photos showcase some of the programming they held this year, including food basket deliveries from our Aging Well at Home initiative, and support events from our Substance Use and Addictions Program</a:t>
            </a:r>
            <a:endParaRPr lang="en-CA" dirty="0"/>
          </a:p>
        </p:txBody>
      </p:sp>
      <p:sp>
        <p:nvSpPr>
          <p:cNvPr id="4" name="Slide Number Placeholder 3"/>
          <p:cNvSpPr>
            <a:spLocks noGrp="1"/>
          </p:cNvSpPr>
          <p:nvPr>
            <p:ph type="sldNum" sz="quarter" idx="5"/>
          </p:nvPr>
        </p:nvSpPr>
        <p:spPr/>
        <p:txBody>
          <a:bodyPr/>
          <a:lstStyle/>
          <a:p>
            <a:fld id="{1247B95A-505D-402D-9FF0-C03B26FD4906}" type="slidenum">
              <a:rPr lang="en-CA" smtClean="0"/>
              <a:t>11</a:t>
            </a:fld>
            <a:endParaRPr lang="en-CA"/>
          </a:p>
        </p:txBody>
      </p:sp>
    </p:spTree>
    <p:extLst>
      <p:ext uri="{BB962C8B-B14F-4D97-AF65-F5344CB8AC3E}">
        <p14:creationId xmlns:p14="http://schemas.microsoft.com/office/powerpoint/2010/main" val="2088956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Community Health Programming branch works directly with Citizens to support their health.</a:t>
            </a:r>
          </a:p>
          <a:p>
            <a:pPr lvl="0"/>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Our Community Navigators are spread across the province to support our Citizens in accessing healthcare wherever they live</a:t>
            </a:r>
          </a:p>
          <a:p>
            <a:pPr lvl="0"/>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Through the Métis Senior Vision Care initiative, we recognize that vision is a vital part of maintaining independence and overall wellness of our Citizens. This initiative offers vision care services including managing healthy eye care, eye examinations and prescription eyeglasses.</a:t>
            </a:r>
          </a:p>
          <a:p>
            <a:pPr lvl="0"/>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Through The Prescription Drug Program, the MMF pays eligible (over 55 years old and income less than $35,000) Red River Métis Citizens’ deductible throughout the year for Pharmacare-eligible drugs.</a:t>
            </a:r>
          </a:p>
          <a:p>
            <a:pPr lvl="0"/>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program is a collaboration between the MMF Health &amp; Wellness Department and </a:t>
            </a:r>
            <a:r>
              <a:rPr lang="en-US" sz="1200" kern="1200" dirty="0" err="1">
                <a:solidFill>
                  <a:schemeClr val="tx1"/>
                </a:solidFill>
                <a:effectLst/>
                <a:latin typeface="+mn-lt"/>
                <a:ea typeface="+mn-ea"/>
                <a:cs typeface="+mn-cs"/>
              </a:rPr>
              <a:t>MEDOCare</a:t>
            </a:r>
            <a:r>
              <a:rPr lang="en-US" sz="1200" kern="1200" dirty="0">
                <a:solidFill>
                  <a:schemeClr val="tx1"/>
                </a:solidFill>
                <a:effectLst/>
                <a:latin typeface="+mn-lt"/>
                <a:ea typeface="+mn-ea"/>
                <a:cs typeface="+mn-cs"/>
              </a:rPr>
              <a:t> Pharmacy</a:t>
            </a:r>
            <a:r>
              <a:rPr lang="en-CA" dirty="0">
                <a:effectLst/>
              </a:rPr>
              <a:t> </a:t>
            </a:r>
          </a:p>
          <a:p>
            <a:endParaRPr lang="en-CA" dirty="0"/>
          </a:p>
        </p:txBody>
      </p:sp>
      <p:sp>
        <p:nvSpPr>
          <p:cNvPr id="4" name="Slide Number Placeholder 3"/>
          <p:cNvSpPr>
            <a:spLocks noGrp="1"/>
          </p:cNvSpPr>
          <p:nvPr>
            <p:ph type="sldNum" sz="quarter" idx="5"/>
          </p:nvPr>
        </p:nvSpPr>
        <p:spPr/>
        <p:txBody>
          <a:bodyPr/>
          <a:lstStyle/>
          <a:p>
            <a:fld id="{1247B95A-505D-402D-9FF0-C03B26FD4906}" type="slidenum">
              <a:rPr lang="en-CA" smtClean="0"/>
              <a:t>12</a:t>
            </a:fld>
            <a:endParaRPr lang="en-CA"/>
          </a:p>
        </p:txBody>
      </p:sp>
    </p:spTree>
    <p:extLst>
      <p:ext uri="{BB962C8B-B14F-4D97-AF65-F5344CB8AC3E}">
        <p14:creationId xmlns:p14="http://schemas.microsoft.com/office/powerpoint/2010/main" val="860654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HWD launched the Mental Wellness Support Line in December 2020 in the wake of the COVID-19 pandemic to offer resources and support to our Citizens struggling with mental health, isolation, loneliness, and more. </a:t>
            </a:r>
          </a:p>
          <a:p>
            <a:pPr lvl="0"/>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Through this phone line, Citizens have access to support from Métis counsellors and mental health resources. This has been a very successful initiative, with the phone line receiving 700 calls in its first year. This phone line operates from 7am to 11pm daily, and anyone feeling out of sorts is encouraged to reach out to us.</a:t>
            </a:r>
            <a:r>
              <a:rPr lang="en-CA" sz="1200" kern="1200" dirty="0">
                <a:solidFill>
                  <a:schemeClr val="tx1"/>
                </a:solidFill>
                <a:effectLst/>
                <a:latin typeface="+mn-lt"/>
                <a:ea typeface="+mn-ea"/>
                <a:cs typeface="+mn-cs"/>
              </a:rPr>
              <a:t> </a:t>
            </a:r>
          </a:p>
          <a:p>
            <a:pPr lvl="0"/>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Our Citizen Support Program offers emotional support, guidance, and access to resources for Red River Métis Citizens. Our Mental Health Case Coordinator provides confidential assistance and connects Citizens with local services. We can provide information, referrals, and guidance to help Citizens access the resources they need to navigate difficult times.</a:t>
            </a:r>
          </a:p>
          <a:p>
            <a:pPr lvl="0"/>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Please confirm with Megan if it’s 24/7 still, and if we want to be advertising it if there’s some talk about stopping this service</a:t>
            </a:r>
          </a:p>
          <a:p>
            <a:endParaRPr lang="en-CA" dirty="0"/>
          </a:p>
        </p:txBody>
      </p:sp>
      <p:sp>
        <p:nvSpPr>
          <p:cNvPr id="4" name="Slide Number Placeholder 3"/>
          <p:cNvSpPr>
            <a:spLocks noGrp="1"/>
          </p:cNvSpPr>
          <p:nvPr>
            <p:ph type="sldNum" sz="quarter" idx="5"/>
          </p:nvPr>
        </p:nvSpPr>
        <p:spPr/>
        <p:txBody>
          <a:bodyPr/>
          <a:lstStyle/>
          <a:p>
            <a:fld id="{1247B95A-505D-402D-9FF0-C03B26FD4906}" type="slidenum">
              <a:rPr lang="en-CA" smtClean="0"/>
              <a:t>13</a:t>
            </a:fld>
            <a:endParaRPr lang="en-CA"/>
          </a:p>
        </p:txBody>
      </p:sp>
    </p:spTree>
    <p:extLst>
      <p:ext uri="{BB962C8B-B14F-4D97-AF65-F5344CB8AC3E}">
        <p14:creationId xmlns:p14="http://schemas.microsoft.com/office/powerpoint/2010/main" val="3013422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In partnership with the MMF’s Housing Department, the HWD has developed medical housing, called </a:t>
            </a:r>
            <a:r>
              <a:rPr lang="en-US" sz="1200" kern="1200" dirty="0" err="1">
                <a:solidFill>
                  <a:schemeClr val="tx1"/>
                </a:solidFill>
                <a:effectLst/>
                <a:latin typeface="+mn-lt"/>
                <a:ea typeface="+mn-ea"/>
                <a:cs typeface="+mn-cs"/>
              </a:rPr>
              <a:t>Michif</a:t>
            </a:r>
            <a:r>
              <a:rPr lang="en-US" sz="1200" kern="1200" dirty="0">
                <a:solidFill>
                  <a:schemeClr val="tx1"/>
                </a:solidFill>
                <a:effectLst/>
                <a:latin typeface="+mn-lt"/>
                <a:ea typeface="+mn-ea"/>
                <a:cs typeface="+mn-cs"/>
              </a:rPr>
              <a:t> Manor, with the goal of providing short-term accommodation to Citizens and their families who are in Winnipeg for medical appointments.</a:t>
            </a:r>
          </a:p>
          <a:p>
            <a:pPr lvl="0"/>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This is intended to reduce the burden of travel and cost of accommodations for Citizens who must come into Winnipeg often or for long periods of time for medical care.</a:t>
            </a:r>
          </a:p>
          <a:p>
            <a:pPr lvl="0"/>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During the wildfire emergencies, </a:t>
            </a:r>
            <a:r>
              <a:rPr lang="en-US" sz="1200" kern="1200" dirty="0" err="1">
                <a:solidFill>
                  <a:schemeClr val="tx1"/>
                </a:solidFill>
                <a:effectLst/>
                <a:latin typeface="+mn-lt"/>
                <a:ea typeface="+mn-ea"/>
                <a:cs typeface="+mn-cs"/>
              </a:rPr>
              <a:t>Michif</a:t>
            </a:r>
            <a:r>
              <a:rPr lang="en-US" sz="1200" kern="1200" dirty="0">
                <a:solidFill>
                  <a:schemeClr val="tx1"/>
                </a:solidFill>
                <a:effectLst/>
                <a:latin typeface="+mn-lt"/>
                <a:ea typeface="+mn-ea"/>
                <a:cs typeface="+mn-cs"/>
              </a:rPr>
              <a:t> Manor opened its doors to house evacuees with HWD employees stepping up to work various shifts to support this initiative. During the second emergency, </a:t>
            </a:r>
            <a:r>
              <a:rPr lang="en-US" sz="1200" kern="1200" dirty="0" err="1">
                <a:solidFill>
                  <a:schemeClr val="tx1"/>
                </a:solidFill>
                <a:effectLst/>
                <a:latin typeface="+mn-lt"/>
                <a:ea typeface="+mn-ea"/>
                <a:cs typeface="+mn-cs"/>
              </a:rPr>
              <a:t>Michif</a:t>
            </a:r>
            <a:r>
              <a:rPr lang="en-US" sz="1200" kern="1200" dirty="0">
                <a:solidFill>
                  <a:schemeClr val="tx1"/>
                </a:solidFill>
                <a:effectLst/>
                <a:latin typeface="+mn-lt"/>
                <a:ea typeface="+mn-ea"/>
                <a:cs typeface="+mn-cs"/>
              </a:rPr>
              <a:t> Manor was able to hire casual staff.</a:t>
            </a:r>
          </a:p>
          <a:p>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Michif</a:t>
            </a:r>
            <a:r>
              <a:rPr lang="en-US" sz="1200" kern="1200" dirty="0">
                <a:solidFill>
                  <a:schemeClr val="tx1"/>
                </a:solidFill>
                <a:effectLst/>
                <a:latin typeface="+mn-lt"/>
                <a:ea typeface="+mn-ea"/>
                <a:cs typeface="+mn-cs"/>
              </a:rPr>
              <a:t> Manor is expected to open soon to provide medical housing</a:t>
            </a:r>
            <a:endParaRPr lang="en-CA" dirty="0"/>
          </a:p>
        </p:txBody>
      </p:sp>
      <p:sp>
        <p:nvSpPr>
          <p:cNvPr id="4" name="Slide Number Placeholder 3"/>
          <p:cNvSpPr>
            <a:spLocks noGrp="1"/>
          </p:cNvSpPr>
          <p:nvPr>
            <p:ph type="sldNum" sz="quarter" idx="5"/>
          </p:nvPr>
        </p:nvSpPr>
        <p:spPr/>
        <p:txBody>
          <a:bodyPr/>
          <a:lstStyle/>
          <a:p>
            <a:fld id="{1247B95A-505D-402D-9FF0-C03B26FD4906}" type="slidenum">
              <a:rPr lang="en-CA" smtClean="0"/>
              <a:t>14</a:t>
            </a:fld>
            <a:endParaRPr lang="en-CA"/>
          </a:p>
        </p:txBody>
      </p:sp>
    </p:spTree>
    <p:extLst>
      <p:ext uri="{BB962C8B-B14F-4D97-AF65-F5344CB8AC3E}">
        <p14:creationId xmlns:p14="http://schemas.microsoft.com/office/powerpoint/2010/main" val="2617640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err="1">
                <a:solidFill>
                  <a:schemeClr val="tx1"/>
                </a:solidFill>
                <a:effectLst/>
                <a:latin typeface="+mn-lt"/>
                <a:ea typeface="+mn-ea"/>
                <a:cs typeface="+mn-cs"/>
              </a:rPr>
              <a:t>Michif</a:t>
            </a:r>
            <a:r>
              <a:rPr lang="en-CA" sz="1200" kern="1200" dirty="0">
                <a:solidFill>
                  <a:schemeClr val="tx1"/>
                </a:solidFill>
                <a:effectLst/>
                <a:latin typeface="+mn-lt"/>
                <a:ea typeface="+mn-ea"/>
                <a:cs typeface="+mn-cs"/>
              </a:rPr>
              <a:t> Manor is a safe and comfortable place for Citizens that have come to Winnipeg for medical reasons. The facilities include: </a:t>
            </a:r>
          </a:p>
          <a:p>
            <a:pPr lvl="0"/>
            <a:r>
              <a:rPr lang="en-US" sz="1200" kern="1200" dirty="0">
                <a:solidFill>
                  <a:schemeClr val="tx1"/>
                </a:solidFill>
                <a:effectLst/>
                <a:latin typeface="+mn-lt"/>
                <a:ea typeface="+mn-ea"/>
                <a:cs typeface="+mn-cs"/>
              </a:rPr>
              <a:t>	12 rooms total (Including 2 family suites)</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Accessible accommodations</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Communal kitchen</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Fitness room</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Entertainment lounge</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On site laundry</a:t>
            </a:r>
            <a:endParaRPr lang="en-CA" sz="1200"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	Outdoor patio and children’s play area</a:t>
            </a:r>
            <a:endParaRPr lang="en-CA" sz="1200" b="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5"/>
          </p:nvPr>
        </p:nvSpPr>
        <p:spPr/>
        <p:txBody>
          <a:bodyPr/>
          <a:lstStyle/>
          <a:p>
            <a:fld id="{1247B95A-505D-402D-9FF0-C03B26FD4906}" type="slidenum">
              <a:rPr lang="en-CA" smtClean="0"/>
              <a:t>15</a:t>
            </a:fld>
            <a:endParaRPr lang="en-CA"/>
          </a:p>
        </p:txBody>
      </p:sp>
    </p:spTree>
    <p:extLst>
      <p:ext uri="{BB962C8B-B14F-4D97-AF65-F5344CB8AC3E}">
        <p14:creationId xmlns:p14="http://schemas.microsoft.com/office/powerpoint/2010/main" val="545742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Health &amp; Wellness Department’s priorities for this next fiscal year:</a:t>
            </a:r>
            <a:endParaRPr lang="en-CA"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Continue to promote the physical, mental, emotional, and cultural wellbeing of our Citizens, and develop programs that reflect Citizen needs and experiences.</a:t>
            </a:r>
            <a:endParaRPr lang="en-CA"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Expand the number of mobile clinic visits per year and reach out to more rural communities.</a:t>
            </a:r>
            <a:endParaRPr lang="en-CA"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Continue to strengthen holistic and wraparound support for Citizens.</a:t>
            </a:r>
            <a:endParaRPr lang="en-CA"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Enhance engagement and collaboration by building partnerships with local health providers and organizations and engaging with our Citizens.</a:t>
            </a:r>
            <a:endParaRPr lang="en-CA"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Integrate feedback into program design and delivery to best meet the needs of Red River Métis Citizens.</a:t>
            </a:r>
            <a:endParaRPr lang="en-CA" dirty="0"/>
          </a:p>
        </p:txBody>
      </p:sp>
      <p:sp>
        <p:nvSpPr>
          <p:cNvPr id="4" name="Slide Number Placeholder 3"/>
          <p:cNvSpPr>
            <a:spLocks noGrp="1"/>
          </p:cNvSpPr>
          <p:nvPr>
            <p:ph type="sldNum" sz="quarter" idx="5"/>
          </p:nvPr>
        </p:nvSpPr>
        <p:spPr/>
        <p:txBody>
          <a:bodyPr/>
          <a:lstStyle/>
          <a:p>
            <a:fld id="{1247B95A-505D-402D-9FF0-C03B26FD4906}" type="slidenum">
              <a:rPr lang="en-CA" smtClean="0"/>
              <a:t>16</a:t>
            </a:fld>
            <a:endParaRPr lang="en-CA"/>
          </a:p>
        </p:txBody>
      </p:sp>
    </p:spTree>
    <p:extLst>
      <p:ext uri="{BB962C8B-B14F-4D97-AF65-F5344CB8AC3E}">
        <p14:creationId xmlns:p14="http://schemas.microsoft.com/office/powerpoint/2010/main" val="42041199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In conclusion, the Health &amp; Wellness Department remains committed to collaborating closely with Red River Métis families and communities, as well as our partners, and funders while we strengthen the department and improve programming throughout the province.</a:t>
            </a:r>
          </a:p>
          <a:p>
            <a:pPr lvl="0"/>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Looking ahead to the next year, the MMF-HWD anticipates continued growth and progress, with a passionate team of experienced staff working together to create knowledge and enhance programs and services for the well-being of our valued Red River Métis Citizens</a:t>
            </a:r>
            <a:endParaRPr lang="en-CA" dirty="0"/>
          </a:p>
        </p:txBody>
      </p:sp>
      <p:sp>
        <p:nvSpPr>
          <p:cNvPr id="4" name="Slide Number Placeholder 3"/>
          <p:cNvSpPr>
            <a:spLocks noGrp="1"/>
          </p:cNvSpPr>
          <p:nvPr>
            <p:ph type="sldNum" sz="quarter" idx="5"/>
          </p:nvPr>
        </p:nvSpPr>
        <p:spPr/>
        <p:txBody>
          <a:bodyPr/>
          <a:lstStyle/>
          <a:p>
            <a:fld id="{1247B95A-505D-402D-9FF0-C03B26FD4906}" type="slidenum">
              <a:rPr lang="en-CA" smtClean="0"/>
              <a:t>17</a:t>
            </a:fld>
            <a:endParaRPr lang="en-CA"/>
          </a:p>
        </p:txBody>
      </p:sp>
    </p:spTree>
    <p:extLst>
      <p:ext uri="{BB962C8B-B14F-4D97-AF65-F5344CB8AC3E}">
        <p14:creationId xmlns:p14="http://schemas.microsoft.com/office/powerpoint/2010/main" val="3986561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HWD was established in 2005 with a clear vision: “A Well Métis Community”. </a:t>
            </a:r>
          </a:p>
          <a:p>
            <a:pPr lvl="0"/>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HWD has 5 branches who work together to achieve this vision: Community Health Programming, Health Research, Clinical Services</a:t>
            </a:r>
            <a:r>
              <a:rPr lang="en-CA"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Policy and Health Information, and our newest addition, the medical housing initiative, </a:t>
            </a:r>
            <a:r>
              <a:rPr lang="en-US" sz="1200" kern="1200" dirty="0" err="1">
                <a:solidFill>
                  <a:schemeClr val="tx1"/>
                </a:solidFill>
                <a:effectLst/>
                <a:latin typeface="+mn-lt"/>
                <a:ea typeface="+mn-ea"/>
                <a:cs typeface="+mn-cs"/>
              </a:rPr>
              <a:t>Michif</a:t>
            </a:r>
            <a:r>
              <a:rPr lang="en-US" sz="1200" kern="1200" dirty="0">
                <a:solidFill>
                  <a:schemeClr val="tx1"/>
                </a:solidFill>
                <a:effectLst/>
                <a:latin typeface="+mn-lt"/>
                <a:ea typeface="+mn-ea"/>
                <a:cs typeface="+mn-cs"/>
              </a:rPr>
              <a:t> Manor. I’m happy to tell you all more about them and their work!</a:t>
            </a:r>
            <a:endParaRPr lang="en-CA" sz="1200"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247B95A-505D-402D-9FF0-C03B26FD4906}" type="slidenum">
              <a:rPr lang="en-CA" smtClean="0"/>
              <a:t>2</a:t>
            </a:fld>
            <a:endParaRPr lang="en-CA"/>
          </a:p>
        </p:txBody>
      </p:sp>
    </p:spTree>
    <p:extLst>
      <p:ext uri="{BB962C8B-B14F-4D97-AF65-F5344CB8AC3E}">
        <p14:creationId xmlns:p14="http://schemas.microsoft.com/office/powerpoint/2010/main" val="2599405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Health Research team’s goal is to create Red River Métis-specific health knowledge using our Citizens’ lived experiences through consultations, discussion groups, interviews, and surveys. </a:t>
            </a:r>
          </a:p>
          <a:p>
            <a:pPr lvl="0"/>
            <a:endParaRPr lang="en-CA"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Research team has engaged Citizens on a wide range of topics, with some examples given here: </a:t>
            </a:r>
            <a:endParaRPr lang="en-CA"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Living Smoke Free: Red River Métis Tobacco Reduction Strategy</a:t>
            </a:r>
            <a:endParaRPr lang="en-CA"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Distance to Care: Cancer Outcomes for Red River Métis Citizens in Rural Manitoba</a:t>
            </a:r>
            <a:endParaRPr lang="en-CA"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Riel Personalized Healthcare</a:t>
            </a:r>
            <a:endParaRPr lang="en-CA"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Citizens Perspectives on Medical Assistance in Dying</a:t>
            </a:r>
            <a:endParaRPr lang="en-CA"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And, Maternal Health in Red River Métis Citizens</a:t>
            </a:r>
            <a:r>
              <a:rPr lang="en-CA" sz="800" kern="1200" dirty="0">
                <a:solidFill>
                  <a:schemeClr val="tx1"/>
                </a:solidFill>
                <a:effectLst/>
                <a:latin typeface="+mn-lt"/>
                <a:ea typeface="+mn-ea"/>
                <a:cs typeface="+mn-cs"/>
              </a:rPr>
              <a:t> </a:t>
            </a:r>
            <a:endParaRPr lang="en-CA" sz="11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5"/>
          </p:nvPr>
        </p:nvSpPr>
        <p:spPr/>
        <p:txBody>
          <a:bodyPr/>
          <a:lstStyle/>
          <a:p>
            <a:fld id="{1247B95A-505D-402D-9FF0-C03B26FD4906}" type="slidenum">
              <a:rPr lang="en-CA" smtClean="0"/>
              <a:t>3</a:t>
            </a:fld>
            <a:endParaRPr lang="en-CA"/>
          </a:p>
        </p:txBody>
      </p:sp>
    </p:spTree>
    <p:extLst>
      <p:ext uri="{BB962C8B-B14F-4D97-AF65-F5344CB8AC3E}">
        <p14:creationId xmlns:p14="http://schemas.microsoft.com/office/powerpoint/2010/main" val="1579961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kern="1200" dirty="0">
                <a:solidFill>
                  <a:schemeClr val="tx1"/>
                </a:solidFill>
                <a:effectLst/>
                <a:latin typeface="+mn-lt"/>
                <a:ea typeface="+mn-ea"/>
                <a:cs typeface="+mn-cs"/>
              </a:rPr>
              <a:t>As a part of our cancer project “Riel Personalized Healthcare”, the Health Research team created Cancer Kindness Kits for Citizens navigating cancer. These kits are filled with comfort and self-care items to support our Citizens as they go through cancer.</a:t>
            </a:r>
          </a:p>
          <a:p>
            <a:pPr lvl="0"/>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If you or someone you know is going through a cancer journey, email the Health Research team at </a:t>
            </a:r>
            <a:r>
              <a:rPr lang="en-US" sz="1200" u="sng" kern="1200" dirty="0">
                <a:solidFill>
                  <a:schemeClr val="tx1"/>
                </a:solidFill>
                <a:effectLst/>
                <a:latin typeface="+mn-lt"/>
                <a:ea typeface="+mn-ea"/>
                <a:cs typeface="+mn-cs"/>
                <a:hlinkClick r:id="rId3"/>
              </a:rPr>
              <a:t>healthresearch@mmf.mb.ca</a:t>
            </a:r>
            <a:r>
              <a:rPr lang="en-US" sz="1200" kern="1200" dirty="0">
                <a:solidFill>
                  <a:schemeClr val="tx1"/>
                </a:solidFill>
                <a:effectLst/>
                <a:latin typeface="+mn-lt"/>
                <a:ea typeface="+mn-ea"/>
                <a:cs typeface="+mn-cs"/>
              </a:rPr>
              <a:t> to request your Cancer Kindness Kit.</a:t>
            </a:r>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5"/>
          </p:nvPr>
        </p:nvSpPr>
        <p:spPr/>
        <p:txBody>
          <a:bodyPr/>
          <a:lstStyle/>
          <a:p>
            <a:fld id="{1247B95A-505D-402D-9FF0-C03B26FD4906}" type="slidenum">
              <a:rPr lang="en-CA" smtClean="0"/>
              <a:t>4</a:t>
            </a:fld>
            <a:endParaRPr lang="en-CA"/>
          </a:p>
        </p:txBody>
      </p:sp>
    </p:spTree>
    <p:extLst>
      <p:ext uri="{BB962C8B-B14F-4D97-AF65-F5344CB8AC3E}">
        <p14:creationId xmlns:p14="http://schemas.microsoft.com/office/powerpoint/2010/main" val="1144509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Maternal Health in Red River Métis project aims to increase access to maternal health information and support, as well as raising awareness about risks of maternal and child illness amongst Red River Métis women</a:t>
            </a:r>
          </a:p>
          <a:p>
            <a:pPr lvl="0"/>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Through the Mommy &amp; Me info session, our project aims to gather the lived experience and maternal health journey of Red River Metis women to inform future programs specifically tailored to the Red River Métis community.</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As a part of the project, our team rolled out the Mommy &amp; Me Wellness Baskets for Red River Métis women currently pregnant or who have had a baby within 6 months.</a:t>
            </a:r>
          </a:p>
          <a:p>
            <a:pPr lvl="0"/>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These baskets are designed to support Red River Métis mothers and their babies with essential items for health and comfort. They contain baby care products, breastfeeding aids, postpartum care essentials, and educational materials on prenatal care.</a:t>
            </a:r>
          </a:p>
          <a:p>
            <a:pPr lvl="0"/>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Recruitment for the Maternal Health Awareness and Support Project is ongoing. You can scan this QR code or email the Research Team (</a:t>
            </a:r>
            <a:r>
              <a:rPr lang="en-US" sz="1200" u="sng" kern="1200" dirty="0">
                <a:solidFill>
                  <a:schemeClr val="tx1"/>
                </a:solidFill>
                <a:effectLst/>
                <a:latin typeface="+mn-lt"/>
                <a:ea typeface="+mn-ea"/>
                <a:cs typeface="+mn-cs"/>
                <a:hlinkClick r:id="rId3"/>
              </a:rPr>
              <a:t>healthresearch@mmf.mb.ca</a:t>
            </a:r>
            <a:r>
              <a:rPr lang="en-US" sz="1200" kern="1200" dirty="0">
                <a:solidFill>
                  <a:schemeClr val="tx1"/>
                </a:solidFill>
                <a:effectLst/>
                <a:latin typeface="+mn-lt"/>
                <a:ea typeface="+mn-ea"/>
                <a:cs typeface="+mn-cs"/>
              </a:rPr>
              <a:t>) to be part of this initiative.</a:t>
            </a:r>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5"/>
          </p:nvPr>
        </p:nvSpPr>
        <p:spPr/>
        <p:txBody>
          <a:bodyPr/>
          <a:lstStyle/>
          <a:p>
            <a:fld id="{1247B95A-505D-402D-9FF0-C03B26FD4906}" type="slidenum">
              <a:rPr lang="en-CA" smtClean="0"/>
              <a:t>5</a:t>
            </a:fld>
            <a:endParaRPr lang="en-CA"/>
          </a:p>
        </p:txBody>
      </p:sp>
    </p:spTree>
    <p:extLst>
      <p:ext uri="{BB962C8B-B14F-4D97-AF65-F5344CB8AC3E}">
        <p14:creationId xmlns:p14="http://schemas.microsoft.com/office/powerpoint/2010/main" val="4041625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HWD hosts annual Health Consultations to hear the individual and collective health needs of Citizens from all seven Regions</a:t>
            </a:r>
          </a:p>
          <a:p>
            <a:pPr lvl="0"/>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 November, HWD consultations were held in Swan River with Citizens from The Pas, Thompson, and Northwest Regions. </a:t>
            </a:r>
          </a:p>
          <a:p>
            <a:pPr lvl="0"/>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 February, we held consultations in Winnipeg with Citizens from Winnipeg, Southwest, Southeast, and Interlake Regions.</a:t>
            </a:r>
          </a:p>
          <a:p>
            <a:pPr lvl="0"/>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During these consultations, Citizens shared their perspective on a range of important health issues and had a chance to engage in cultural activities like beading, painting beaded flowers, and </a:t>
            </a:r>
            <a:r>
              <a:rPr lang="en-US" sz="1200" kern="1200" dirty="0" err="1">
                <a:solidFill>
                  <a:schemeClr val="tx1"/>
                </a:solidFill>
                <a:effectLst/>
                <a:latin typeface="+mn-lt"/>
                <a:ea typeface="+mn-ea"/>
                <a:cs typeface="+mn-cs"/>
              </a:rPr>
              <a:t>Michif</a:t>
            </a:r>
            <a:r>
              <a:rPr lang="en-US" sz="1200" kern="1200" dirty="0">
                <a:solidFill>
                  <a:schemeClr val="tx1"/>
                </a:solidFill>
                <a:effectLst/>
                <a:latin typeface="+mn-lt"/>
                <a:ea typeface="+mn-ea"/>
                <a:cs typeface="+mn-cs"/>
              </a:rPr>
              <a:t> Bingo.</a:t>
            </a:r>
          </a:p>
          <a:p>
            <a:pPr lvl="0"/>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March, consultations with Red River Métis health professionals from across the seven MMF Regions took place.</a:t>
            </a:r>
            <a:endParaRPr lang="en-CA" dirty="0"/>
          </a:p>
        </p:txBody>
      </p:sp>
      <p:sp>
        <p:nvSpPr>
          <p:cNvPr id="4" name="Slide Number Placeholder 3"/>
          <p:cNvSpPr>
            <a:spLocks noGrp="1"/>
          </p:cNvSpPr>
          <p:nvPr>
            <p:ph type="sldNum" sz="quarter" idx="5"/>
          </p:nvPr>
        </p:nvSpPr>
        <p:spPr/>
        <p:txBody>
          <a:bodyPr/>
          <a:lstStyle/>
          <a:p>
            <a:fld id="{1247B95A-505D-402D-9FF0-C03B26FD4906}" type="slidenum">
              <a:rPr lang="en-CA" smtClean="0"/>
              <a:t>6</a:t>
            </a:fld>
            <a:endParaRPr lang="en-CA"/>
          </a:p>
        </p:txBody>
      </p:sp>
    </p:spTree>
    <p:extLst>
      <p:ext uri="{BB962C8B-B14F-4D97-AF65-F5344CB8AC3E}">
        <p14:creationId xmlns:p14="http://schemas.microsoft.com/office/powerpoint/2010/main" val="1004287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Policy &amp; Health team has continued to work on a number of initiatives to develop Red River Métis specific information to support policies, programs, and services for Citizens.</a:t>
            </a:r>
          </a:p>
          <a:p>
            <a:pPr lvl="0"/>
            <a:endParaRPr lang="en-CA"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Some of the Policy &amp; Health team’s projects include:</a:t>
            </a:r>
            <a:endParaRPr lang="en-CA"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The Long-Term and Continuing Care Framework for Red River </a:t>
            </a:r>
            <a:r>
              <a:rPr lang="en-US" sz="1200" kern="1200" dirty="0" err="1">
                <a:solidFill>
                  <a:schemeClr val="tx1"/>
                </a:solidFill>
                <a:effectLst/>
                <a:latin typeface="+mn-lt"/>
                <a:ea typeface="+mn-ea"/>
                <a:cs typeface="+mn-cs"/>
              </a:rPr>
              <a:t>MétisCitizens</a:t>
            </a:r>
            <a:endParaRPr lang="en-CA"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COVID-19 Surveillance and Future Pandemic Planning</a:t>
            </a:r>
            <a:endParaRPr lang="en-CA"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Perspectives on Missing and Murdered Indigenous Women, Girls, and 2SLGBTQQIA+ People</a:t>
            </a:r>
            <a:endParaRPr lang="en-CA"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Red River Metis Regional Health Survey</a:t>
            </a:r>
            <a:endParaRPr lang="en-CA"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Cancer Data Monitoring</a:t>
            </a:r>
          </a:p>
          <a:p>
            <a:pPr lvl="1"/>
            <a:endParaRPr lang="en-CA"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the Arthritis &amp; Mental Health Yoga Program, this project invited Citizens living with arthritis engaged in mind-body interventions including yoga and meditation to help manage symptoms and improve quality of life.</a:t>
            </a:r>
            <a:r>
              <a:rPr lang="en-CA" dirty="0">
                <a:effectLst/>
              </a:rPr>
              <a:t> </a:t>
            </a:r>
          </a:p>
        </p:txBody>
      </p:sp>
      <p:sp>
        <p:nvSpPr>
          <p:cNvPr id="4" name="Slide Number Placeholder 3"/>
          <p:cNvSpPr>
            <a:spLocks noGrp="1"/>
          </p:cNvSpPr>
          <p:nvPr>
            <p:ph type="sldNum" sz="quarter" idx="5"/>
          </p:nvPr>
        </p:nvSpPr>
        <p:spPr/>
        <p:txBody>
          <a:bodyPr/>
          <a:lstStyle/>
          <a:p>
            <a:fld id="{1247B95A-505D-402D-9FF0-C03B26FD4906}" type="slidenum">
              <a:rPr lang="en-CA" smtClean="0"/>
              <a:t>7</a:t>
            </a:fld>
            <a:endParaRPr lang="en-CA"/>
          </a:p>
        </p:txBody>
      </p:sp>
    </p:spTree>
    <p:extLst>
      <p:ext uri="{BB962C8B-B14F-4D97-AF65-F5344CB8AC3E}">
        <p14:creationId xmlns:p14="http://schemas.microsoft.com/office/powerpoint/2010/main" val="4074199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In 2022, the team distributed the first Metis Regional Health Survey to gather information about the health status of Citizens. The results are currently being analyzed.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survey results will contribute to policy and programming to improve the health and wellness of Red River Métis Citizens across our Homeland</a:t>
            </a:r>
          </a:p>
          <a:p>
            <a:pPr lvl="0"/>
            <a:r>
              <a:rPr lang="en-US" sz="1200" kern="1200" dirty="0">
                <a:solidFill>
                  <a:schemeClr val="tx1"/>
                </a:solidFill>
                <a:effectLst/>
                <a:latin typeface="+mn-lt"/>
                <a:ea typeface="+mn-ea"/>
                <a:cs typeface="+mn-cs"/>
              </a:rPr>
              <a:t>These results are why we work so hard, we want to change these numbers and improve the health and wellbeing of our Citizens.</a:t>
            </a:r>
            <a:endParaRPr lang="en-CA" sz="1100" kern="1200" dirty="0">
              <a:solidFill>
                <a:schemeClr val="tx1"/>
              </a:solidFill>
              <a:effectLst/>
              <a:latin typeface="+mn-lt"/>
              <a:ea typeface="+mn-ea"/>
              <a:cs typeface="+mn-cs"/>
            </a:endParaRPr>
          </a:p>
          <a:p>
            <a:pPr lvl="0"/>
            <a:endParaRPr lang="en-CA"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Preliminary findings</a:t>
            </a:r>
            <a:r>
              <a:rPr lang="en-CA" sz="800" kern="1200" dirty="0">
                <a:solidFill>
                  <a:schemeClr val="tx1"/>
                </a:solidFill>
                <a:effectLst/>
                <a:latin typeface="+mn-lt"/>
                <a:ea typeface="+mn-ea"/>
                <a:cs typeface="+mn-cs"/>
              </a:rPr>
              <a:t> </a:t>
            </a:r>
            <a:endParaRPr lang="en-CA"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30.0% fair or poor general health</a:t>
            </a:r>
            <a:endParaRPr lang="en-CA"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21.4% reported worse health than 1 year ago</a:t>
            </a:r>
            <a:endParaRPr lang="en-CA"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26.5% have a long-term condition </a:t>
            </a:r>
            <a:endParaRPr lang="en-CA"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31.3% agree that there has not been a doctor or a nurse available in their area. </a:t>
            </a:r>
            <a:endParaRPr lang="en-CA"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16.2% have felt that they were treated differently and/or experienced stigma and discrimination when seeking or receiving health care.</a:t>
            </a:r>
            <a:endParaRPr lang="en-CA"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53.7% have not had a complete physical examination in the last 12 months</a:t>
            </a:r>
            <a:endParaRPr lang="en-CA"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29.9% have not had a blood pressure test in the last 12 months</a:t>
            </a:r>
            <a:endParaRPr lang="en-CA"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57.5% have not had a cholesterol test in the last 12 months</a:t>
            </a:r>
            <a:endParaRPr lang="en-CA"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50.5% have not had a blood sugar test in the last 12 months</a:t>
            </a:r>
          </a:p>
          <a:p>
            <a:r>
              <a:rPr lang="en-CA" sz="1050" kern="1200" dirty="0">
                <a:solidFill>
                  <a:schemeClr val="tx1"/>
                </a:solidFill>
                <a:effectLst/>
                <a:latin typeface="+mn-lt"/>
                <a:ea typeface="+mn-ea"/>
                <a:cs typeface="+mn-cs"/>
              </a:rPr>
              <a:t> </a:t>
            </a:r>
            <a:endParaRPr lang="en-CA" dirty="0"/>
          </a:p>
        </p:txBody>
      </p:sp>
      <p:sp>
        <p:nvSpPr>
          <p:cNvPr id="4" name="Slide Number Placeholder 3"/>
          <p:cNvSpPr>
            <a:spLocks noGrp="1"/>
          </p:cNvSpPr>
          <p:nvPr>
            <p:ph type="sldNum" sz="quarter" idx="5"/>
          </p:nvPr>
        </p:nvSpPr>
        <p:spPr/>
        <p:txBody>
          <a:bodyPr/>
          <a:lstStyle/>
          <a:p>
            <a:fld id="{1247B95A-505D-402D-9FF0-C03B26FD4906}" type="slidenum">
              <a:rPr lang="en-CA" smtClean="0"/>
              <a:t>8</a:t>
            </a:fld>
            <a:endParaRPr lang="en-CA"/>
          </a:p>
        </p:txBody>
      </p:sp>
    </p:spTree>
    <p:extLst>
      <p:ext uri="{BB962C8B-B14F-4D97-AF65-F5344CB8AC3E}">
        <p14:creationId xmlns:p14="http://schemas.microsoft.com/office/powerpoint/2010/main" val="2703779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Clinical Services branch was established in January 2021, and this team is dedicated to serving Red River Métis Citizens across Manitoba. This past year the team has done numerous visits to our communities and Citizens, bringing diabetes and heart health screening tests, footcare nurses, and general health checks.</a:t>
            </a:r>
            <a:endParaRPr lang="en-CA" sz="11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Our Clinic team provides:</a:t>
            </a:r>
            <a:endParaRPr lang="en-CA"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5-minute check ins with registered/licensed nurses</a:t>
            </a:r>
            <a:endParaRPr lang="en-CA"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Tests on blood sugar and cholesterol levels</a:t>
            </a:r>
            <a:endParaRPr lang="en-CA"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COVID-19 and other vaccinations</a:t>
            </a:r>
          </a:p>
          <a:p>
            <a:pPr lvl="1"/>
            <a:r>
              <a:rPr lang="en-US" sz="1200" kern="1200" dirty="0">
                <a:solidFill>
                  <a:schemeClr val="tx1"/>
                </a:solidFill>
                <a:effectLst/>
                <a:latin typeface="+mn-lt"/>
                <a:ea typeface="+mn-ea"/>
                <a:cs typeface="+mn-cs"/>
              </a:rPr>
              <a:t>Diabetic footcare</a:t>
            </a:r>
            <a:endParaRPr lang="en-CA" dirty="0"/>
          </a:p>
        </p:txBody>
      </p:sp>
      <p:sp>
        <p:nvSpPr>
          <p:cNvPr id="4" name="Slide Number Placeholder 3"/>
          <p:cNvSpPr>
            <a:spLocks noGrp="1"/>
          </p:cNvSpPr>
          <p:nvPr>
            <p:ph type="sldNum" sz="quarter" idx="5"/>
          </p:nvPr>
        </p:nvSpPr>
        <p:spPr/>
        <p:txBody>
          <a:bodyPr/>
          <a:lstStyle/>
          <a:p>
            <a:fld id="{1247B95A-505D-402D-9FF0-C03B26FD4906}" type="slidenum">
              <a:rPr lang="en-CA" smtClean="0"/>
              <a:t>9</a:t>
            </a:fld>
            <a:endParaRPr lang="en-CA"/>
          </a:p>
        </p:txBody>
      </p:sp>
    </p:spTree>
    <p:extLst>
      <p:ext uri="{BB962C8B-B14F-4D97-AF65-F5344CB8AC3E}">
        <p14:creationId xmlns:p14="http://schemas.microsoft.com/office/powerpoint/2010/main" val="2790693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2C86A-34E3-C046-92D3-FE27434FD1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03C7BC-6F3F-7A4C-B839-28AA281452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CD7F3C-9224-BD4D-B7C4-DAA686E5AB8B}"/>
              </a:ext>
            </a:extLst>
          </p:cNvPr>
          <p:cNvSpPr>
            <a:spLocks noGrp="1"/>
          </p:cNvSpPr>
          <p:nvPr>
            <p:ph type="dt" sz="half" idx="10"/>
          </p:nvPr>
        </p:nvSpPr>
        <p:spPr/>
        <p:txBody>
          <a:bodyPr/>
          <a:lstStyle/>
          <a:p>
            <a:fld id="{94C745D8-FAEE-7549-A87D-D45710F48FD9}" type="datetimeFigureOut">
              <a:rPr lang="en-US" smtClean="0"/>
              <a:t>10/10/2025</a:t>
            </a:fld>
            <a:endParaRPr lang="en-US"/>
          </a:p>
        </p:txBody>
      </p:sp>
      <p:sp>
        <p:nvSpPr>
          <p:cNvPr id="5" name="Footer Placeholder 4">
            <a:extLst>
              <a:ext uri="{FF2B5EF4-FFF2-40B4-BE49-F238E27FC236}">
                <a16:creationId xmlns:a16="http://schemas.microsoft.com/office/drawing/2014/main" id="{C8E75989-A6E0-3C42-AB9B-B213A4EB2E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8D5A91-A623-2643-9377-2695040F6746}"/>
              </a:ext>
            </a:extLst>
          </p:cNvPr>
          <p:cNvSpPr>
            <a:spLocks noGrp="1"/>
          </p:cNvSpPr>
          <p:nvPr>
            <p:ph type="sldNum" sz="quarter" idx="12"/>
          </p:nvPr>
        </p:nvSpPr>
        <p:spPr/>
        <p:txBody>
          <a:bodyPr/>
          <a:lstStyle/>
          <a:p>
            <a:fld id="{718F60E9-EE14-C64B-B340-2A558017F605}" type="slidenum">
              <a:rPr lang="en-US" smtClean="0"/>
              <a:t>‹#›</a:t>
            </a:fld>
            <a:endParaRPr lang="en-US"/>
          </a:p>
        </p:txBody>
      </p:sp>
    </p:spTree>
    <p:extLst>
      <p:ext uri="{BB962C8B-B14F-4D97-AF65-F5344CB8AC3E}">
        <p14:creationId xmlns:p14="http://schemas.microsoft.com/office/powerpoint/2010/main" val="832628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D0666-1518-6D4F-AF7F-B9DEF9A46C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A953F8-A3DD-9743-BB3C-64696F1C56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3537E3-0201-AC43-9C13-1888A480FE8A}"/>
              </a:ext>
            </a:extLst>
          </p:cNvPr>
          <p:cNvSpPr>
            <a:spLocks noGrp="1"/>
          </p:cNvSpPr>
          <p:nvPr>
            <p:ph type="dt" sz="half" idx="10"/>
          </p:nvPr>
        </p:nvSpPr>
        <p:spPr/>
        <p:txBody>
          <a:bodyPr/>
          <a:lstStyle/>
          <a:p>
            <a:fld id="{94C745D8-FAEE-7549-A87D-D45710F48FD9}" type="datetimeFigureOut">
              <a:rPr lang="en-US" smtClean="0"/>
              <a:t>10/10/2025</a:t>
            </a:fld>
            <a:endParaRPr lang="en-US"/>
          </a:p>
        </p:txBody>
      </p:sp>
      <p:sp>
        <p:nvSpPr>
          <p:cNvPr id="5" name="Footer Placeholder 4">
            <a:extLst>
              <a:ext uri="{FF2B5EF4-FFF2-40B4-BE49-F238E27FC236}">
                <a16:creationId xmlns:a16="http://schemas.microsoft.com/office/drawing/2014/main" id="{3029FCA2-3BEF-9548-B370-C45D92B6DE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52AC93-B5BD-4946-A0FE-25E914C27715}"/>
              </a:ext>
            </a:extLst>
          </p:cNvPr>
          <p:cNvSpPr>
            <a:spLocks noGrp="1"/>
          </p:cNvSpPr>
          <p:nvPr>
            <p:ph type="sldNum" sz="quarter" idx="12"/>
          </p:nvPr>
        </p:nvSpPr>
        <p:spPr/>
        <p:txBody>
          <a:bodyPr/>
          <a:lstStyle/>
          <a:p>
            <a:fld id="{718F60E9-EE14-C64B-B340-2A558017F605}" type="slidenum">
              <a:rPr lang="en-US" smtClean="0"/>
              <a:t>‹#›</a:t>
            </a:fld>
            <a:endParaRPr lang="en-US"/>
          </a:p>
        </p:txBody>
      </p:sp>
    </p:spTree>
    <p:extLst>
      <p:ext uri="{BB962C8B-B14F-4D97-AF65-F5344CB8AC3E}">
        <p14:creationId xmlns:p14="http://schemas.microsoft.com/office/powerpoint/2010/main" val="2844952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E2B425-DEAF-694A-8AA1-C07930DD7C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51A517-3A0D-D44E-B4B8-2945508BBC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29F94F-0D63-0545-8889-DEF40D6BA306}"/>
              </a:ext>
            </a:extLst>
          </p:cNvPr>
          <p:cNvSpPr>
            <a:spLocks noGrp="1"/>
          </p:cNvSpPr>
          <p:nvPr>
            <p:ph type="dt" sz="half" idx="10"/>
          </p:nvPr>
        </p:nvSpPr>
        <p:spPr/>
        <p:txBody>
          <a:bodyPr/>
          <a:lstStyle/>
          <a:p>
            <a:fld id="{94C745D8-FAEE-7549-A87D-D45710F48FD9}" type="datetimeFigureOut">
              <a:rPr lang="en-US" smtClean="0"/>
              <a:t>10/10/2025</a:t>
            </a:fld>
            <a:endParaRPr lang="en-US"/>
          </a:p>
        </p:txBody>
      </p:sp>
      <p:sp>
        <p:nvSpPr>
          <p:cNvPr id="5" name="Footer Placeholder 4">
            <a:extLst>
              <a:ext uri="{FF2B5EF4-FFF2-40B4-BE49-F238E27FC236}">
                <a16:creationId xmlns:a16="http://schemas.microsoft.com/office/drawing/2014/main" id="{21638463-AEB8-D245-8AE2-53332C5B91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2FCCD0-0A2B-5541-8FA1-F8234A976311}"/>
              </a:ext>
            </a:extLst>
          </p:cNvPr>
          <p:cNvSpPr>
            <a:spLocks noGrp="1"/>
          </p:cNvSpPr>
          <p:nvPr>
            <p:ph type="sldNum" sz="quarter" idx="12"/>
          </p:nvPr>
        </p:nvSpPr>
        <p:spPr/>
        <p:txBody>
          <a:bodyPr/>
          <a:lstStyle/>
          <a:p>
            <a:fld id="{718F60E9-EE14-C64B-B340-2A558017F605}" type="slidenum">
              <a:rPr lang="en-US" smtClean="0"/>
              <a:t>‹#›</a:t>
            </a:fld>
            <a:endParaRPr lang="en-US"/>
          </a:p>
        </p:txBody>
      </p:sp>
    </p:spTree>
    <p:extLst>
      <p:ext uri="{BB962C8B-B14F-4D97-AF65-F5344CB8AC3E}">
        <p14:creationId xmlns:p14="http://schemas.microsoft.com/office/powerpoint/2010/main" val="46021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A7A4D-1774-D543-B20F-8799207F8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F7A908-6A30-F244-9F88-8934CF8208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C6D60D-A51A-E342-8964-39FA03194F30}"/>
              </a:ext>
            </a:extLst>
          </p:cNvPr>
          <p:cNvSpPr>
            <a:spLocks noGrp="1"/>
          </p:cNvSpPr>
          <p:nvPr>
            <p:ph type="dt" sz="half" idx="10"/>
          </p:nvPr>
        </p:nvSpPr>
        <p:spPr/>
        <p:txBody>
          <a:bodyPr/>
          <a:lstStyle/>
          <a:p>
            <a:fld id="{94C745D8-FAEE-7549-A87D-D45710F48FD9}" type="datetimeFigureOut">
              <a:rPr lang="en-US" smtClean="0"/>
              <a:t>10/10/2025</a:t>
            </a:fld>
            <a:endParaRPr lang="en-US"/>
          </a:p>
        </p:txBody>
      </p:sp>
      <p:sp>
        <p:nvSpPr>
          <p:cNvPr id="5" name="Footer Placeholder 4">
            <a:extLst>
              <a:ext uri="{FF2B5EF4-FFF2-40B4-BE49-F238E27FC236}">
                <a16:creationId xmlns:a16="http://schemas.microsoft.com/office/drawing/2014/main" id="{462333EA-2BCB-624D-B721-07E2BA9AE3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411DB3-617A-3C4A-9E7F-477F783B8752}"/>
              </a:ext>
            </a:extLst>
          </p:cNvPr>
          <p:cNvSpPr>
            <a:spLocks noGrp="1"/>
          </p:cNvSpPr>
          <p:nvPr>
            <p:ph type="sldNum" sz="quarter" idx="12"/>
          </p:nvPr>
        </p:nvSpPr>
        <p:spPr/>
        <p:txBody>
          <a:bodyPr/>
          <a:lstStyle/>
          <a:p>
            <a:fld id="{718F60E9-EE14-C64B-B340-2A558017F605}" type="slidenum">
              <a:rPr lang="en-US" smtClean="0"/>
              <a:t>‹#›</a:t>
            </a:fld>
            <a:endParaRPr lang="en-US"/>
          </a:p>
        </p:txBody>
      </p:sp>
    </p:spTree>
    <p:extLst>
      <p:ext uri="{BB962C8B-B14F-4D97-AF65-F5344CB8AC3E}">
        <p14:creationId xmlns:p14="http://schemas.microsoft.com/office/powerpoint/2010/main" val="1982155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5D927-925C-7D44-94DF-8E2CBC840E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7612739-8515-6444-8330-7E67324C06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B18773-1E26-484F-B677-46A69ECA229C}"/>
              </a:ext>
            </a:extLst>
          </p:cNvPr>
          <p:cNvSpPr>
            <a:spLocks noGrp="1"/>
          </p:cNvSpPr>
          <p:nvPr>
            <p:ph type="dt" sz="half" idx="10"/>
          </p:nvPr>
        </p:nvSpPr>
        <p:spPr/>
        <p:txBody>
          <a:bodyPr/>
          <a:lstStyle/>
          <a:p>
            <a:fld id="{94C745D8-FAEE-7549-A87D-D45710F48FD9}" type="datetimeFigureOut">
              <a:rPr lang="en-US" smtClean="0"/>
              <a:t>10/10/2025</a:t>
            </a:fld>
            <a:endParaRPr lang="en-US"/>
          </a:p>
        </p:txBody>
      </p:sp>
      <p:sp>
        <p:nvSpPr>
          <p:cNvPr id="5" name="Footer Placeholder 4">
            <a:extLst>
              <a:ext uri="{FF2B5EF4-FFF2-40B4-BE49-F238E27FC236}">
                <a16:creationId xmlns:a16="http://schemas.microsoft.com/office/drawing/2014/main" id="{AF222F84-D38D-0246-9B8A-811CA968C0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00B00C-AEBE-624B-B3C5-33875A260B5C}"/>
              </a:ext>
            </a:extLst>
          </p:cNvPr>
          <p:cNvSpPr>
            <a:spLocks noGrp="1"/>
          </p:cNvSpPr>
          <p:nvPr>
            <p:ph type="sldNum" sz="quarter" idx="12"/>
          </p:nvPr>
        </p:nvSpPr>
        <p:spPr/>
        <p:txBody>
          <a:bodyPr/>
          <a:lstStyle/>
          <a:p>
            <a:fld id="{718F60E9-EE14-C64B-B340-2A558017F605}" type="slidenum">
              <a:rPr lang="en-US" smtClean="0"/>
              <a:t>‹#›</a:t>
            </a:fld>
            <a:endParaRPr lang="en-US"/>
          </a:p>
        </p:txBody>
      </p:sp>
    </p:spTree>
    <p:extLst>
      <p:ext uri="{BB962C8B-B14F-4D97-AF65-F5344CB8AC3E}">
        <p14:creationId xmlns:p14="http://schemas.microsoft.com/office/powerpoint/2010/main" val="342539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3AF5B-920F-434F-8901-AE1000CBA9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9584FE-0D19-CD46-BB23-8B23934C3C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8AB696-1FCD-A249-9B1E-0D5F0E29E7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437388-DD4A-EB46-B928-A48B08610F90}"/>
              </a:ext>
            </a:extLst>
          </p:cNvPr>
          <p:cNvSpPr>
            <a:spLocks noGrp="1"/>
          </p:cNvSpPr>
          <p:nvPr>
            <p:ph type="dt" sz="half" idx="10"/>
          </p:nvPr>
        </p:nvSpPr>
        <p:spPr/>
        <p:txBody>
          <a:bodyPr/>
          <a:lstStyle/>
          <a:p>
            <a:fld id="{94C745D8-FAEE-7549-A87D-D45710F48FD9}" type="datetimeFigureOut">
              <a:rPr lang="en-US" smtClean="0"/>
              <a:t>10/10/2025</a:t>
            </a:fld>
            <a:endParaRPr lang="en-US"/>
          </a:p>
        </p:txBody>
      </p:sp>
      <p:sp>
        <p:nvSpPr>
          <p:cNvPr id="6" name="Footer Placeholder 5">
            <a:extLst>
              <a:ext uri="{FF2B5EF4-FFF2-40B4-BE49-F238E27FC236}">
                <a16:creationId xmlns:a16="http://schemas.microsoft.com/office/drawing/2014/main" id="{25F92746-236B-1240-A69A-8316518CE4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077CFB-5EAA-5546-81FF-E6FD92C24F0C}"/>
              </a:ext>
            </a:extLst>
          </p:cNvPr>
          <p:cNvSpPr>
            <a:spLocks noGrp="1"/>
          </p:cNvSpPr>
          <p:nvPr>
            <p:ph type="sldNum" sz="quarter" idx="12"/>
          </p:nvPr>
        </p:nvSpPr>
        <p:spPr/>
        <p:txBody>
          <a:bodyPr/>
          <a:lstStyle/>
          <a:p>
            <a:fld id="{718F60E9-EE14-C64B-B340-2A558017F605}" type="slidenum">
              <a:rPr lang="en-US" smtClean="0"/>
              <a:t>‹#›</a:t>
            </a:fld>
            <a:endParaRPr lang="en-US"/>
          </a:p>
        </p:txBody>
      </p:sp>
    </p:spTree>
    <p:extLst>
      <p:ext uri="{BB962C8B-B14F-4D97-AF65-F5344CB8AC3E}">
        <p14:creationId xmlns:p14="http://schemas.microsoft.com/office/powerpoint/2010/main" val="3257251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65051-D9A5-F04A-BB7D-5F32023660A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4C7455-460C-D246-822C-1C80120DD6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FE922E-848B-344F-A414-CD85656E9B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D27BFD-09E3-8A42-9499-741DDEAB99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44617A-F5B7-444A-9D34-3FFD041694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6196BF-62C5-5144-8A3A-E04476EEBFD0}"/>
              </a:ext>
            </a:extLst>
          </p:cNvPr>
          <p:cNvSpPr>
            <a:spLocks noGrp="1"/>
          </p:cNvSpPr>
          <p:nvPr>
            <p:ph type="dt" sz="half" idx="10"/>
          </p:nvPr>
        </p:nvSpPr>
        <p:spPr/>
        <p:txBody>
          <a:bodyPr/>
          <a:lstStyle/>
          <a:p>
            <a:fld id="{94C745D8-FAEE-7549-A87D-D45710F48FD9}" type="datetimeFigureOut">
              <a:rPr lang="en-US" smtClean="0"/>
              <a:t>10/10/2025</a:t>
            </a:fld>
            <a:endParaRPr lang="en-US"/>
          </a:p>
        </p:txBody>
      </p:sp>
      <p:sp>
        <p:nvSpPr>
          <p:cNvPr id="8" name="Footer Placeholder 7">
            <a:extLst>
              <a:ext uri="{FF2B5EF4-FFF2-40B4-BE49-F238E27FC236}">
                <a16:creationId xmlns:a16="http://schemas.microsoft.com/office/drawing/2014/main" id="{3823C717-91B0-0444-8B93-6ABAD77283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D04865-B5CD-F646-92EA-F82C51BA789F}"/>
              </a:ext>
            </a:extLst>
          </p:cNvPr>
          <p:cNvSpPr>
            <a:spLocks noGrp="1"/>
          </p:cNvSpPr>
          <p:nvPr>
            <p:ph type="sldNum" sz="quarter" idx="12"/>
          </p:nvPr>
        </p:nvSpPr>
        <p:spPr/>
        <p:txBody>
          <a:bodyPr/>
          <a:lstStyle/>
          <a:p>
            <a:fld id="{718F60E9-EE14-C64B-B340-2A558017F605}" type="slidenum">
              <a:rPr lang="en-US" smtClean="0"/>
              <a:t>‹#›</a:t>
            </a:fld>
            <a:endParaRPr lang="en-US"/>
          </a:p>
        </p:txBody>
      </p:sp>
    </p:spTree>
    <p:extLst>
      <p:ext uri="{BB962C8B-B14F-4D97-AF65-F5344CB8AC3E}">
        <p14:creationId xmlns:p14="http://schemas.microsoft.com/office/powerpoint/2010/main" val="366464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75D23-FECB-654A-BD98-464C52CC60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3186E3-65D2-3B41-9F26-6D827A7469EF}"/>
              </a:ext>
            </a:extLst>
          </p:cNvPr>
          <p:cNvSpPr>
            <a:spLocks noGrp="1"/>
          </p:cNvSpPr>
          <p:nvPr>
            <p:ph type="dt" sz="half" idx="10"/>
          </p:nvPr>
        </p:nvSpPr>
        <p:spPr/>
        <p:txBody>
          <a:bodyPr/>
          <a:lstStyle/>
          <a:p>
            <a:fld id="{94C745D8-FAEE-7549-A87D-D45710F48FD9}" type="datetimeFigureOut">
              <a:rPr lang="en-US" smtClean="0"/>
              <a:t>10/10/2025</a:t>
            </a:fld>
            <a:endParaRPr lang="en-US"/>
          </a:p>
        </p:txBody>
      </p:sp>
      <p:sp>
        <p:nvSpPr>
          <p:cNvPr id="4" name="Footer Placeholder 3">
            <a:extLst>
              <a:ext uri="{FF2B5EF4-FFF2-40B4-BE49-F238E27FC236}">
                <a16:creationId xmlns:a16="http://schemas.microsoft.com/office/drawing/2014/main" id="{76E52F59-C02E-FC4C-82AF-76C2F40039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C9475D-F9DB-3349-9111-05BA1A702A72}"/>
              </a:ext>
            </a:extLst>
          </p:cNvPr>
          <p:cNvSpPr>
            <a:spLocks noGrp="1"/>
          </p:cNvSpPr>
          <p:nvPr>
            <p:ph type="sldNum" sz="quarter" idx="12"/>
          </p:nvPr>
        </p:nvSpPr>
        <p:spPr/>
        <p:txBody>
          <a:bodyPr/>
          <a:lstStyle/>
          <a:p>
            <a:fld id="{718F60E9-EE14-C64B-B340-2A558017F605}" type="slidenum">
              <a:rPr lang="en-US" smtClean="0"/>
              <a:t>‹#›</a:t>
            </a:fld>
            <a:endParaRPr lang="en-US"/>
          </a:p>
        </p:txBody>
      </p:sp>
    </p:spTree>
    <p:extLst>
      <p:ext uri="{BB962C8B-B14F-4D97-AF65-F5344CB8AC3E}">
        <p14:creationId xmlns:p14="http://schemas.microsoft.com/office/powerpoint/2010/main" val="4232579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963AF7-AF08-744B-A864-A5915133DD37}"/>
              </a:ext>
            </a:extLst>
          </p:cNvPr>
          <p:cNvSpPr>
            <a:spLocks noGrp="1"/>
          </p:cNvSpPr>
          <p:nvPr>
            <p:ph type="dt" sz="half" idx="10"/>
          </p:nvPr>
        </p:nvSpPr>
        <p:spPr/>
        <p:txBody>
          <a:bodyPr/>
          <a:lstStyle/>
          <a:p>
            <a:fld id="{94C745D8-FAEE-7549-A87D-D45710F48FD9}" type="datetimeFigureOut">
              <a:rPr lang="en-US" smtClean="0"/>
              <a:t>10/10/2025</a:t>
            </a:fld>
            <a:endParaRPr lang="en-US"/>
          </a:p>
        </p:txBody>
      </p:sp>
      <p:sp>
        <p:nvSpPr>
          <p:cNvPr id="3" name="Footer Placeholder 2">
            <a:extLst>
              <a:ext uri="{FF2B5EF4-FFF2-40B4-BE49-F238E27FC236}">
                <a16:creationId xmlns:a16="http://schemas.microsoft.com/office/drawing/2014/main" id="{3B2471B1-23FD-384C-B5BD-4EF9EFCCE1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DE170C-CB8B-8943-9015-B54D17AEDD8B}"/>
              </a:ext>
            </a:extLst>
          </p:cNvPr>
          <p:cNvSpPr>
            <a:spLocks noGrp="1"/>
          </p:cNvSpPr>
          <p:nvPr>
            <p:ph type="sldNum" sz="quarter" idx="12"/>
          </p:nvPr>
        </p:nvSpPr>
        <p:spPr/>
        <p:txBody>
          <a:bodyPr/>
          <a:lstStyle/>
          <a:p>
            <a:fld id="{718F60E9-EE14-C64B-B340-2A558017F605}" type="slidenum">
              <a:rPr lang="en-US" smtClean="0"/>
              <a:t>‹#›</a:t>
            </a:fld>
            <a:endParaRPr lang="en-US"/>
          </a:p>
        </p:txBody>
      </p:sp>
    </p:spTree>
    <p:extLst>
      <p:ext uri="{BB962C8B-B14F-4D97-AF65-F5344CB8AC3E}">
        <p14:creationId xmlns:p14="http://schemas.microsoft.com/office/powerpoint/2010/main" val="1929202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031F3-9EB8-7A46-96C0-44702375CC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843568-C980-0143-8557-2C4283B60C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0DB229-EFA3-7C43-89CB-8C08681603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3F227B-C88F-2D47-85B9-6A89FBECEE13}"/>
              </a:ext>
            </a:extLst>
          </p:cNvPr>
          <p:cNvSpPr>
            <a:spLocks noGrp="1"/>
          </p:cNvSpPr>
          <p:nvPr>
            <p:ph type="dt" sz="half" idx="10"/>
          </p:nvPr>
        </p:nvSpPr>
        <p:spPr/>
        <p:txBody>
          <a:bodyPr/>
          <a:lstStyle/>
          <a:p>
            <a:fld id="{94C745D8-FAEE-7549-A87D-D45710F48FD9}" type="datetimeFigureOut">
              <a:rPr lang="en-US" smtClean="0"/>
              <a:t>10/10/2025</a:t>
            </a:fld>
            <a:endParaRPr lang="en-US"/>
          </a:p>
        </p:txBody>
      </p:sp>
      <p:sp>
        <p:nvSpPr>
          <p:cNvPr id="6" name="Footer Placeholder 5">
            <a:extLst>
              <a:ext uri="{FF2B5EF4-FFF2-40B4-BE49-F238E27FC236}">
                <a16:creationId xmlns:a16="http://schemas.microsoft.com/office/drawing/2014/main" id="{54388260-1D06-1247-B85A-6B6C90942A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C0AF78-45C2-CF44-B07B-D1C835A2FB37}"/>
              </a:ext>
            </a:extLst>
          </p:cNvPr>
          <p:cNvSpPr>
            <a:spLocks noGrp="1"/>
          </p:cNvSpPr>
          <p:nvPr>
            <p:ph type="sldNum" sz="quarter" idx="12"/>
          </p:nvPr>
        </p:nvSpPr>
        <p:spPr/>
        <p:txBody>
          <a:bodyPr/>
          <a:lstStyle/>
          <a:p>
            <a:fld id="{718F60E9-EE14-C64B-B340-2A558017F605}" type="slidenum">
              <a:rPr lang="en-US" smtClean="0"/>
              <a:t>‹#›</a:t>
            </a:fld>
            <a:endParaRPr lang="en-US"/>
          </a:p>
        </p:txBody>
      </p:sp>
    </p:spTree>
    <p:extLst>
      <p:ext uri="{BB962C8B-B14F-4D97-AF65-F5344CB8AC3E}">
        <p14:creationId xmlns:p14="http://schemas.microsoft.com/office/powerpoint/2010/main" val="748133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386BF-5F5F-BE42-B291-9525F2F0CF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F82CFA-3A38-F24D-9870-17D7948BD2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12693B-0EEF-CB42-B49F-EA75E82F56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719E63-C25E-9D4A-8642-FFA02B0CE61F}"/>
              </a:ext>
            </a:extLst>
          </p:cNvPr>
          <p:cNvSpPr>
            <a:spLocks noGrp="1"/>
          </p:cNvSpPr>
          <p:nvPr>
            <p:ph type="dt" sz="half" idx="10"/>
          </p:nvPr>
        </p:nvSpPr>
        <p:spPr/>
        <p:txBody>
          <a:bodyPr/>
          <a:lstStyle/>
          <a:p>
            <a:fld id="{94C745D8-FAEE-7549-A87D-D45710F48FD9}" type="datetimeFigureOut">
              <a:rPr lang="en-US" smtClean="0"/>
              <a:t>10/10/2025</a:t>
            </a:fld>
            <a:endParaRPr lang="en-US"/>
          </a:p>
        </p:txBody>
      </p:sp>
      <p:sp>
        <p:nvSpPr>
          <p:cNvPr id="6" name="Footer Placeholder 5">
            <a:extLst>
              <a:ext uri="{FF2B5EF4-FFF2-40B4-BE49-F238E27FC236}">
                <a16:creationId xmlns:a16="http://schemas.microsoft.com/office/drawing/2014/main" id="{38A00ABA-6137-5846-8253-0F7B7B8C41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E43986-B569-2049-8FDD-C5468D1E3AB8}"/>
              </a:ext>
            </a:extLst>
          </p:cNvPr>
          <p:cNvSpPr>
            <a:spLocks noGrp="1"/>
          </p:cNvSpPr>
          <p:nvPr>
            <p:ph type="sldNum" sz="quarter" idx="12"/>
          </p:nvPr>
        </p:nvSpPr>
        <p:spPr/>
        <p:txBody>
          <a:bodyPr/>
          <a:lstStyle/>
          <a:p>
            <a:fld id="{718F60E9-EE14-C64B-B340-2A558017F605}" type="slidenum">
              <a:rPr lang="en-US" smtClean="0"/>
              <a:t>‹#›</a:t>
            </a:fld>
            <a:endParaRPr lang="en-US"/>
          </a:p>
        </p:txBody>
      </p:sp>
    </p:spTree>
    <p:extLst>
      <p:ext uri="{BB962C8B-B14F-4D97-AF65-F5344CB8AC3E}">
        <p14:creationId xmlns:p14="http://schemas.microsoft.com/office/powerpoint/2010/main" val="1689877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1BA40D-40E8-CD4C-85A2-AA32FB714C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5F1E4A-8810-704C-B7A4-CFFB6EFBE1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51548D-6EE2-1049-B9F4-34F964FF84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C745D8-FAEE-7549-A87D-D45710F48FD9}" type="datetimeFigureOut">
              <a:rPr lang="en-US" smtClean="0"/>
              <a:t>10/10/2025</a:t>
            </a:fld>
            <a:endParaRPr lang="en-US"/>
          </a:p>
        </p:txBody>
      </p:sp>
      <p:sp>
        <p:nvSpPr>
          <p:cNvPr id="5" name="Footer Placeholder 4">
            <a:extLst>
              <a:ext uri="{FF2B5EF4-FFF2-40B4-BE49-F238E27FC236}">
                <a16:creationId xmlns:a16="http://schemas.microsoft.com/office/drawing/2014/main" id="{87535A4B-BE1D-714A-AC69-01267EE1F0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858D8D3-92A1-564F-8F89-376EBEA956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8F60E9-EE14-C64B-B340-2A558017F605}" type="slidenum">
              <a:rPr lang="en-US" smtClean="0"/>
              <a:t>‹#›</a:t>
            </a:fld>
            <a:endParaRPr lang="en-US"/>
          </a:p>
        </p:txBody>
      </p:sp>
    </p:spTree>
    <p:extLst>
      <p:ext uri="{BB962C8B-B14F-4D97-AF65-F5344CB8AC3E}">
        <p14:creationId xmlns:p14="http://schemas.microsoft.com/office/powerpoint/2010/main" val="3011183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notesSlide" Target="../notesSlides/notesSlide7.xml"/><Relationship Id="rId16" Type="http://schemas.openxmlformats.org/officeDocument/2006/relationships/image" Target="../media/image28.svg"/><Relationship Id="rId1" Type="http://schemas.openxmlformats.org/officeDocument/2006/relationships/slideLayout" Target="../slideLayouts/slideLayout2.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722A16-CD92-F51E-F15E-4AE3005D4D7C}"/>
              </a:ext>
            </a:extLst>
          </p:cNvPr>
          <p:cNvSpPr txBox="1"/>
          <p:nvPr/>
        </p:nvSpPr>
        <p:spPr>
          <a:xfrm>
            <a:off x="0" y="1877812"/>
            <a:ext cx="6820480" cy="1938992"/>
          </a:xfrm>
          <a:prstGeom prst="rect">
            <a:avLst/>
          </a:prstGeom>
          <a:noFill/>
        </p:spPr>
        <p:txBody>
          <a:bodyPr wrap="square" lIns="91440" tIns="45720" rIns="91440" bIns="45720" rtlCol="0" anchor="t">
            <a:spAutoFit/>
          </a:bodyPr>
          <a:lstStyle/>
          <a:p>
            <a:r>
              <a:rPr lang="en-US" sz="4000" b="1" dirty="0">
                <a:latin typeface="Minion Pro"/>
              </a:rPr>
              <a:t>Health and Wellness Department</a:t>
            </a:r>
          </a:p>
          <a:p>
            <a:r>
              <a:rPr lang="en-US" sz="4000" dirty="0">
                <a:latin typeface="Minion Pro"/>
              </a:rPr>
              <a:t>Minister Frances Chartrand</a:t>
            </a:r>
          </a:p>
        </p:txBody>
      </p:sp>
    </p:spTree>
    <p:extLst>
      <p:ext uri="{BB962C8B-B14F-4D97-AF65-F5344CB8AC3E}">
        <p14:creationId xmlns:p14="http://schemas.microsoft.com/office/powerpoint/2010/main" val="530898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8C879-4C01-40EC-9F5E-90726A1216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8341BF-7FB1-9027-F164-1AFB842F0CF3}"/>
              </a:ext>
            </a:extLst>
          </p:cNvPr>
          <p:cNvSpPr>
            <a:spLocks noGrp="1"/>
          </p:cNvSpPr>
          <p:nvPr>
            <p:ph type="title"/>
          </p:nvPr>
        </p:nvSpPr>
        <p:spPr>
          <a:xfrm>
            <a:off x="838200" y="-20460"/>
            <a:ext cx="10515600" cy="1325563"/>
          </a:xfrm>
        </p:spPr>
        <p:txBody>
          <a:bodyPr/>
          <a:lstStyle/>
          <a:p>
            <a:pPr algn="ctr"/>
            <a:r>
              <a:rPr lang="en-US" b="1">
                <a:solidFill>
                  <a:srgbClr val="E23825"/>
                </a:solidFill>
              </a:rPr>
              <a:t>Clinical Services</a:t>
            </a:r>
          </a:p>
        </p:txBody>
      </p:sp>
      <p:sp>
        <p:nvSpPr>
          <p:cNvPr id="4" name="TextBox 3">
            <a:extLst>
              <a:ext uri="{FF2B5EF4-FFF2-40B4-BE49-F238E27FC236}">
                <a16:creationId xmlns:a16="http://schemas.microsoft.com/office/drawing/2014/main" id="{1E971802-4CA6-F3F5-4589-BB692BC6FD24}"/>
              </a:ext>
            </a:extLst>
          </p:cNvPr>
          <p:cNvSpPr txBox="1"/>
          <p:nvPr/>
        </p:nvSpPr>
        <p:spPr>
          <a:xfrm>
            <a:off x="119429" y="1018569"/>
            <a:ext cx="5491645"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E23825"/>
                </a:solidFill>
              </a:rPr>
              <a:t>Mobile Clinics</a:t>
            </a:r>
          </a:p>
          <a:p>
            <a:r>
              <a:rPr lang="en-US" sz="2000">
                <a:ea typeface="+mn-lt"/>
                <a:cs typeface="+mn-lt"/>
              </a:rPr>
              <a:t>Provides Citizens with general health and wellness services including:</a:t>
            </a:r>
          </a:p>
          <a:p>
            <a:pPr marL="285750" indent="-285750">
              <a:buFont typeface="Arial"/>
              <a:buChar char="•"/>
            </a:pPr>
            <a:r>
              <a:rPr lang="en-US" sz="2000">
                <a:solidFill>
                  <a:srgbClr val="000000"/>
                </a:solidFill>
                <a:ea typeface="+mn-lt"/>
                <a:cs typeface="+mn-lt"/>
              </a:rPr>
              <a:t>General health checks </a:t>
            </a:r>
          </a:p>
          <a:p>
            <a:pPr marL="285750" indent="-285750">
              <a:buFont typeface="Arial"/>
              <a:buChar char="•"/>
            </a:pPr>
            <a:r>
              <a:rPr lang="en-US" sz="2000">
                <a:solidFill>
                  <a:srgbClr val="000000"/>
                </a:solidFill>
                <a:ea typeface="+mn-lt"/>
                <a:cs typeface="+mn-lt"/>
              </a:rPr>
              <a:t>Blood sugar tests </a:t>
            </a:r>
          </a:p>
          <a:p>
            <a:pPr marL="285750" indent="-285750">
              <a:buFont typeface="Arial"/>
              <a:buChar char="•"/>
            </a:pPr>
            <a:r>
              <a:rPr lang="en-US" sz="2000">
                <a:solidFill>
                  <a:srgbClr val="000000"/>
                </a:solidFill>
                <a:ea typeface="+mn-lt"/>
                <a:cs typeface="+mn-lt"/>
              </a:rPr>
              <a:t>Cholesterol level tests </a:t>
            </a:r>
          </a:p>
          <a:p>
            <a:pPr marL="285750" indent="-285750">
              <a:buFont typeface="Arial"/>
              <a:buChar char="•"/>
            </a:pPr>
            <a:r>
              <a:rPr lang="en-US" sz="2000">
                <a:solidFill>
                  <a:srgbClr val="000000"/>
                </a:solidFill>
                <a:ea typeface="+mn-lt"/>
                <a:cs typeface="+mn-lt"/>
              </a:rPr>
              <a:t>Footcare</a:t>
            </a:r>
          </a:p>
          <a:p>
            <a:pPr marL="285750" indent="-285750">
              <a:buFont typeface="Arial"/>
              <a:buChar char="•"/>
            </a:pPr>
            <a:r>
              <a:rPr lang="en-US" sz="2000">
                <a:solidFill>
                  <a:srgbClr val="000000"/>
                </a:solidFill>
                <a:ea typeface="+mn-lt"/>
                <a:cs typeface="+mn-lt"/>
              </a:rPr>
              <a:t>Vaccines</a:t>
            </a:r>
          </a:p>
          <a:p>
            <a:endParaRPr lang="en-US" sz="2000">
              <a:solidFill>
                <a:srgbClr val="000000"/>
              </a:solidFill>
              <a:ea typeface="+mn-lt"/>
              <a:cs typeface="+mn-lt"/>
            </a:endParaRPr>
          </a:p>
          <a:p>
            <a:pPr marL="285750" indent="-285750">
              <a:buFont typeface="Arial"/>
              <a:buChar char="•"/>
            </a:pPr>
            <a:endParaRPr lang="en-US" sz="2000">
              <a:solidFill>
                <a:srgbClr val="000000"/>
              </a:solidFill>
            </a:endParaRPr>
          </a:p>
        </p:txBody>
      </p:sp>
      <p:pic>
        <p:nvPicPr>
          <p:cNvPr id="5" name="Picture 4" descr="The MMF Mobile Health Clinic will be at ...">
            <a:extLst>
              <a:ext uri="{FF2B5EF4-FFF2-40B4-BE49-F238E27FC236}">
                <a16:creationId xmlns:a16="http://schemas.microsoft.com/office/drawing/2014/main" id="{ACEA1F4F-8CE3-ED24-F463-0C78BA4ED541}"/>
              </a:ext>
            </a:extLst>
          </p:cNvPr>
          <p:cNvPicPr>
            <a:picLocks noChangeAspect="1"/>
          </p:cNvPicPr>
          <p:nvPr/>
        </p:nvPicPr>
        <p:blipFill>
          <a:blip r:embed="rId3"/>
          <a:stretch>
            <a:fillRect/>
          </a:stretch>
        </p:blipFill>
        <p:spPr>
          <a:xfrm>
            <a:off x="1584623" y="3198418"/>
            <a:ext cx="4263227" cy="3293210"/>
          </a:xfrm>
          <a:prstGeom prst="rect">
            <a:avLst/>
          </a:prstGeom>
        </p:spPr>
      </p:pic>
      <p:sp>
        <p:nvSpPr>
          <p:cNvPr id="6" name="TextBox 5">
            <a:extLst>
              <a:ext uri="{FF2B5EF4-FFF2-40B4-BE49-F238E27FC236}">
                <a16:creationId xmlns:a16="http://schemas.microsoft.com/office/drawing/2014/main" id="{7328E431-0FE5-7276-3B9F-DD01B8B5BD5A}"/>
              </a:ext>
            </a:extLst>
          </p:cNvPr>
          <p:cNvSpPr txBox="1"/>
          <p:nvPr/>
        </p:nvSpPr>
        <p:spPr>
          <a:xfrm>
            <a:off x="6096000" y="1018569"/>
            <a:ext cx="4230654" cy="3724096"/>
          </a:xfrm>
          <a:prstGeom prst="rect">
            <a:avLst/>
          </a:prstGeom>
          <a:noFill/>
        </p:spPr>
        <p:txBody>
          <a:bodyPr wrap="square">
            <a:spAutoFit/>
          </a:bodyPr>
          <a:lstStyle/>
          <a:p>
            <a:r>
              <a:rPr lang="en-US" sz="2800">
                <a:solidFill>
                  <a:srgbClr val="E23825"/>
                </a:solidFill>
              </a:rPr>
              <a:t>Education Events and Other Programs</a:t>
            </a:r>
          </a:p>
          <a:p>
            <a:pPr marL="285750" indent="-285750">
              <a:buFont typeface="Arial" panose="020B0604020202020204" pitchFamily="34" charset="0"/>
              <a:buChar char="•"/>
            </a:pPr>
            <a:r>
              <a:rPr lang="en-US" sz="2000"/>
              <a:t>Diabetes Wellness Session</a:t>
            </a:r>
          </a:p>
          <a:p>
            <a:pPr marL="285750" indent="-285750">
              <a:buFont typeface="Arial" panose="020B0604020202020204" pitchFamily="34" charset="0"/>
              <a:buChar char="•"/>
            </a:pPr>
            <a:r>
              <a:rPr lang="en-US" sz="2000"/>
              <a:t>Mental Health and Addictions sessions</a:t>
            </a:r>
          </a:p>
          <a:p>
            <a:pPr marL="285750" indent="-285750">
              <a:buFont typeface="Arial" panose="020B0604020202020204" pitchFamily="34" charset="0"/>
              <a:buChar char="•"/>
            </a:pPr>
            <a:r>
              <a:rPr lang="en-US" sz="2000"/>
              <a:t>Educational Resources for Chronic Illness Prevention</a:t>
            </a:r>
          </a:p>
          <a:p>
            <a:pPr marL="285750" indent="-285750">
              <a:buFont typeface="Arial" panose="020B0604020202020204" pitchFamily="34" charset="0"/>
              <a:buChar char="•"/>
            </a:pPr>
            <a:r>
              <a:rPr lang="en-US" sz="2000"/>
              <a:t>Aging Well At Home (AWAH) Pilot Project</a:t>
            </a:r>
          </a:p>
          <a:p>
            <a:pPr marL="285750" indent="-285750">
              <a:buFont typeface="Arial" panose="020B0604020202020204" pitchFamily="34" charset="0"/>
              <a:buChar char="•"/>
            </a:pPr>
            <a:r>
              <a:rPr lang="en-US" sz="2000"/>
              <a:t>Embracing Wellness, Mental Health, and Addictions</a:t>
            </a:r>
          </a:p>
        </p:txBody>
      </p:sp>
    </p:spTree>
    <p:extLst>
      <p:ext uri="{BB962C8B-B14F-4D97-AF65-F5344CB8AC3E}">
        <p14:creationId xmlns:p14="http://schemas.microsoft.com/office/powerpoint/2010/main" val="3115830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09AA1-9B22-8B31-2D0A-CBC2C8DC76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5FFAAF-9FAD-73EE-AAE1-0789C2205D5F}"/>
              </a:ext>
            </a:extLst>
          </p:cNvPr>
          <p:cNvSpPr>
            <a:spLocks noGrp="1"/>
          </p:cNvSpPr>
          <p:nvPr>
            <p:ph type="title"/>
          </p:nvPr>
        </p:nvSpPr>
        <p:spPr>
          <a:xfrm>
            <a:off x="249024" y="-24800"/>
            <a:ext cx="10515600" cy="1325563"/>
          </a:xfrm>
        </p:spPr>
        <p:txBody>
          <a:bodyPr/>
          <a:lstStyle/>
          <a:p>
            <a:pPr algn="ctr"/>
            <a:r>
              <a:rPr lang="en-US" b="1">
                <a:solidFill>
                  <a:srgbClr val="E23825"/>
                </a:solidFill>
              </a:rPr>
              <a:t>Clinical Services</a:t>
            </a:r>
          </a:p>
        </p:txBody>
      </p:sp>
      <p:pic>
        <p:nvPicPr>
          <p:cNvPr id="4" name="Picture 3" descr="A group of women sitting at a table&#10;&#10;AI-generated content may be incorrect.">
            <a:extLst>
              <a:ext uri="{FF2B5EF4-FFF2-40B4-BE49-F238E27FC236}">
                <a16:creationId xmlns:a16="http://schemas.microsoft.com/office/drawing/2014/main" id="{C90DD075-4E47-C22F-2A87-B518F8F818B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592274" y="1347510"/>
            <a:ext cx="2155931" cy="2874575"/>
          </a:xfrm>
          <a:prstGeom prst="rect">
            <a:avLst/>
          </a:prstGeom>
        </p:spPr>
      </p:pic>
      <p:pic>
        <p:nvPicPr>
          <p:cNvPr id="5" name="Picture 4" descr="A person wearing a face mask and holding a cup with a bird on top of a refrigerator&#10;&#10;AI-generated content may be incorrect.">
            <a:extLst>
              <a:ext uri="{FF2B5EF4-FFF2-40B4-BE49-F238E27FC236}">
                <a16:creationId xmlns:a16="http://schemas.microsoft.com/office/drawing/2014/main" id="{1C8D9444-FD8A-B320-1EDA-CBAB37C546B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1347511"/>
            <a:ext cx="2164386" cy="2874575"/>
          </a:xfrm>
          <a:prstGeom prst="rect">
            <a:avLst/>
          </a:prstGeom>
        </p:spPr>
      </p:pic>
      <p:pic>
        <p:nvPicPr>
          <p:cNvPr id="6" name="Content Placeholder 3" descr="A person standing in a van&#10;&#10;AI-generated content may be incorrect.">
            <a:extLst>
              <a:ext uri="{FF2B5EF4-FFF2-40B4-BE49-F238E27FC236}">
                <a16:creationId xmlns:a16="http://schemas.microsoft.com/office/drawing/2014/main" id="{AF9A372B-4CC1-4255-8CED-B0FD55AED87C}"/>
              </a:ext>
            </a:extLst>
          </p:cNvPr>
          <p:cNvPicPr>
            <a:picLocks noGrp="1" noChangeAspect="1"/>
          </p:cNvPicPr>
          <p:nvPr>
            <p:ph idx="1"/>
          </p:nvPr>
        </p:nvPicPr>
        <p:blipFill>
          <a:blip r:embed="rId5" cstate="screen">
            <a:extLst>
              <a:ext uri="{28A0092B-C50C-407E-A947-70E740481C1C}">
                <a14:useLocalDpi xmlns:a14="http://schemas.microsoft.com/office/drawing/2010/main"/>
              </a:ext>
            </a:extLst>
          </a:blip>
          <a:stretch>
            <a:fillRect/>
          </a:stretch>
        </p:blipFill>
        <p:spPr>
          <a:xfrm>
            <a:off x="5102787" y="1347510"/>
            <a:ext cx="2232414" cy="2890983"/>
          </a:xfrm>
          <a:prstGeom prst="rect">
            <a:avLst/>
          </a:prstGeom>
        </p:spPr>
      </p:pic>
      <p:pic>
        <p:nvPicPr>
          <p:cNvPr id="10" name="Picture 9" descr="A group of people sitting around tables&#10;&#10;AI-generated content may be incorrect.">
            <a:extLst>
              <a:ext uri="{FF2B5EF4-FFF2-40B4-BE49-F238E27FC236}">
                <a16:creationId xmlns:a16="http://schemas.microsoft.com/office/drawing/2014/main" id="{655A7CB6-70F2-386F-F1FC-9A66E7BB91B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04980" y="4388400"/>
            <a:ext cx="3390799" cy="2469600"/>
          </a:xfrm>
          <a:prstGeom prst="rect">
            <a:avLst/>
          </a:prstGeom>
        </p:spPr>
      </p:pic>
      <p:pic>
        <p:nvPicPr>
          <p:cNvPr id="11" name="Picture 10" descr="A group of people sitting at tables&#10;&#10;AI-generated content may be incorrect.">
            <a:extLst>
              <a:ext uri="{FF2B5EF4-FFF2-40B4-BE49-F238E27FC236}">
                <a16:creationId xmlns:a16="http://schemas.microsoft.com/office/drawing/2014/main" id="{30D95BBB-78AE-6EE8-3CD4-6C73A028380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030954" y="4388400"/>
            <a:ext cx="3312160" cy="2484120"/>
          </a:xfrm>
          <a:prstGeom prst="rect">
            <a:avLst/>
          </a:prstGeom>
        </p:spPr>
      </p:pic>
      <p:pic>
        <p:nvPicPr>
          <p:cNvPr id="12" name="Picture 11" descr="A car with a full trunk full of groceries&#10;&#10;AI-generated content may be incorrect.">
            <a:extLst>
              <a:ext uri="{FF2B5EF4-FFF2-40B4-BE49-F238E27FC236}">
                <a16:creationId xmlns:a16="http://schemas.microsoft.com/office/drawing/2014/main" id="{36AFB3D6-85F8-5BD1-F929-5FB806EF8A43}"/>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756867" y="1383921"/>
            <a:ext cx="2164386" cy="2885848"/>
          </a:xfrm>
          <a:prstGeom prst="rect">
            <a:avLst/>
          </a:prstGeom>
        </p:spPr>
      </p:pic>
    </p:spTree>
    <p:extLst>
      <p:ext uri="{BB962C8B-B14F-4D97-AF65-F5344CB8AC3E}">
        <p14:creationId xmlns:p14="http://schemas.microsoft.com/office/powerpoint/2010/main" val="1423803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82322-D91E-08EF-BB5F-07662D398BD5}"/>
              </a:ext>
            </a:extLst>
          </p:cNvPr>
          <p:cNvSpPr>
            <a:spLocks noGrp="1"/>
          </p:cNvSpPr>
          <p:nvPr>
            <p:ph type="title"/>
          </p:nvPr>
        </p:nvSpPr>
        <p:spPr>
          <a:xfrm>
            <a:off x="613611" y="-22693"/>
            <a:ext cx="10515600" cy="1325563"/>
          </a:xfrm>
        </p:spPr>
        <p:txBody>
          <a:bodyPr/>
          <a:lstStyle/>
          <a:p>
            <a:pPr algn="ctr"/>
            <a:r>
              <a:rPr lang="en-US" b="1">
                <a:solidFill>
                  <a:srgbClr val="373B85"/>
                </a:solidFill>
              </a:rPr>
              <a:t>Community Health Programming</a:t>
            </a:r>
          </a:p>
        </p:txBody>
      </p:sp>
      <p:pic>
        <p:nvPicPr>
          <p:cNvPr id="4" name="Picture 3" descr="A group of people sitting at tables&#10;&#10;AI-generated content may be incorrect.">
            <a:extLst>
              <a:ext uri="{FF2B5EF4-FFF2-40B4-BE49-F238E27FC236}">
                <a16:creationId xmlns:a16="http://schemas.microsoft.com/office/drawing/2014/main" id="{302398ED-6359-7EC8-08E1-0E3953C30D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30438" y="3528568"/>
            <a:ext cx="4614902" cy="3143362"/>
          </a:xfrm>
          <a:prstGeom prst="rect">
            <a:avLst/>
          </a:prstGeom>
        </p:spPr>
      </p:pic>
      <p:grpSp>
        <p:nvGrpSpPr>
          <p:cNvPr id="5" name="Group 4">
            <a:extLst>
              <a:ext uri="{FF2B5EF4-FFF2-40B4-BE49-F238E27FC236}">
                <a16:creationId xmlns:a16="http://schemas.microsoft.com/office/drawing/2014/main" id="{F872E13A-BDA7-49EB-AFC3-848F3299243F}"/>
              </a:ext>
            </a:extLst>
          </p:cNvPr>
          <p:cNvGrpSpPr/>
          <p:nvPr/>
        </p:nvGrpSpPr>
        <p:grpSpPr>
          <a:xfrm>
            <a:off x="3445591" y="957973"/>
            <a:ext cx="3775261" cy="2459231"/>
            <a:chOff x="6015300" y="1149192"/>
            <a:chExt cx="3080658" cy="2684621"/>
          </a:xfrm>
        </p:grpSpPr>
        <p:sp>
          <p:nvSpPr>
            <p:cNvPr id="6" name="TextBox 18">
              <a:extLst>
                <a:ext uri="{FF2B5EF4-FFF2-40B4-BE49-F238E27FC236}">
                  <a16:creationId xmlns:a16="http://schemas.microsoft.com/office/drawing/2014/main" id="{974589C2-8B57-FA13-39A4-57DCE76ED877}"/>
                </a:ext>
              </a:extLst>
            </p:cNvPr>
            <p:cNvSpPr txBox="1"/>
            <p:nvPr/>
          </p:nvSpPr>
          <p:spPr>
            <a:xfrm>
              <a:off x="6015300" y="2120293"/>
              <a:ext cx="3080658" cy="17135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2400"/>
                <a:t>Aids aging Citizens in managing their eye health, including regular eye exams and prescription eyeglasses</a:t>
              </a:r>
            </a:p>
          </p:txBody>
        </p:sp>
        <p:sp>
          <p:nvSpPr>
            <p:cNvPr id="7" name="TextBox 19">
              <a:extLst>
                <a:ext uri="{FF2B5EF4-FFF2-40B4-BE49-F238E27FC236}">
                  <a16:creationId xmlns:a16="http://schemas.microsoft.com/office/drawing/2014/main" id="{CB7E67AC-938D-932A-2C59-AF118BD4A810}"/>
                </a:ext>
              </a:extLst>
            </p:cNvPr>
            <p:cNvSpPr txBox="1"/>
            <p:nvPr/>
          </p:nvSpPr>
          <p:spPr>
            <a:xfrm>
              <a:off x="6671396" y="1149192"/>
              <a:ext cx="1769263" cy="104155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2800" b="1">
                  <a:solidFill>
                    <a:srgbClr val="373B85"/>
                  </a:solidFill>
                </a:rPr>
                <a:t>Métis Senior Vision Care</a:t>
              </a:r>
            </a:p>
          </p:txBody>
        </p:sp>
      </p:grpSp>
      <p:grpSp>
        <p:nvGrpSpPr>
          <p:cNvPr id="8" name="Group 7">
            <a:extLst>
              <a:ext uri="{FF2B5EF4-FFF2-40B4-BE49-F238E27FC236}">
                <a16:creationId xmlns:a16="http://schemas.microsoft.com/office/drawing/2014/main" id="{AE2E2BE8-BE2C-6473-82B0-22F07E21A8DB}"/>
              </a:ext>
            </a:extLst>
          </p:cNvPr>
          <p:cNvGrpSpPr/>
          <p:nvPr/>
        </p:nvGrpSpPr>
        <p:grpSpPr>
          <a:xfrm>
            <a:off x="7217388" y="957973"/>
            <a:ext cx="2990503" cy="2815444"/>
            <a:chOff x="3588436" y="1733799"/>
            <a:chExt cx="2504661" cy="3005764"/>
          </a:xfrm>
        </p:grpSpPr>
        <p:sp>
          <p:nvSpPr>
            <p:cNvPr id="9" name="TextBox 15">
              <a:extLst>
                <a:ext uri="{FF2B5EF4-FFF2-40B4-BE49-F238E27FC236}">
                  <a16:creationId xmlns:a16="http://schemas.microsoft.com/office/drawing/2014/main" id="{75A6701C-BA3D-965B-9B02-B3BBE72A5D60}"/>
                </a:ext>
              </a:extLst>
            </p:cNvPr>
            <p:cNvSpPr txBox="1"/>
            <p:nvPr/>
          </p:nvSpPr>
          <p:spPr>
            <a:xfrm>
              <a:off x="3588436" y="2669499"/>
              <a:ext cx="2504661" cy="20700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2400"/>
                <a:t>Pays eligible Citizens’ calculated deductible throughout the year for Pharmacare-eligible drugs</a:t>
              </a:r>
            </a:p>
          </p:txBody>
        </p:sp>
        <p:sp>
          <p:nvSpPr>
            <p:cNvPr id="10" name="TextBox 16">
              <a:extLst>
                <a:ext uri="{FF2B5EF4-FFF2-40B4-BE49-F238E27FC236}">
                  <a16:creationId xmlns:a16="http://schemas.microsoft.com/office/drawing/2014/main" id="{B6673BD3-D1F3-5FF3-33D5-F3B5EEE73D8C}"/>
                </a:ext>
              </a:extLst>
            </p:cNvPr>
            <p:cNvSpPr txBox="1"/>
            <p:nvPr/>
          </p:nvSpPr>
          <p:spPr>
            <a:xfrm>
              <a:off x="3671262" y="1733799"/>
              <a:ext cx="2339008" cy="145147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2800" b="1">
                  <a:solidFill>
                    <a:srgbClr val="373B85"/>
                  </a:solidFill>
                </a:rPr>
                <a:t>Prescription Drug Program</a:t>
              </a:r>
            </a:p>
          </p:txBody>
        </p:sp>
      </p:grpSp>
      <p:grpSp>
        <p:nvGrpSpPr>
          <p:cNvPr id="11" name="Group 10">
            <a:extLst>
              <a:ext uri="{FF2B5EF4-FFF2-40B4-BE49-F238E27FC236}">
                <a16:creationId xmlns:a16="http://schemas.microsoft.com/office/drawing/2014/main" id="{A74583E2-C3B3-BECB-793A-FC707DFBA1E0}"/>
              </a:ext>
            </a:extLst>
          </p:cNvPr>
          <p:cNvGrpSpPr/>
          <p:nvPr/>
        </p:nvGrpSpPr>
        <p:grpSpPr>
          <a:xfrm>
            <a:off x="273892" y="957974"/>
            <a:ext cx="3175518" cy="2857472"/>
            <a:chOff x="6583908" y="1657361"/>
            <a:chExt cx="2348795" cy="2174416"/>
          </a:xfrm>
        </p:grpSpPr>
        <p:sp>
          <p:nvSpPr>
            <p:cNvPr id="12" name="TextBox 8">
              <a:extLst>
                <a:ext uri="{FF2B5EF4-FFF2-40B4-BE49-F238E27FC236}">
                  <a16:creationId xmlns:a16="http://schemas.microsoft.com/office/drawing/2014/main" id="{31CAB6A1-D37B-F19C-B357-32DF094FD478}"/>
                </a:ext>
              </a:extLst>
            </p:cNvPr>
            <p:cNvSpPr txBox="1"/>
            <p:nvPr/>
          </p:nvSpPr>
          <p:spPr>
            <a:xfrm>
              <a:off x="6583908" y="2356285"/>
              <a:ext cx="2348795" cy="14754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2400"/>
                <a:t>Community navigators are located throughout the province to support Citizens with their health needs</a:t>
              </a:r>
            </a:p>
          </p:txBody>
        </p:sp>
        <p:sp>
          <p:nvSpPr>
            <p:cNvPr id="13" name="TextBox 9">
              <a:extLst>
                <a:ext uri="{FF2B5EF4-FFF2-40B4-BE49-F238E27FC236}">
                  <a16:creationId xmlns:a16="http://schemas.microsoft.com/office/drawing/2014/main" id="{10D3AD0D-475E-A3D2-1F8C-4B879EFDBC8B}"/>
                </a:ext>
              </a:extLst>
            </p:cNvPr>
            <p:cNvSpPr txBox="1"/>
            <p:nvPr/>
          </p:nvSpPr>
          <p:spPr>
            <a:xfrm>
              <a:off x="6828984" y="1657361"/>
              <a:ext cx="1858644" cy="751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2800" b="1">
                  <a:solidFill>
                    <a:srgbClr val="373B85"/>
                  </a:solidFill>
                </a:rPr>
                <a:t>Community Navigation</a:t>
              </a:r>
            </a:p>
          </p:txBody>
        </p:sp>
      </p:grpSp>
    </p:spTree>
    <p:extLst>
      <p:ext uri="{BB962C8B-B14F-4D97-AF65-F5344CB8AC3E}">
        <p14:creationId xmlns:p14="http://schemas.microsoft.com/office/powerpoint/2010/main" val="1323991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D718E-330D-0FE1-D91C-342F0681F6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E5F4AA-FC5B-FE90-0856-1BD495FBE4DA}"/>
              </a:ext>
            </a:extLst>
          </p:cNvPr>
          <p:cNvSpPr>
            <a:spLocks noGrp="1"/>
          </p:cNvSpPr>
          <p:nvPr>
            <p:ph type="title"/>
          </p:nvPr>
        </p:nvSpPr>
        <p:spPr>
          <a:xfrm>
            <a:off x="405063" y="195367"/>
            <a:ext cx="10515600" cy="1325563"/>
          </a:xfrm>
        </p:spPr>
        <p:txBody>
          <a:bodyPr/>
          <a:lstStyle/>
          <a:p>
            <a:pPr algn="ctr"/>
            <a:r>
              <a:rPr lang="en-US" b="1">
                <a:solidFill>
                  <a:srgbClr val="373B85"/>
                </a:solidFill>
              </a:rPr>
              <a:t>Community Health Programming</a:t>
            </a:r>
          </a:p>
        </p:txBody>
      </p:sp>
      <p:sp>
        <p:nvSpPr>
          <p:cNvPr id="4" name="Content Placeholder 4">
            <a:extLst>
              <a:ext uri="{FF2B5EF4-FFF2-40B4-BE49-F238E27FC236}">
                <a16:creationId xmlns:a16="http://schemas.microsoft.com/office/drawing/2014/main" id="{14FD35E8-94FD-8834-36B9-3EB752C47A43}"/>
              </a:ext>
            </a:extLst>
          </p:cNvPr>
          <p:cNvSpPr>
            <a:spLocks noGrp="1"/>
          </p:cNvSpPr>
          <p:nvPr>
            <p:ph idx="1"/>
          </p:nvPr>
        </p:nvSpPr>
        <p:spPr>
          <a:xfrm>
            <a:off x="243395" y="1637414"/>
            <a:ext cx="5808831" cy="4954592"/>
          </a:xfrm>
        </p:spPr>
        <p:txBody>
          <a:bodyPr vert="horz" lIns="91440" tIns="45720" rIns="91440" bIns="45720" rtlCol="0" anchor="t">
            <a:normAutofit/>
          </a:bodyPr>
          <a:lstStyle/>
          <a:p>
            <a:pPr algn="ctr">
              <a:buNone/>
            </a:pPr>
            <a:r>
              <a:rPr lang="en-US" b="1" dirty="0">
                <a:solidFill>
                  <a:srgbClr val="373B85"/>
                </a:solidFill>
              </a:rPr>
              <a:t>Mental Wellness Support Line</a:t>
            </a:r>
          </a:p>
          <a:p>
            <a:pPr algn="ctr">
              <a:buNone/>
            </a:pPr>
            <a:r>
              <a:rPr lang="en-US" dirty="0"/>
              <a:t>Mental Wellness phone line provides free support for Red River Métis Citizens experiencing sadness, stress, or anxiety. </a:t>
            </a:r>
          </a:p>
          <a:p>
            <a:pPr algn="ctr">
              <a:buNone/>
            </a:pPr>
            <a:endParaRPr lang="en-US" sz="1200" dirty="0"/>
          </a:p>
          <a:p>
            <a:pPr algn="ctr">
              <a:buNone/>
            </a:pPr>
            <a:r>
              <a:rPr lang="en-US" b="1" dirty="0">
                <a:solidFill>
                  <a:srgbClr val="373B85"/>
                </a:solidFill>
              </a:rPr>
              <a:t>Citizen Support Program</a:t>
            </a:r>
          </a:p>
          <a:p>
            <a:pPr algn="ctr">
              <a:buNone/>
            </a:pPr>
            <a:r>
              <a:rPr lang="en-US" dirty="0"/>
              <a:t>Emotional support, guidance, and access to resources for Red River Métis Citizens. </a:t>
            </a:r>
          </a:p>
          <a:p>
            <a:pPr marL="0" indent="0">
              <a:buNone/>
            </a:pPr>
            <a:endParaRPr lang="en-US" dirty="0"/>
          </a:p>
        </p:txBody>
      </p:sp>
      <p:pic>
        <p:nvPicPr>
          <p:cNvPr id="7" name="Picture 2" descr="A blue and white sign with white text&#10;&#10;Description automatically generated">
            <a:extLst>
              <a:ext uri="{FF2B5EF4-FFF2-40B4-BE49-F238E27FC236}">
                <a16:creationId xmlns:a16="http://schemas.microsoft.com/office/drawing/2014/main" id="{57D5EDE7-16A2-294E-5432-37C358AD31D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52226" y="2314788"/>
            <a:ext cx="4139600" cy="2509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928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48EED-1DB2-5D8D-5FE7-16BA30C1A8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80595C-9D9C-A1E0-7037-A974A48CB141}"/>
              </a:ext>
            </a:extLst>
          </p:cNvPr>
          <p:cNvSpPr>
            <a:spLocks noGrp="1"/>
          </p:cNvSpPr>
          <p:nvPr>
            <p:ph type="title"/>
          </p:nvPr>
        </p:nvSpPr>
        <p:spPr>
          <a:xfrm>
            <a:off x="838200" y="53283"/>
            <a:ext cx="10515600" cy="1325563"/>
          </a:xfrm>
        </p:spPr>
        <p:txBody>
          <a:bodyPr/>
          <a:lstStyle/>
          <a:p>
            <a:pPr algn="ctr"/>
            <a:r>
              <a:rPr lang="en-US" b="1" err="1">
                <a:solidFill>
                  <a:srgbClr val="1C61AF"/>
                </a:solidFill>
              </a:rPr>
              <a:t>Michif</a:t>
            </a:r>
            <a:r>
              <a:rPr lang="en-US" b="1">
                <a:solidFill>
                  <a:srgbClr val="1C61AF"/>
                </a:solidFill>
              </a:rPr>
              <a:t> Manor</a:t>
            </a:r>
          </a:p>
        </p:txBody>
      </p:sp>
      <p:pic>
        <p:nvPicPr>
          <p:cNvPr id="11" name="Picture 10" descr="A building with people walking by&#10;&#10;AI-generated content may be incorrect.">
            <a:extLst>
              <a:ext uri="{FF2B5EF4-FFF2-40B4-BE49-F238E27FC236}">
                <a16:creationId xmlns:a16="http://schemas.microsoft.com/office/drawing/2014/main" id="{8A120195-C722-2BB5-6199-851A91741AA8}"/>
              </a:ext>
            </a:extLst>
          </p:cNvPr>
          <p:cNvPicPr>
            <a:picLocks noChangeAspect="1"/>
          </p:cNvPicPr>
          <p:nvPr/>
        </p:nvPicPr>
        <p:blipFill>
          <a:blip r:embed="rId3"/>
          <a:stretch>
            <a:fillRect/>
          </a:stretch>
        </p:blipFill>
        <p:spPr>
          <a:xfrm>
            <a:off x="2297485" y="1101458"/>
            <a:ext cx="5008892" cy="2825511"/>
          </a:xfrm>
          <a:prstGeom prst="rect">
            <a:avLst/>
          </a:prstGeom>
        </p:spPr>
      </p:pic>
      <p:pic>
        <p:nvPicPr>
          <p:cNvPr id="14" name="Picture 13" descr="A bed in a room&#10;&#10;AI-generated content may be incorrect.">
            <a:extLst>
              <a:ext uri="{FF2B5EF4-FFF2-40B4-BE49-F238E27FC236}">
                <a16:creationId xmlns:a16="http://schemas.microsoft.com/office/drawing/2014/main" id="{AD6C8E6C-29F9-C721-16E4-DCB22A003979}"/>
              </a:ext>
            </a:extLst>
          </p:cNvPr>
          <p:cNvPicPr>
            <a:picLocks noChangeAspect="1"/>
          </p:cNvPicPr>
          <p:nvPr/>
        </p:nvPicPr>
        <p:blipFill>
          <a:blip r:embed="rId4"/>
          <a:stretch>
            <a:fillRect/>
          </a:stretch>
        </p:blipFill>
        <p:spPr>
          <a:xfrm rot="5400000">
            <a:off x="5940122" y="4460099"/>
            <a:ext cx="2730081" cy="2077529"/>
          </a:xfrm>
          <a:prstGeom prst="rect">
            <a:avLst/>
          </a:prstGeom>
        </p:spPr>
      </p:pic>
      <p:pic>
        <p:nvPicPr>
          <p:cNvPr id="16" name="Picture 15" descr="A dining table and chairs in a room&#10;&#10;AI-generated content may be incorrect.">
            <a:extLst>
              <a:ext uri="{FF2B5EF4-FFF2-40B4-BE49-F238E27FC236}">
                <a16:creationId xmlns:a16="http://schemas.microsoft.com/office/drawing/2014/main" id="{1DAFA08F-BB9C-3E53-1583-D8DA381ECF48}"/>
              </a:ext>
            </a:extLst>
          </p:cNvPr>
          <p:cNvPicPr>
            <a:picLocks noChangeAspect="1"/>
          </p:cNvPicPr>
          <p:nvPr/>
        </p:nvPicPr>
        <p:blipFill>
          <a:blip r:embed="rId5"/>
          <a:stretch>
            <a:fillRect/>
          </a:stretch>
        </p:blipFill>
        <p:spPr>
          <a:xfrm rot="5400000">
            <a:off x="3224652" y="4476328"/>
            <a:ext cx="2739427" cy="2101251"/>
          </a:xfrm>
          <a:prstGeom prst="rect">
            <a:avLst/>
          </a:prstGeom>
        </p:spPr>
      </p:pic>
      <p:pic>
        <p:nvPicPr>
          <p:cNvPr id="18" name="Picture 17" descr="A room with a rug and chairs&#10;&#10;AI-generated content may be incorrect.">
            <a:extLst>
              <a:ext uri="{FF2B5EF4-FFF2-40B4-BE49-F238E27FC236}">
                <a16:creationId xmlns:a16="http://schemas.microsoft.com/office/drawing/2014/main" id="{BBF019CF-8878-A3A8-FE16-269C95BA89BE}"/>
              </a:ext>
            </a:extLst>
          </p:cNvPr>
          <p:cNvPicPr>
            <a:picLocks noChangeAspect="1"/>
          </p:cNvPicPr>
          <p:nvPr/>
        </p:nvPicPr>
        <p:blipFill>
          <a:blip r:embed="rId6"/>
          <a:stretch>
            <a:fillRect/>
          </a:stretch>
        </p:blipFill>
        <p:spPr>
          <a:xfrm rot="5400000">
            <a:off x="523557" y="4449423"/>
            <a:ext cx="2758836" cy="2135038"/>
          </a:xfrm>
          <a:prstGeom prst="rect">
            <a:avLst/>
          </a:prstGeom>
        </p:spPr>
      </p:pic>
    </p:spTree>
    <p:extLst>
      <p:ext uri="{BB962C8B-B14F-4D97-AF65-F5344CB8AC3E}">
        <p14:creationId xmlns:p14="http://schemas.microsoft.com/office/powerpoint/2010/main" val="1609918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6D27B-E04C-9757-C809-4C4C8CCE4B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4BF894-227C-0C01-8120-45F3EB4F3BD8}"/>
              </a:ext>
            </a:extLst>
          </p:cNvPr>
          <p:cNvSpPr>
            <a:spLocks noGrp="1"/>
          </p:cNvSpPr>
          <p:nvPr>
            <p:ph type="title"/>
          </p:nvPr>
        </p:nvSpPr>
        <p:spPr>
          <a:xfrm>
            <a:off x="838200" y="41334"/>
            <a:ext cx="10515600" cy="1325563"/>
          </a:xfrm>
        </p:spPr>
        <p:txBody>
          <a:bodyPr/>
          <a:lstStyle/>
          <a:p>
            <a:pPr algn="ctr"/>
            <a:r>
              <a:rPr lang="en-US" b="1">
                <a:solidFill>
                  <a:srgbClr val="1C61AF"/>
                </a:solidFill>
              </a:rPr>
              <a:t>Michif Manor</a:t>
            </a:r>
          </a:p>
        </p:txBody>
      </p:sp>
      <p:pic>
        <p:nvPicPr>
          <p:cNvPr id="7" name="Picture 6">
            <a:extLst>
              <a:ext uri="{FF2B5EF4-FFF2-40B4-BE49-F238E27FC236}">
                <a16:creationId xmlns:a16="http://schemas.microsoft.com/office/drawing/2014/main" id="{77E2E69A-F3DD-CE62-F1D8-21D75C733F7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99622" y="1714293"/>
            <a:ext cx="6854203" cy="4573520"/>
          </a:xfrm>
          <a:prstGeom prst="rect">
            <a:avLst/>
          </a:prstGeom>
        </p:spPr>
      </p:pic>
      <p:pic>
        <p:nvPicPr>
          <p:cNvPr id="10" name="Picture 9">
            <a:extLst>
              <a:ext uri="{FF2B5EF4-FFF2-40B4-BE49-F238E27FC236}">
                <a16:creationId xmlns:a16="http://schemas.microsoft.com/office/drawing/2014/main" id="{1859967F-F64E-064D-7C24-992EBF6E11C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691798" y="953857"/>
            <a:ext cx="2371134" cy="3550754"/>
          </a:xfrm>
          <a:prstGeom prst="rect">
            <a:avLst/>
          </a:prstGeom>
        </p:spPr>
      </p:pic>
      <p:sp>
        <p:nvSpPr>
          <p:cNvPr id="3" name="TextBox 2">
            <a:extLst>
              <a:ext uri="{FF2B5EF4-FFF2-40B4-BE49-F238E27FC236}">
                <a16:creationId xmlns:a16="http://schemas.microsoft.com/office/drawing/2014/main" id="{E7348220-8ABD-83A2-A51B-28D7F0449573}"/>
              </a:ext>
            </a:extLst>
          </p:cNvPr>
          <p:cNvSpPr txBox="1"/>
          <p:nvPr/>
        </p:nvSpPr>
        <p:spPr>
          <a:xfrm>
            <a:off x="602776" y="1262417"/>
            <a:ext cx="659641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libri Light"/>
                <a:ea typeface="Calibri"/>
                <a:cs typeface="Calibri"/>
              </a:rPr>
              <a:t>800 Notre Dame, Winnipeg.</a:t>
            </a:r>
            <a:endParaRPr lang="en-US">
              <a:latin typeface="Calibri Light"/>
              <a:ea typeface="Calibri Light"/>
              <a:cs typeface="Calibri Light"/>
            </a:endParaRPr>
          </a:p>
        </p:txBody>
      </p:sp>
    </p:spTree>
    <p:extLst>
      <p:ext uri="{BB962C8B-B14F-4D97-AF65-F5344CB8AC3E}">
        <p14:creationId xmlns:p14="http://schemas.microsoft.com/office/powerpoint/2010/main" val="2243335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2BEB9-C0CD-5C9E-A639-F5F6C4EBEC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43BB38-30B4-EF60-E98D-B9A3DD0C4DD6}"/>
              </a:ext>
            </a:extLst>
          </p:cNvPr>
          <p:cNvSpPr>
            <a:spLocks noGrp="1"/>
          </p:cNvSpPr>
          <p:nvPr>
            <p:ph type="title"/>
          </p:nvPr>
        </p:nvSpPr>
        <p:spPr>
          <a:xfrm>
            <a:off x="0" y="237534"/>
            <a:ext cx="10515600" cy="1325563"/>
          </a:xfrm>
        </p:spPr>
        <p:txBody>
          <a:bodyPr/>
          <a:lstStyle/>
          <a:p>
            <a:pPr algn="ctr"/>
            <a:r>
              <a:rPr lang="en-US" b="1"/>
              <a:t>Health and Wellness Department Priorities</a:t>
            </a:r>
          </a:p>
        </p:txBody>
      </p:sp>
      <p:grpSp>
        <p:nvGrpSpPr>
          <p:cNvPr id="4" name="Group 3">
            <a:extLst>
              <a:ext uri="{FF2B5EF4-FFF2-40B4-BE49-F238E27FC236}">
                <a16:creationId xmlns:a16="http://schemas.microsoft.com/office/drawing/2014/main" id="{703B4D7A-5777-4669-3585-0A562AC4CF1F}"/>
              </a:ext>
            </a:extLst>
          </p:cNvPr>
          <p:cNvGrpSpPr/>
          <p:nvPr/>
        </p:nvGrpSpPr>
        <p:grpSpPr>
          <a:xfrm>
            <a:off x="235574" y="1563097"/>
            <a:ext cx="3168504" cy="3529415"/>
            <a:chOff x="9374611" y="4006515"/>
            <a:chExt cx="2261563" cy="2467253"/>
          </a:xfrm>
        </p:grpSpPr>
        <p:sp>
          <p:nvSpPr>
            <p:cNvPr id="5" name="Rectangle: Rounded Corners 4">
              <a:extLst>
                <a:ext uri="{FF2B5EF4-FFF2-40B4-BE49-F238E27FC236}">
                  <a16:creationId xmlns:a16="http://schemas.microsoft.com/office/drawing/2014/main" id="{2DE2551E-5EB6-4ACD-7775-54C161464956}"/>
                </a:ext>
              </a:extLst>
            </p:cNvPr>
            <p:cNvSpPr/>
            <p:nvPr/>
          </p:nvSpPr>
          <p:spPr>
            <a:xfrm>
              <a:off x="9374611" y="4006515"/>
              <a:ext cx="2261563" cy="1098719"/>
            </a:xfrm>
            <a:prstGeom prst="roundRect">
              <a:avLst/>
            </a:prstGeom>
            <a:solidFill>
              <a:srgbClr val="1C60B0"/>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t>Support the Overall Health and Well-being of Citizens</a:t>
              </a:r>
              <a:endParaRPr lang="en-US" err="1"/>
            </a:p>
          </p:txBody>
        </p:sp>
        <p:sp>
          <p:nvSpPr>
            <p:cNvPr id="6" name="Rectangle: Rounded Corners 5">
              <a:extLst>
                <a:ext uri="{FF2B5EF4-FFF2-40B4-BE49-F238E27FC236}">
                  <a16:creationId xmlns:a16="http://schemas.microsoft.com/office/drawing/2014/main" id="{02FE09C2-873E-209B-287F-A1D71FD75194}"/>
                </a:ext>
              </a:extLst>
            </p:cNvPr>
            <p:cNvSpPr/>
            <p:nvPr/>
          </p:nvSpPr>
          <p:spPr>
            <a:xfrm>
              <a:off x="9374612" y="5292381"/>
              <a:ext cx="2261562" cy="1181387"/>
            </a:xfrm>
            <a:prstGeom prst="roundRect">
              <a:avLst/>
            </a:prstGeom>
            <a:noFill/>
            <a:ln>
              <a:solidFill>
                <a:srgbClr val="1C60B0"/>
              </a:solidFill>
            </a:ln>
          </p:spPr>
          <p:style>
            <a:lnRef idx="2">
              <a:schemeClr val="accent4"/>
            </a:lnRef>
            <a:fillRef idx="1">
              <a:schemeClr val="lt1"/>
            </a:fillRef>
            <a:effectRef idx="0">
              <a:schemeClr val="accent4"/>
            </a:effectRef>
            <a:fontRef idx="minor">
              <a:schemeClr val="dk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indent="-285750">
                <a:buFont typeface="Arial"/>
                <a:buChar char="•"/>
              </a:pPr>
              <a:r>
                <a:rPr lang="en-US" sz="1600">
                  <a:solidFill>
                    <a:schemeClr val="tx1"/>
                  </a:solidFill>
                  <a:ea typeface="+mn-lt"/>
                  <a:cs typeface="+mn-lt"/>
                </a:rPr>
                <a:t>Promote physical, mental, emotional, and cultural wellness</a:t>
              </a:r>
              <a:endParaRPr lang="en-US" sz="1600">
                <a:solidFill>
                  <a:schemeClr val="tx1"/>
                </a:solidFill>
                <a:ea typeface="Calibri" panose="020F0502020204030204"/>
                <a:cs typeface="Calibri" panose="020F0502020204030204"/>
              </a:endParaRPr>
            </a:p>
            <a:p>
              <a:pPr marL="285750" indent="-285750">
                <a:buFont typeface="Arial"/>
                <a:buChar char="•"/>
              </a:pPr>
              <a:r>
                <a:rPr lang="en-US" sz="1600">
                  <a:solidFill>
                    <a:schemeClr val="tx1"/>
                  </a:solidFill>
                  <a:ea typeface="+mn-lt"/>
                  <a:cs typeface="+mn-lt"/>
                </a:rPr>
                <a:t>Ensure programs reflect Métis values and lived experiences</a:t>
              </a:r>
              <a:endParaRPr lang="en-US" sz="1600">
                <a:solidFill>
                  <a:schemeClr val="tx1"/>
                </a:solidFill>
                <a:ea typeface="Calibri" panose="020F0502020204030204"/>
                <a:cs typeface="Calibri" panose="020F0502020204030204"/>
              </a:endParaRPr>
            </a:p>
            <a:p>
              <a:pPr algn="ctr"/>
              <a:endParaRPr lang="en-US" sz="1600" b="1">
                <a:solidFill>
                  <a:schemeClr val="tx1"/>
                </a:solidFill>
              </a:endParaRPr>
            </a:p>
          </p:txBody>
        </p:sp>
      </p:grpSp>
      <p:grpSp>
        <p:nvGrpSpPr>
          <p:cNvPr id="7" name="Group 6">
            <a:extLst>
              <a:ext uri="{FF2B5EF4-FFF2-40B4-BE49-F238E27FC236}">
                <a16:creationId xmlns:a16="http://schemas.microsoft.com/office/drawing/2014/main" id="{A0BE80EF-6AA9-B3BE-E51F-BC1E77D2598B}"/>
              </a:ext>
            </a:extLst>
          </p:cNvPr>
          <p:cNvGrpSpPr/>
          <p:nvPr/>
        </p:nvGrpSpPr>
        <p:grpSpPr>
          <a:xfrm>
            <a:off x="3596234" y="1606230"/>
            <a:ext cx="3199626" cy="3553517"/>
            <a:chOff x="10066600" y="5124326"/>
            <a:chExt cx="2283777" cy="2458529"/>
          </a:xfrm>
        </p:grpSpPr>
        <p:sp>
          <p:nvSpPr>
            <p:cNvPr id="8" name="Rectangle: Rounded Corners 7">
              <a:extLst>
                <a:ext uri="{FF2B5EF4-FFF2-40B4-BE49-F238E27FC236}">
                  <a16:creationId xmlns:a16="http://schemas.microsoft.com/office/drawing/2014/main" id="{6F3E50A2-F3D3-DC11-A41F-4AD2F840DE33}"/>
                </a:ext>
              </a:extLst>
            </p:cNvPr>
            <p:cNvSpPr/>
            <p:nvPr/>
          </p:nvSpPr>
          <p:spPr>
            <a:xfrm>
              <a:off x="10066600" y="5124326"/>
              <a:ext cx="2283777" cy="1098719"/>
            </a:xfrm>
            <a:prstGeom prst="roundRect">
              <a:avLst/>
            </a:prstGeom>
            <a:solidFill>
              <a:srgbClr val="911716"/>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t>Increase Access to Programs and Services</a:t>
              </a:r>
            </a:p>
          </p:txBody>
        </p:sp>
        <p:sp>
          <p:nvSpPr>
            <p:cNvPr id="9" name="Rectangle: Rounded Corners 8">
              <a:extLst>
                <a:ext uri="{FF2B5EF4-FFF2-40B4-BE49-F238E27FC236}">
                  <a16:creationId xmlns:a16="http://schemas.microsoft.com/office/drawing/2014/main" id="{3AA80FC6-0240-974C-CAFE-29CC7D14B350}"/>
                </a:ext>
              </a:extLst>
            </p:cNvPr>
            <p:cNvSpPr/>
            <p:nvPr/>
          </p:nvSpPr>
          <p:spPr>
            <a:xfrm>
              <a:off x="10088815" y="6396954"/>
              <a:ext cx="2261562" cy="1185901"/>
            </a:xfrm>
            <a:prstGeom prst="roundRect">
              <a:avLst/>
            </a:prstGeom>
            <a:noFill/>
            <a:ln>
              <a:solidFill>
                <a:srgbClr val="911716"/>
              </a:solidFill>
            </a:ln>
          </p:spPr>
          <p:style>
            <a:lnRef idx="2">
              <a:schemeClr val="accent4"/>
            </a:lnRef>
            <a:fillRef idx="1">
              <a:schemeClr val="lt1"/>
            </a:fillRef>
            <a:effectRef idx="0">
              <a:schemeClr val="accent4"/>
            </a:effectRef>
            <a:fontRef idx="minor">
              <a:schemeClr val="dk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indent="-285750">
                <a:buFont typeface="Arial"/>
                <a:buChar char="•"/>
              </a:pPr>
              <a:r>
                <a:rPr lang="en-US" sz="1600">
                  <a:solidFill>
                    <a:schemeClr val="tx1"/>
                  </a:solidFill>
                  <a:ea typeface="+mn-lt"/>
                  <a:cs typeface="+mn-lt"/>
                </a:rPr>
                <a:t>Expand the number of mobile clinic visits per year</a:t>
              </a:r>
              <a:endParaRPr lang="en-US" sz="1600">
                <a:solidFill>
                  <a:schemeClr val="tx1"/>
                </a:solidFill>
                <a:ea typeface="Calibri" panose="020F0502020204030204"/>
                <a:cs typeface="Calibri" panose="020F0502020204030204"/>
              </a:endParaRPr>
            </a:p>
            <a:p>
              <a:pPr marL="285750" indent="-285750">
                <a:buFont typeface="Arial"/>
                <a:buChar char="•"/>
              </a:pPr>
              <a:r>
                <a:rPr lang="en-US" sz="1600">
                  <a:solidFill>
                    <a:schemeClr val="tx1"/>
                  </a:solidFill>
                  <a:ea typeface="+mn-lt"/>
                  <a:cs typeface="+mn-lt"/>
                </a:rPr>
                <a:t>Reach more rural and remote communities</a:t>
              </a:r>
              <a:endParaRPr lang="en-US" sz="1600">
                <a:solidFill>
                  <a:schemeClr val="tx1"/>
                </a:solidFill>
                <a:ea typeface="Calibri" panose="020F0502020204030204"/>
                <a:cs typeface="Calibri" panose="020F0502020204030204"/>
              </a:endParaRPr>
            </a:p>
            <a:p>
              <a:pPr marL="285750" indent="-285750">
                <a:buFont typeface="Arial"/>
                <a:buChar char="•"/>
              </a:pPr>
              <a:r>
                <a:rPr lang="en-US" sz="1600">
                  <a:solidFill>
                    <a:schemeClr val="tx1"/>
                  </a:solidFill>
                  <a:ea typeface="+mn-lt"/>
                  <a:cs typeface="+mn-lt"/>
                </a:rPr>
                <a:t>Strengthen wraparound supports for Citizens</a:t>
              </a:r>
              <a:endParaRPr lang="en-US" sz="1600">
                <a:solidFill>
                  <a:schemeClr val="tx1"/>
                </a:solidFill>
                <a:ea typeface="Calibri" panose="020F0502020204030204"/>
                <a:cs typeface="Calibri" panose="020F0502020204030204"/>
              </a:endParaRPr>
            </a:p>
            <a:p>
              <a:pPr algn="ctr"/>
              <a:endParaRPr lang="en-US" sz="1600" b="1">
                <a:solidFill>
                  <a:schemeClr val="tx1"/>
                </a:solidFill>
              </a:endParaRPr>
            </a:p>
          </p:txBody>
        </p:sp>
      </p:grpSp>
      <p:grpSp>
        <p:nvGrpSpPr>
          <p:cNvPr id="10" name="Group 9">
            <a:extLst>
              <a:ext uri="{FF2B5EF4-FFF2-40B4-BE49-F238E27FC236}">
                <a16:creationId xmlns:a16="http://schemas.microsoft.com/office/drawing/2014/main" id="{440C793B-2057-E22A-79D0-386193BC45A1}"/>
              </a:ext>
            </a:extLst>
          </p:cNvPr>
          <p:cNvGrpSpPr/>
          <p:nvPr/>
        </p:nvGrpSpPr>
        <p:grpSpPr>
          <a:xfrm>
            <a:off x="6988015" y="1563097"/>
            <a:ext cx="3168503" cy="3572548"/>
            <a:chOff x="8962351" y="4006515"/>
            <a:chExt cx="2261562" cy="2497406"/>
          </a:xfrm>
        </p:grpSpPr>
        <p:sp>
          <p:nvSpPr>
            <p:cNvPr id="11" name="Rectangle: Rounded Corners 10">
              <a:extLst>
                <a:ext uri="{FF2B5EF4-FFF2-40B4-BE49-F238E27FC236}">
                  <a16:creationId xmlns:a16="http://schemas.microsoft.com/office/drawing/2014/main" id="{DBBA7100-829C-1193-F8A7-D2BEAE26353F}"/>
                </a:ext>
              </a:extLst>
            </p:cNvPr>
            <p:cNvSpPr/>
            <p:nvPr/>
          </p:nvSpPr>
          <p:spPr>
            <a:xfrm>
              <a:off x="8962352" y="4006515"/>
              <a:ext cx="2261561" cy="1098719"/>
            </a:xfrm>
            <a:prstGeom prst="roundRect">
              <a:avLst/>
            </a:prstGeom>
            <a:solidFill>
              <a:srgbClr val="8852A3"/>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t>Enhance Community Engagement and Collaboration</a:t>
              </a:r>
            </a:p>
          </p:txBody>
        </p:sp>
        <p:sp>
          <p:nvSpPr>
            <p:cNvPr id="12" name="Rectangle: Rounded Corners 11">
              <a:extLst>
                <a:ext uri="{FF2B5EF4-FFF2-40B4-BE49-F238E27FC236}">
                  <a16:creationId xmlns:a16="http://schemas.microsoft.com/office/drawing/2014/main" id="{64B37164-E125-8CDF-D49D-23DE2572268E}"/>
                </a:ext>
              </a:extLst>
            </p:cNvPr>
            <p:cNvSpPr/>
            <p:nvPr/>
          </p:nvSpPr>
          <p:spPr>
            <a:xfrm>
              <a:off x="8962351" y="5299737"/>
              <a:ext cx="2261561" cy="1204184"/>
            </a:xfrm>
            <a:prstGeom prst="roundRect">
              <a:avLst/>
            </a:prstGeom>
            <a:noFill/>
            <a:ln>
              <a:solidFill>
                <a:srgbClr val="8852A3"/>
              </a:solidFill>
            </a:ln>
          </p:spPr>
          <p:style>
            <a:lnRef idx="2">
              <a:schemeClr val="accent4"/>
            </a:lnRef>
            <a:fillRef idx="1">
              <a:schemeClr val="lt1"/>
            </a:fillRef>
            <a:effectRef idx="0">
              <a:schemeClr val="accent4"/>
            </a:effectRef>
            <a:fontRef idx="minor">
              <a:schemeClr val="dk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indent="-285750">
                <a:buFont typeface="Arial"/>
                <a:buChar char="•"/>
              </a:pPr>
              <a:r>
                <a:rPr lang="en-US" sz="1600">
                  <a:solidFill>
                    <a:schemeClr val="tx1"/>
                  </a:solidFill>
                  <a:ea typeface="+mn-lt"/>
                  <a:cs typeface="+mn-lt"/>
                </a:rPr>
                <a:t>Engage regularly with Citizens</a:t>
              </a:r>
              <a:endParaRPr lang="en-US">
                <a:solidFill>
                  <a:schemeClr val="tx1"/>
                </a:solidFill>
                <a:ea typeface="Calibri" panose="020F0502020204030204"/>
                <a:cs typeface="Calibri" panose="020F0502020204030204"/>
              </a:endParaRPr>
            </a:p>
            <a:p>
              <a:pPr marL="285750" indent="-285750">
                <a:buFont typeface="Arial"/>
                <a:buChar char="•"/>
              </a:pPr>
              <a:r>
                <a:rPr lang="en-US" sz="1600">
                  <a:solidFill>
                    <a:schemeClr val="tx1"/>
                  </a:solidFill>
                  <a:ea typeface="+mn-lt"/>
                  <a:cs typeface="+mn-lt"/>
                </a:rPr>
                <a:t>Integrate feedback into program design and delivery</a:t>
              </a:r>
              <a:endParaRPr lang="en-US">
                <a:solidFill>
                  <a:schemeClr val="tx1"/>
                </a:solidFill>
                <a:ea typeface="Calibri" panose="020F0502020204030204"/>
                <a:cs typeface="Calibri" panose="020F0502020204030204"/>
              </a:endParaRPr>
            </a:p>
            <a:p>
              <a:pPr marL="285750" indent="-285750">
                <a:buFont typeface="Arial"/>
                <a:buChar char="•"/>
              </a:pPr>
              <a:r>
                <a:rPr lang="en-US" sz="1600">
                  <a:solidFill>
                    <a:schemeClr val="tx1"/>
                  </a:solidFill>
                  <a:ea typeface="+mn-lt"/>
                  <a:cs typeface="+mn-lt"/>
                </a:rPr>
                <a:t>Build partnerships with local health providers and organizations</a:t>
              </a:r>
              <a:endParaRPr lang="en-US">
                <a:solidFill>
                  <a:schemeClr val="tx1"/>
                </a:solidFill>
                <a:ea typeface="Calibri" panose="020F0502020204030204"/>
                <a:cs typeface="Calibri" panose="020F0502020204030204"/>
              </a:endParaRPr>
            </a:p>
            <a:p>
              <a:pPr algn="ctr"/>
              <a:endParaRPr lang="en-US" sz="1600" b="1">
                <a:solidFill>
                  <a:schemeClr val="tx1"/>
                </a:solidFill>
              </a:endParaRPr>
            </a:p>
          </p:txBody>
        </p:sp>
      </p:grpSp>
    </p:spTree>
    <p:extLst>
      <p:ext uri="{BB962C8B-B14F-4D97-AF65-F5344CB8AC3E}">
        <p14:creationId xmlns:p14="http://schemas.microsoft.com/office/powerpoint/2010/main" val="1416286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B56A3-2797-F155-3EE1-D1865E6249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FF70D7-99AB-C816-130E-0F3F49B555A5}"/>
              </a:ext>
            </a:extLst>
          </p:cNvPr>
          <p:cNvSpPr>
            <a:spLocks noGrp="1"/>
          </p:cNvSpPr>
          <p:nvPr>
            <p:ph type="title"/>
          </p:nvPr>
        </p:nvSpPr>
        <p:spPr>
          <a:xfrm>
            <a:off x="-327025" y="-37623"/>
            <a:ext cx="10515600" cy="1325563"/>
          </a:xfrm>
        </p:spPr>
        <p:txBody>
          <a:bodyPr/>
          <a:lstStyle/>
          <a:p>
            <a:pPr algn="ctr"/>
            <a:r>
              <a:rPr lang="en-US" b="1"/>
              <a:t>Health and Wellness Team</a:t>
            </a:r>
          </a:p>
        </p:txBody>
      </p:sp>
      <p:sp>
        <p:nvSpPr>
          <p:cNvPr id="5" name="Title 7">
            <a:extLst>
              <a:ext uri="{FF2B5EF4-FFF2-40B4-BE49-F238E27FC236}">
                <a16:creationId xmlns:a16="http://schemas.microsoft.com/office/drawing/2014/main" id="{A72998E9-019B-5064-B01B-A2F969CAF82A}"/>
              </a:ext>
            </a:extLst>
          </p:cNvPr>
          <p:cNvSpPr txBox="1">
            <a:spLocks/>
          </p:cNvSpPr>
          <p:nvPr/>
        </p:nvSpPr>
        <p:spPr>
          <a:xfrm>
            <a:off x="2747648" y="5261143"/>
            <a:ext cx="392368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	Thank you! </a:t>
            </a:r>
            <a:endParaRPr lang="en-CA"/>
          </a:p>
        </p:txBody>
      </p:sp>
      <p:sp>
        <p:nvSpPr>
          <p:cNvPr id="4" name="AutoShape 2" descr="Image preview">
            <a:extLst>
              <a:ext uri="{FF2B5EF4-FFF2-40B4-BE49-F238E27FC236}">
                <a16:creationId xmlns:a16="http://schemas.microsoft.com/office/drawing/2014/main" id="{A0FFCEDF-3F1E-9D5B-F689-7E4C4D64A2C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4" descr="Image preview">
            <a:extLst>
              <a:ext uri="{FF2B5EF4-FFF2-40B4-BE49-F238E27FC236}">
                <a16:creationId xmlns:a16="http://schemas.microsoft.com/office/drawing/2014/main" id="{9EDF89CC-3D43-52CC-3650-50131F6661A3}"/>
              </a:ext>
            </a:extLst>
          </p:cNvPr>
          <p:cNvSpPr>
            <a:spLocks noChangeAspect="1" noChangeArrowheads="1"/>
          </p:cNvSpPr>
          <p:nvPr/>
        </p:nvSpPr>
        <p:spPr bwMode="auto">
          <a:xfrm>
            <a:off x="6096000" y="3429000"/>
            <a:ext cx="2118360" cy="211836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7" name="AutoShape 6" descr="Image preview">
            <a:extLst>
              <a:ext uri="{FF2B5EF4-FFF2-40B4-BE49-F238E27FC236}">
                <a16:creationId xmlns:a16="http://schemas.microsoft.com/office/drawing/2014/main" id="{42D25109-1563-6108-3F7B-37FD73CFE634}"/>
              </a:ext>
            </a:extLst>
          </p:cNvPr>
          <p:cNvSpPr>
            <a:spLocks noChangeAspect="1" noChangeArrowheads="1"/>
          </p:cNvSpPr>
          <p:nvPr/>
        </p:nvSpPr>
        <p:spPr bwMode="auto">
          <a:xfrm>
            <a:off x="6248400" y="3581400"/>
            <a:ext cx="2118360" cy="211836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0" name="Picture 9" descr="A group of people in pink shirts&#10;&#10;AI-generated content may be incorrect.">
            <a:extLst>
              <a:ext uri="{FF2B5EF4-FFF2-40B4-BE49-F238E27FC236}">
                <a16:creationId xmlns:a16="http://schemas.microsoft.com/office/drawing/2014/main" id="{15877BEA-EDE8-B91C-E1AD-C0669FD94885}"/>
              </a:ext>
            </a:extLst>
          </p:cNvPr>
          <p:cNvPicPr>
            <a:picLocks noChangeAspect="1"/>
          </p:cNvPicPr>
          <p:nvPr/>
        </p:nvPicPr>
        <p:blipFill>
          <a:blip r:embed="rId3"/>
          <a:srcRect l="9407" t="5744" r="5628" b="13649"/>
          <a:stretch>
            <a:fillRect/>
          </a:stretch>
        </p:blipFill>
        <p:spPr>
          <a:xfrm>
            <a:off x="1662137" y="943472"/>
            <a:ext cx="6552223" cy="4662140"/>
          </a:xfrm>
          <a:prstGeom prst="rect">
            <a:avLst/>
          </a:prstGeom>
        </p:spPr>
      </p:pic>
    </p:spTree>
    <p:extLst>
      <p:ext uri="{BB962C8B-B14F-4D97-AF65-F5344CB8AC3E}">
        <p14:creationId xmlns:p14="http://schemas.microsoft.com/office/powerpoint/2010/main" val="1336367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85F9182-7C57-4E0F-4F68-695970405CD9}"/>
              </a:ext>
            </a:extLst>
          </p:cNvPr>
          <p:cNvGrpSpPr/>
          <p:nvPr/>
        </p:nvGrpSpPr>
        <p:grpSpPr>
          <a:xfrm>
            <a:off x="75800" y="315216"/>
            <a:ext cx="8545328" cy="4739795"/>
            <a:chOff x="1202920" y="2204484"/>
            <a:chExt cx="8050723" cy="4063361"/>
          </a:xfrm>
        </p:grpSpPr>
        <p:grpSp>
          <p:nvGrpSpPr>
            <p:cNvPr id="5" name="Group 4">
              <a:extLst>
                <a:ext uri="{FF2B5EF4-FFF2-40B4-BE49-F238E27FC236}">
                  <a16:creationId xmlns:a16="http://schemas.microsoft.com/office/drawing/2014/main" id="{6D07AF12-C3A6-FA14-2652-BD1C612560A4}"/>
                </a:ext>
              </a:extLst>
            </p:cNvPr>
            <p:cNvGrpSpPr/>
            <p:nvPr/>
          </p:nvGrpSpPr>
          <p:grpSpPr>
            <a:xfrm>
              <a:off x="2984855" y="2204484"/>
              <a:ext cx="6268788" cy="1655100"/>
              <a:chOff x="4422466" y="1426428"/>
              <a:chExt cx="6268788" cy="1655100"/>
            </a:xfrm>
          </p:grpSpPr>
          <p:sp>
            <p:nvSpPr>
              <p:cNvPr id="15" name="TextBox 2">
                <a:extLst>
                  <a:ext uri="{FF2B5EF4-FFF2-40B4-BE49-F238E27FC236}">
                    <a16:creationId xmlns:a16="http://schemas.microsoft.com/office/drawing/2014/main" id="{B6E8E408-1EC6-64C7-257F-6534CD972F0B}"/>
                  </a:ext>
                </a:extLst>
              </p:cNvPr>
              <p:cNvSpPr txBox="1"/>
              <p:nvPr/>
            </p:nvSpPr>
            <p:spPr>
              <a:xfrm>
                <a:off x="5732850" y="1426428"/>
                <a:ext cx="3701143"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4000" b="1"/>
                  <a:t>VISION</a:t>
                </a:r>
              </a:p>
            </p:txBody>
          </p:sp>
          <p:cxnSp>
            <p:nvCxnSpPr>
              <p:cNvPr id="16" name="Straight Connector 15">
                <a:extLst>
                  <a:ext uri="{FF2B5EF4-FFF2-40B4-BE49-F238E27FC236}">
                    <a16:creationId xmlns:a16="http://schemas.microsoft.com/office/drawing/2014/main" id="{5D15E055-7CB4-6535-439B-0BD25269D9B0}"/>
                  </a:ext>
                </a:extLst>
              </p:cNvPr>
              <p:cNvCxnSpPr>
                <a:cxnSpLocks/>
              </p:cNvCxnSpPr>
              <p:nvPr/>
            </p:nvCxnSpPr>
            <p:spPr>
              <a:xfrm>
                <a:off x="4422466" y="2134314"/>
                <a:ext cx="6105072" cy="0"/>
              </a:xfrm>
              <a:prstGeom prst="line">
                <a:avLst/>
              </a:prstGeom>
              <a:ln/>
            </p:spPr>
            <p:style>
              <a:lnRef idx="3">
                <a:schemeClr val="dk1"/>
              </a:lnRef>
              <a:fillRef idx="0">
                <a:schemeClr val="dk1"/>
              </a:fillRef>
              <a:effectRef idx="2">
                <a:schemeClr val="dk1"/>
              </a:effectRef>
              <a:fontRef idx="minor">
                <a:schemeClr val="tx1"/>
              </a:fontRef>
            </p:style>
          </p:cxnSp>
          <p:sp>
            <p:nvSpPr>
              <p:cNvPr id="17" name="TextBox 5">
                <a:extLst>
                  <a:ext uri="{FF2B5EF4-FFF2-40B4-BE49-F238E27FC236}">
                    <a16:creationId xmlns:a16="http://schemas.microsoft.com/office/drawing/2014/main" id="{72ABD2D8-4BFF-E5AD-7CF7-28369AE0C226}"/>
                  </a:ext>
                </a:extLst>
              </p:cNvPr>
              <p:cNvSpPr txBox="1"/>
              <p:nvPr/>
            </p:nvSpPr>
            <p:spPr>
              <a:xfrm>
                <a:off x="4475591" y="2288623"/>
                <a:ext cx="6215663"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3600"/>
                  <a:t>A Well </a:t>
                </a:r>
                <a:r>
                  <a:rPr lang="en-US" sz="3600"/>
                  <a:t>Métis</a:t>
                </a:r>
                <a:r>
                  <a:rPr lang="en-CA" sz="3600"/>
                  <a:t> Community </a:t>
                </a:r>
              </a:p>
            </p:txBody>
          </p:sp>
          <p:cxnSp>
            <p:nvCxnSpPr>
              <p:cNvPr id="18" name="Straight Connector 17">
                <a:extLst>
                  <a:ext uri="{FF2B5EF4-FFF2-40B4-BE49-F238E27FC236}">
                    <a16:creationId xmlns:a16="http://schemas.microsoft.com/office/drawing/2014/main" id="{ADA1718B-5035-8C76-3876-7F3F2FB74130}"/>
                  </a:ext>
                </a:extLst>
              </p:cNvPr>
              <p:cNvCxnSpPr>
                <a:cxnSpLocks/>
              </p:cNvCxnSpPr>
              <p:nvPr/>
            </p:nvCxnSpPr>
            <p:spPr>
              <a:xfrm>
                <a:off x="4422466" y="3081528"/>
                <a:ext cx="6105072" cy="0"/>
              </a:xfrm>
              <a:prstGeom prst="line">
                <a:avLst/>
              </a:prstGeom>
              <a:ln/>
            </p:spPr>
            <p:style>
              <a:lnRef idx="3">
                <a:schemeClr val="dk1"/>
              </a:lnRef>
              <a:fillRef idx="0">
                <a:schemeClr val="dk1"/>
              </a:fillRef>
              <a:effectRef idx="2">
                <a:schemeClr val="dk1"/>
              </a:effectRef>
              <a:fontRef idx="minor">
                <a:schemeClr val="tx1"/>
              </a:fontRef>
            </p:style>
          </p:cxnSp>
        </p:grpSp>
        <p:grpSp>
          <p:nvGrpSpPr>
            <p:cNvPr id="6" name="Group 5">
              <a:extLst>
                <a:ext uri="{FF2B5EF4-FFF2-40B4-BE49-F238E27FC236}">
                  <a16:creationId xmlns:a16="http://schemas.microsoft.com/office/drawing/2014/main" id="{E72CD69C-383D-8A3A-7D1F-EAB5F6C04DA4}"/>
                </a:ext>
              </a:extLst>
            </p:cNvPr>
            <p:cNvGrpSpPr/>
            <p:nvPr/>
          </p:nvGrpSpPr>
          <p:grpSpPr>
            <a:xfrm>
              <a:off x="1202920" y="4006159"/>
              <a:ext cx="7695469" cy="2261686"/>
              <a:chOff x="2356942" y="3754142"/>
              <a:chExt cx="8191748" cy="2588553"/>
            </a:xfrm>
          </p:grpSpPr>
          <p:sp>
            <p:nvSpPr>
              <p:cNvPr id="7" name="Rectangle: Rounded Corners 6">
                <a:extLst>
                  <a:ext uri="{FF2B5EF4-FFF2-40B4-BE49-F238E27FC236}">
                    <a16:creationId xmlns:a16="http://schemas.microsoft.com/office/drawing/2014/main" id="{19DF8697-1783-D466-7344-9ECE8097E2D5}"/>
                  </a:ext>
                </a:extLst>
              </p:cNvPr>
              <p:cNvSpPr/>
              <p:nvPr/>
            </p:nvSpPr>
            <p:spPr>
              <a:xfrm>
                <a:off x="2356942" y="3768047"/>
                <a:ext cx="1905871" cy="1188718"/>
              </a:xfrm>
              <a:prstGeom prst="roundRect">
                <a:avLst/>
              </a:prstGeom>
              <a:solidFill>
                <a:srgbClr val="002060"/>
              </a:solid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t>COMMUNITY HEALTH PROGRAMMING</a:t>
                </a:r>
                <a:endParaRPr lang="en-CA" sz="1600" b="1"/>
              </a:p>
            </p:txBody>
          </p:sp>
          <p:sp>
            <p:nvSpPr>
              <p:cNvPr id="8" name="Rectangle: Rounded Corners 7">
                <a:extLst>
                  <a:ext uri="{FF2B5EF4-FFF2-40B4-BE49-F238E27FC236}">
                    <a16:creationId xmlns:a16="http://schemas.microsoft.com/office/drawing/2014/main" id="{8F715E31-78C8-9770-E5D4-0AD2F0ECEE23}"/>
                  </a:ext>
                </a:extLst>
              </p:cNvPr>
              <p:cNvSpPr/>
              <p:nvPr/>
            </p:nvSpPr>
            <p:spPr>
              <a:xfrm>
                <a:off x="4452229" y="3761562"/>
                <a:ext cx="1905871" cy="1188718"/>
              </a:xfrm>
              <a:prstGeom prst="roundRect">
                <a:avLst/>
              </a:prstGeom>
              <a:solidFill>
                <a:srgbClr val="6F497C"/>
              </a:solidFill>
              <a:ln w="28575">
                <a:solidFill>
                  <a:srgbClr val="6F497C"/>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t>HEALTH </a:t>
                </a:r>
                <a:endParaRPr lang="en-CA" sz="1600" b="1"/>
              </a:p>
              <a:p>
                <a:pPr algn="ctr"/>
                <a:r>
                  <a:rPr lang="en-US" sz="1600" b="1"/>
                  <a:t>RESEARCH</a:t>
                </a:r>
                <a:endParaRPr lang="en-CA" sz="1600" b="1">
                  <a:ea typeface="Calibri"/>
                  <a:cs typeface="Calibri"/>
                </a:endParaRPr>
              </a:p>
            </p:txBody>
          </p:sp>
          <p:sp>
            <p:nvSpPr>
              <p:cNvPr id="9" name="Rectangle: Rounded Corners 8">
                <a:extLst>
                  <a:ext uri="{FF2B5EF4-FFF2-40B4-BE49-F238E27FC236}">
                    <a16:creationId xmlns:a16="http://schemas.microsoft.com/office/drawing/2014/main" id="{20AAC71D-CB9E-E633-3F00-20809145F7C2}"/>
                  </a:ext>
                </a:extLst>
              </p:cNvPr>
              <p:cNvSpPr/>
              <p:nvPr/>
            </p:nvSpPr>
            <p:spPr>
              <a:xfrm>
                <a:off x="6547526" y="3761562"/>
                <a:ext cx="1905871" cy="1188718"/>
              </a:xfrm>
              <a:prstGeom prst="roundRect">
                <a:avLst/>
              </a:prstGeom>
              <a:solidFill>
                <a:srgbClr val="C00000"/>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t>CLINICAL </a:t>
                </a:r>
                <a:endParaRPr lang="en-CA" sz="1600" b="1"/>
              </a:p>
              <a:p>
                <a:pPr algn="ctr"/>
                <a:r>
                  <a:rPr lang="en-US" sz="1600" b="1"/>
                  <a:t>SERVICES</a:t>
                </a:r>
                <a:endParaRPr lang="en-CA" sz="1600" b="1">
                  <a:ea typeface="Calibri"/>
                  <a:cs typeface="Calibri"/>
                </a:endParaRPr>
              </a:p>
            </p:txBody>
          </p:sp>
          <p:sp>
            <p:nvSpPr>
              <p:cNvPr id="10" name="Rectangle: Rounded Corners 9">
                <a:extLst>
                  <a:ext uri="{FF2B5EF4-FFF2-40B4-BE49-F238E27FC236}">
                    <a16:creationId xmlns:a16="http://schemas.microsoft.com/office/drawing/2014/main" id="{DF4F30C3-0E10-99E6-4665-A27FC97A8CC1}"/>
                  </a:ext>
                </a:extLst>
              </p:cNvPr>
              <p:cNvSpPr/>
              <p:nvPr/>
            </p:nvSpPr>
            <p:spPr>
              <a:xfrm>
                <a:off x="8642819" y="3754142"/>
                <a:ext cx="1905871" cy="1188718"/>
              </a:xfrm>
              <a:prstGeom prst="roundRect">
                <a:avLst/>
              </a:prstGeom>
              <a:solidFill>
                <a:srgbClr val="518E48"/>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t>POLICY &amp; HEALTH INFORMATION</a:t>
                </a:r>
                <a:endParaRPr lang="en-CA" sz="1600" b="1"/>
              </a:p>
            </p:txBody>
          </p:sp>
          <p:sp>
            <p:nvSpPr>
              <p:cNvPr id="11" name="Rectangle: Rounded Corners 10">
                <a:extLst>
                  <a:ext uri="{FF2B5EF4-FFF2-40B4-BE49-F238E27FC236}">
                    <a16:creationId xmlns:a16="http://schemas.microsoft.com/office/drawing/2014/main" id="{31872CA7-3E98-F621-E72B-B84E914F4F04}"/>
                  </a:ext>
                </a:extLst>
              </p:cNvPr>
              <p:cNvSpPr/>
              <p:nvPr/>
            </p:nvSpPr>
            <p:spPr>
              <a:xfrm>
                <a:off x="2356945" y="5029543"/>
                <a:ext cx="1905871" cy="1310560"/>
              </a:xfrm>
              <a:prstGeom prst="roundRect">
                <a:avLst/>
              </a:prstGeom>
              <a:noFill/>
              <a:ln w="19050">
                <a:solidFill>
                  <a:srgbClr val="002060"/>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tx1"/>
                    </a:solidFill>
                  </a:rPr>
                  <a:t>Navigation, prescription drug program, vision care, mental health</a:t>
                </a:r>
              </a:p>
            </p:txBody>
          </p:sp>
          <p:sp>
            <p:nvSpPr>
              <p:cNvPr id="12" name="Rectangle: Rounded Corners 11">
                <a:extLst>
                  <a:ext uri="{FF2B5EF4-FFF2-40B4-BE49-F238E27FC236}">
                    <a16:creationId xmlns:a16="http://schemas.microsoft.com/office/drawing/2014/main" id="{791DB42C-616A-372B-307A-E3E3D8DBD81E}"/>
                  </a:ext>
                </a:extLst>
              </p:cNvPr>
              <p:cNvSpPr/>
              <p:nvPr/>
            </p:nvSpPr>
            <p:spPr>
              <a:xfrm>
                <a:off x="4452235" y="5032127"/>
                <a:ext cx="1905871" cy="1310568"/>
              </a:xfrm>
              <a:prstGeom prst="roundRect">
                <a:avLst/>
              </a:prstGeom>
              <a:noFill/>
              <a:ln w="19050">
                <a:solidFill>
                  <a:srgbClr val="6F497C"/>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tx1"/>
                    </a:solidFill>
                  </a:rPr>
                  <a:t>Research, education, and partnerships</a:t>
                </a:r>
              </a:p>
            </p:txBody>
          </p:sp>
          <p:sp>
            <p:nvSpPr>
              <p:cNvPr id="13" name="Rectangle: Rounded Corners 12">
                <a:extLst>
                  <a:ext uri="{FF2B5EF4-FFF2-40B4-BE49-F238E27FC236}">
                    <a16:creationId xmlns:a16="http://schemas.microsoft.com/office/drawing/2014/main" id="{69A0230C-3EE4-0A5C-4D67-EF9CC2EE11A7}"/>
                  </a:ext>
                </a:extLst>
              </p:cNvPr>
              <p:cNvSpPr/>
              <p:nvPr/>
            </p:nvSpPr>
            <p:spPr>
              <a:xfrm>
                <a:off x="8642816" y="5032126"/>
                <a:ext cx="1905871" cy="1307980"/>
              </a:xfrm>
              <a:prstGeom prst="roundRect">
                <a:avLst/>
              </a:prstGeom>
              <a:noFill/>
              <a:ln w="19050"/>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tx1"/>
                    </a:solidFill>
                  </a:rPr>
                  <a:t>Health information to support policy and services</a:t>
                </a:r>
                <a:endParaRPr lang="en-CA" sz="1600" b="1">
                  <a:solidFill>
                    <a:schemeClr val="tx1"/>
                  </a:solidFill>
                </a:endParaRPr>
              </a:p>
            </p:txBody>
          </p:sp>
          <p:sp>
            <p:nvSpPr>
              <p:cNvPr id="14" name="Rectangle: Rounded Corners 13">
                <a:extLst>
                  <a:ext uri="{FF2B5EF4-FFF2-40B4-BE49-F238E27FC236}">
                    <a16:creationId xmlns:a16="http://schemas.microsoft.com/office/drawing/2014/main" id="{C283E93B-1A94-ABAA-2AB0-D5CB851B40D9}"/>
                  </a:ext>
                </a:extLst>
              </p:cNvPr>
              <p:cNvSpPr/>
              <p:nvPr/>
            </p:nvSpPr>
            <p:spPr>
              <a:xfrm>
                <a:off x="6547525" y="5029541"/>
                <a:ext cx="1905872" cy="1310560"/>
              </a:xfrm>
              <a:prstGeom prst="roundRect">
                <a:avLst/>
              </a:prstGeom>
              <a:noFill/>
              <a:ln w="19050">
                <a:solidFill>
                  <a:srgbClr val="E23825"/>
                </a:solidFill>
              </a:ln>
            </p:spPr>
            <p:style>
              <a:lnRef idx="2">
                <a:schemeClr val="accent2"/>
              </a:lnRef>
              <a:fillRef idx="1">
                <a:schemeClr val="lt1"/>
              </a:fillRef>
              <a:effectRef idx="0">
                <a:schemeClr val="accent2"/>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tx1"/>
                    </a:solidFill>
                  </a:rPr>
                  <a:t>Mobile clinic, clinical programs</a:t>
                </a:r>
                <a:endParaRPr lang="en-CA" sz="1600" b="1">
                  <a:solidFill>
                    <a:schemeClr val="tx1"/>
                  </a:solidFill>
                </a:endParaRPr>
              </a:p>
            </p:txBody>
          </p:sp>
        </p:grpSp>
      </p:grpSp>
      <p:grpSp>
        <p:nvGrpSpPr>
          <p:cNvPr id="19" name="Group 18">
            <a:extLst>
              <a:ext uri="{FF2B5EF4-FFF2-40B4-BE49-F238E27FC236}">
                <a16:creationId xmlns:a16="http://schemas.microsoft.com/office/drawing/2014/main" id="{D1756851-3E75-28FE-B648-2D68149F15B4}"/>
              </a:ext>
            </a:extLst>
          </p:cNvPr>
          <p:cNvGrpSpPr/>
          <p:nvPr/>
        </p:nvGrpSpPr>
        <p:grpSpPr>
          <a:xfrm>
            <a:off x="8331631" y="2405986"/>
            <a:ext cx="1900404" cy="2621377"/>
            <a:chOff x="9302517" y="4006515"/>
            <a:chExt cx="1935986" cy="2404555"/>
          </a:xfrm>
        </p:grpSpPr>
        <p:sp>
          <p:nvSpPr>
            <p:cNvPr id="20" name="Rectangle: Rounded Corners 19">
              <a:extLst>
                <a:ext uri="{FF2B5EF4-FFF2-40B4-BE49-F238E27FC236}">
                  <a16:creationId xmlns:a16="http://schemas.microsoft.com/office/drawing/2014/main" id="{BEA85EBD-D728-C04F-F82F-768BB72F8CF9}"/>
                </a:ext>
              </a:extLst>
            </p:cNvPr>
            <p:cNvSpPr/>
            <p:nvPr/>
          </p:nvSpPr>
          <p:spPr>
            <a:xfrm>
              <a:off x="9302517" y="4006515"/>
              <a:ext cx="1921395" cy="1098719"/>
            </a:xfrm>
            <a:prstGeom prst="roundRect">
              <a:avLst/>
            </a:prstGeom>
            <a:solidFill>
              <a:srgbClr val="1C60B0"/>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t>MICHIF </a:t>
              </a:r>
            </a:p>
            <a:p>
              <a:pPr algn="ctr"/>
              <a:r>
                <a:rPr lang="en-US" sz="1600" b="1"/>
                <a:t>MANOR</a:t>
              </a:r>
              <a:endParaRPr lang="en-CA" sz="1600" b="1"/>
            </a:p>
          </p:txBody>
        </p:sp>
        <p:sp>
          <p:nvSpPr>
            <p:cNvPr id="21" name="Rectangle: Rounded Corners 20">
              <a:extLst>
                <a:ext uri="{FF2B5EF4-FFF2-40B4-BE49-F238E27FC236}">
                  <a16:creationId xmlns:a16="http://schemas.microsoft.com/office/drawing/2014/main" id="{C6180949-6A39-7A07-C34B-5F8555E187C0}"/>
                </a:ext>
              </a:extLst>
            </p:cNvPr>
            <p:cNvSpPr/>
            <p:nvPr/>
          </p:nvSpPr>
          <p:spPr>
            <a:xfrm>
              <a:off x="9302729" y="5202120"/>
              <a:ext cx="1935774" cy="1208950"/>
            </a:xfrm>
            <a:prstGeom prst="roundRect">
              <a:avLst/>
            </a:prstGeom>
            <a:noFill/>
            <a:ln w="19050">
              <a:solidFill>
                <a:srgbClr val="1C61AF"/>
              </a:solidFill>
            </a:ln>
          </p:spPr>
          <p:style>
            <a:lnRef idx="2">
              <a:schemeClr val="accent4"/>
            </a:lnRef>
            <a:fillRef idx="1">
              <a:schemeClr val="lt1"/>
            </a:fillRef>
            <a:effectRef idx="0">
              <a:schemeClr val="accent4"/>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tx1"/>
                  </a:solidFill>
                </a:rPr>
                <a:t>Accommodation for Citizens travelling for medical care</a:t>
              </a:r>
              <a:endParaRPr lang="en-CA" sz="1600" b="1">
                <a:solidFill>
                  <a:schemeClr val="tx1"/>
                </a:solidFill>
              </a:endParaRPr>
            </a:p>
          </p:txBody>
        </p:sp>
      </p:grpSp>
    </p:spTree>
    <p:extLst>
      <p:ext uri="{BB962C8B-B14F-4D97-AF65-F5344CB8AC3E}">
        <p14:creationId xmlns:p14="http://schemas.microsoft.com/office/powerpoint/2010/main" val="3256309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22686-B2E1-9699-2362-F08A493B4D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1B7957-A814-9803-0202-649DB9F406E4}"/>
              </a:ext>
            </a:extLst>
          </p:cNvPr>
          <p:cNvSpPr>
            <a:spLocks noGrp="1"/>
          </p:cNvSpPr>
          <p:nvPr>
            <p:ph type="title"/>
          </p:nvPr>
        </p:nvSpPr>
        <p:spPr>
          <a:xfrm>
            <a:off x="518219" y="-252374"/>
            <a:ext cx="10515600" cy="1325563"/>
          </a:xfrm>
        </p:spPr>
        <p:txBody>
          <a:bodyPr/>
          <a:lstStyle/>
          <a:p>
            <a:pPr algn="ctr"/>
            <a:r>
              <a:rPr lang="en-US" b="1">
                <a:solidFill>
                  <a:srgbClr val="8D58A4"/>
                </a:solidFill>
              </a:rPr>
              <a:t>Health Research</a:t>
            </a:r>
          </a:p>
        </p:txBody>
      </p:sp>
      <p:grpSp>
        <p:nvGrpSpPr>
          <p:cNvPr id="4" name="Group 3">
            <a:extLst>
              <a:ext uri="{FF2B5EF4-FFF2-40B4-BE49-F238E27FC236}">
                <a16:creationId xmlns:a16="http://schemas.microsoft.com/office/drawing/2014/main" id="{E43A95F4-7921-6DAA-3E8E-AB000B8215F6}"/>
              </a:ext>
            </a:extLst>
          </p:cNvPr>
          <p:cNvGrpSpPr/>
          <p:nvPr/>
        </p:nvGrpSpPr>
        <p:grpSpPr>
          <a:xfrm>
            <a:off x="34639" y="3179936"/>
            <a:ext cx="10207001" cy="2711728"/>
            <a:chOff x="754794" y="3373622"/>
            <a:chExt cx="10536148" cy="2401989"/>
          </a:xfrm>
        </p:grpSpPr>
        <p:grpSp>
          <p:nvGrpSpPr>
            <p:cNvPr id="5" name="Group 4">
              <a:extLst>
                <a:ext uri="{FF2B5EF4-FFF2-40B4-BE49-F238E27FC236}">
                  <a16:creationId xmlns:a16="http://schemas.microsoft.com/office/drawing/2014/main" id="{507CBC8C-E0F8-FF92-E85F-C71E87620FC4}"/>
                </a:ext>
              </a:extLst>
            </p:cNvPr>
            <p:cNvGrpSpPr/>
            <p:nvPr/>
          </p:nvGrpSpPr>
          <p:grpSpPr>
            <a:xfrm>
              <a:off x="1608826" y="3398006"/>
              <a:ext cx="9682116" cy="2377605"/>
              <a:chOff x="1903330" y="2688704"/>
              <a:chExt cx="16562784" cy="2707560"/>
            </a:xfrm>
          </p:grpSpPr>
          <p:grpSp>
            <p:nvGrpSpPr>
              <p:cNvPr id="12" name="Group 11">
                <a:extLst>
                  <a:ext uri="{FF2B5EF4-FFF2-40B4-BE49-F238E27FC236}">
                    <a16:creationId xmlns:a16="http://schemas.microsoft.com/office/drawing/2014/main" id="{9F41A177-E4A5-DBBF-BA7A-EACEA9F889DC}"/>
                  </a:ext>
                </a:extLst>
              </p:cNvPr>
              <p:cNvGrpSpPr/>
              <p:nvPr/>
            </p:nvGrpSpPr>
            <p:grpSpPr>
              <a:xfrm>
                <a:off x="1903331" y="2688704"/>
                <a:ext cx="16562783" cy="1934946"/>
                <a:chOff x="1865219" y="2379679"/>
                <a:chExt cx="16562783" cy="1934946"/>
              </a:xfrm>
            </p:grpSpPr>
            <p:sp>
              <p:nvSpPr>
                <p:cNvPr id="16" name="TextBox 15">
                  <a:extLst>
                    <a:ext uri="{FF2B5EF4-FFF2-40B4-BE49-F238E27FC236}">
                      <a16:creationId xmlns:a16="http://schemas.microsoft.com/office/drawing/2014/main" id="{833AE2E8-E269-6DF7-BB3C-A31F99EEA4BF}"/>
                    </a:ext>
                  </a:extLst>
                </p:cNvPr>
                <p:cNvSpPr txBox="1"/>
                <p:nvPr/>
              </p:nvSpPr>
              <p:spPr>
                <a:xfrm>
                  <a:off x="14161493" y="3103849"/>
                  <a:ext cx="4266509" cy="1210776"/>
                </a:xfrm>
                <a:prstGeom prst="rect">
                  <a:avLst/>
                </a:prstGeom>
                <a:noFill/>
              </p:spPr>
              <p:txBody>
                <a:bodyPr wrap="square">
                  <a:spAutoFit/>
                </a:bodyPr>
                <a:lstStyle/>
                <a:p>
                  <a:r>
                    <a:rPr lang="en-CA" sz="2400" b="1"/>
                    <a:t>Maternal Health in Red River Métis Citizens</a:t>
                  </a:r>
                </a:p>
              </p:txBody>
            </p:sp>
            <p:sp>
              <p:nvSpPr>
                <p:cNvPr id="17" name="TextBox 16">
                  <a:extLst>
                    <a:ext uri="{FF2B5EF4-FFF2-40B4-BE49-F238E27FC236}">
                      <a16:creationId xmlns:a16="http://schemas.microsoft.com/office/drawing/2014/main" id="{823DBF9E-9E21-DB21-EF25-419A261AD06B}"/>
                    </a:ext>
                  </a:extLst>
                </p:cNvPr>
                <p:cNvSpPr txBox="1"/>
                <p:nvPr/>
              </p:nvSpPr>
              <p:spPr>
                <a:xfrm>
                  <a:off x="1865219" y="2379679"/>
                  <a:ext cx="4015996" cy="1210776"/>
                </a:xfrm>
                <a:prstGeom prst="rect">
                  <a:avLst/>
                </a:prstGeom>
                <a:noFill/>
              </p:spPr>
              <p:txBody>
                <a:bodyPr wrap="square">
                  <a:spAutoFit/>
                </a:bodyPr>
                <a:lstStyle/>
                <a:p>
                  <a:r>
                    <a:rPr lang="en-US" sz="2400" b="1"/>
                    <a:t>Tobacco Reduction Strategy</a:t>
                  </a:r>
                </a:p>
              </p:txBody>
            </p:sp>
          </p:grpSp>
          <p:grpSp>
            <p:nvGrpSpPr>
              <p:cNvPr id="13" name="Group 12">
                <a:extLst>
                  <a:ext uri="{FF2B5EF4-FFF2-40B4-BE49-F238E27FC236}">
                    <a16:creationId xmlns:a16="http://schemas.microsoft.com/office/drawing/2014/main" id="{68A20929-B68A-D19D-86A0-081D93E84A2F}"/>
                  </a:ext>
                </a:extLst>
              </p:cNvPr>
              <p:cNvGrpSpPr/>
              <p:nvPr/>
            </p:nvGrpSpPr>
            <p:grpSpPr>
              <a:xfrm>
                <a:off x="1903330" y="4104216"/>
                <a:ext cx="10636988" cy="1292048"/>
                <a:chOff x="1632679" y="3837635"/>
                <a:chExt cx="10636988" cy="1292048"/>
              </a:xfrm>
            </p:grpSpPr>
            <p:sp>
              <p:nvSpPr>
                <p:cNvPr id="14" name="TextBox 13">
                  <a:extLst>
                    <a:ext uri="{FF2B5EF4-FFF2-40B4-BE49-F238E27FC236}">
                      <a16:creationId xmlns:a16="http://schemas.microsoft.com/office/drawing/2014/main" id="{928E1B00-4DD8-CF85-097E-8F421B766B58}"/>
                    </a:ext>
                  </a:extLst>
                </p:cNvPr>
                <p:cNvSpPr txBox="1"/>
                <p:nvPr/>
              </p:nvSpPr>
              <p:spPr>
                <a:xfrm>
                  <a:off x="7170792" y="3918908"/>
                  <a:ext cx="5098875" cy="1210775"/>
                </a:xfrm>
                <a:prstGeom prst="rect">
                  <a:avLst/>
                </a:prstGeom>
                <a:noFill/>
              </p:spPr>
              <p:txBody>
                <a:bodyPr wrap="square">
                  <a:spAutoFit/>
                </a:bodyPr>
                <a:lstStyle/>
                <a:p>
                  <a:r>
                    <a:rPr lang="en-US" sz="2400" b="1"/>
                    <a:t>Citizen Perspectives on Medical Assistance in Dying</a:t>
                  </a:r>
                </a:p>
              </p:txBody>
            </p:sp>
            <p:sp>
              <p:nvSpPr>
                <p:cNvPr id="15" name="TextBox 14">
                  <a:extLst>
                    <a:ext uri="{FF2B5EF4-FFF2-40B4-BE49-F238E27FC236}">
                      <a16:creationId xmlns:a16="http://schemas.microsoft.com/office/drawing/2014/main" id="{9F841D39-0D08-7775-94B2-3B68E74543C2}"/>
                    </a:ext>
                  </a:extLst>
                </p:cNvPr>
                <p:cNvSpPr txBox="1"/>
                <p:nvPr/>
              </p:nvSpPr>
              <p:spPr>
                <a:xfrm>
                  <a:off x="1632679" y="3837635"/>
                  <a:ext cx="3955692" cy="1210775"/>
                </a:xfrm>
                <a:prstGeom prst="rect">
                  <a:avLst/>
                </a:prstGeom>
                <a:noFill/>
              </p:spPr>
              <p:txBody>
                <a:bodyPr wrap="square" lIns="91440" tIns="45720" rIns="91440" bIns="45720" anchor="t">
                  <a:spAutoFit/>
                </a:bodyPr>
                <a:lstStyle/>
                <a:p>
                  <a:r>
                    <a:rPr lang="en-US" sz="2400" b="1"/>
                    <a:t>Riel Personalized Healthcare</a:t>
                  </a:r>
                </a:p>
              </p:txBody>
            </p:sp>
          </p:grpSp>
        </p:grpSp>
        <p:sp>
          <p:nvSpPr>
            <p:cNvPr id="6" name="TextBox 41">
              <a:extLst>
                <a:ext uri="{FF2B5EF4-FFF2-40B4-BE49-F238E27FC236}">
                  <a16:creationId xmlns:a16="http://schemas.microsoft.com/office/drawing/2014/main" id="{2B70EE0F-4EA7-ED49-EA2A-B647BB74684A}"/>
                </a:ext>
              </a:extLst>
            </p:cNvPr>
            <p:cNvSpPr txBox="1"/>
            <p:nvPr/>
          </p:nvSpPr>
          <p:spPr>
            <a:xfrm>
              <a:off x="4846243" y="3373622"/>
              <a:ext cx="3510112" cy="1063225"/>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t>Distance to Care: Cancer Outcomes for Citizens in Rural Manitoba</a:t>
              </a:r>
            </a:p>
          </p:txBody>
        </p:sp>
        <p:pic>
          <p:nvPicPr>
            <p:cNvPr id="7" name="Picture 6">
              <a:extLst>
                <a:ext uri="{FF2B5EF4-FFF2-40B4-BE49-F238E27FC236}">
                  <a16:creationId xmlns:a16="http://schemas.microsoft.com/office/drawing/2014/main" id="{68EFA848-A716-F97F-A189-05A2A904A421}"/>
                </a:ext>
              </a:extLst>
            </p:cNvPr>
            <p:cNvPicPr>
              <a:picLocks noChangeAspect="1"/>
            </p:cNvPicPr>
            <p:nvPr/>
          </p:nvPicPr>
          <p:blipFill>
            <a:blip r:embed="rId3"/>
            <a:stretch>
              <a:fillRect/>
            </a:stretch>
          </p:blipFill>
          <p:spPr>
            <a:xfrm>
              <a:off x="4126854" y="3485229"/>
              <a:ext cx="719390" cy="719390"/>
            </a:xfrm>
            <a:prstGeom prst="rect">
              <a:avLst/>
            </a:prstGeom>
          </p:spPr>
        </p:pic>
        <p:pic>
          <p:nvPicPr>
            <p:cNvPr id="8" name="Picture 7">
              <a:extLst>
                <a:ext uri="{FF2B5EF4-FFF2-40B4-BE49-F238E27FC236}">
                  <a16:creationId xmlns:a16="http://schemas.microsoft.com/office/drawing/2014/main" id="{8FABD28B-4482-3F4C-B27C-DF548790F6C4}"/>
                </a:ext>
              </a:extLst>
            </p:cNvPr>
            <p:cNvPicPr>
              <a:picLocks noChangeAspect="1"/>
            </p:cNvPicPr>
            <p:nvPr/>
          </p:nvPicPr>
          <p:blipFill>
            <a:blip r:embed="rId4"/>
            <a:stretch>
              <a:fillRect/>
            </a:stretch>
          </p:blipFill>
          <p:spPr>
            <a:xfrm>
              <a:off x="4022642" y="4768190"/>
              <a:ext cx="882836" cy="719390"/>
            </a:xfrm>
            <a:prstGeom prst="rect">
              <a:avLst/>
            </a:prstGeom>
          </p:spPr>
        </p:pic>
        <p:pic>
          <p:nvPicPr>
            <p:cNvPr id="9" name="Picture 8">
              <a:extLst>
                <a:ext uri="{FF2B5EF4-FFF2-40B4-BE49-F238E27FC236}">
                  <a16:creationId xmlns:a16="http://schemas.microsoft.com/office/drawing/2014/main" id="{7C54311C-C9B9-5057-7E57-202A63802408}"/>
                </a:ext>
              </a:extLst>
            </p:cNvPr>
            <p:cNvPicPr>
              <a:picLocks noChangeAspect="1"/>
            </p:cNvPicPr>
            <p:nvPr/>
          </p:nvPicPr>
          <p:blipFill>
            <a:blip r:embed="rId5"/>
            <a:stretch>
              <a:fillRect/>
            </a:stretch>
          </p:blipFill>
          <p:spPr>
            <a:xfrm>
              <a:off x="904975" y="4712386"/>
              <a:ext cx="719390" cy="725487"/>
            </a:xfrm>
            <a:prstGeom prst="rect">
              <a:avLst/>
            </a:prstGeom>
          </p:spPr>
        </p:pic>
        <p:pic>
          <p:nvPicPr>
            <p:cNvPr id="10" name="Picture 9">
              <a:extLst>
                <a:ext uri="{FF2B5EF4-FFF2-40B4-BE49-F238E27FC236}">
                  <a16:creationId xmlns:a16="http://schemas.microsoft.com/office/drawing/2014/main" id="{157C22C8-3202-4755-7C2D-453659267B46}"/>
                </a:ext>
              </a:extLst>
            </p:cNvPr>
            <p:cNvPicPr>
              <a:picLocks noChangeAspect="1"/>
            </p:cNvPicPr>
            <p:nvPr/>
          </p:nvPicPr>
          <p:blipFill>
            <a:blip r:embed="rId6"/>
            <a:stretch>
              <a:fillRect/>
            </a:stretch>
          </p:blipFill>
          <p:spPr>
            <a:xfrm>
              <a:off x="754794" y="3454310"/>
              <a:ext cx="889233" cy="755769"/>
            </a:xfrm>
            <a:prstGeom prst="rect">
              <a:avLst/>
            </a:prstGeom>
          </p:spPr>
        </p:pic>
        <p:pic>
          <p:nvPicPr>
            <p:cNvPr id="11" name="Picture 10">
              <a:extLst>
                <a:ext uri="{FF2B5EF4-FFF2-40B4-BE49-F238E27FC236}">
                  <a16:creationId xmlns:a16="http://schemas.microsoft.com/office/drawing/2014/main" id="{DF6B3025-9358-B2EC-74DB-12C9F12FD45A}"/>
                </a:ext>
              </a:extLst>
            </p:cNvPr>
            <p:cNvPicPr>
              <a:picLocks noChangeAspect="1"/>
            </p:cNvPicPr>
            <p:nvPr/>
          </p:nvPicPr>
          <p:blipFill>
            <a:blip r:embed="rId7"/>
            <a:stretch>
              <a:fillRect/>
            </a:stretch>
          </p:blipFill>
          <p:spPr>
            <a:xfrm>
              <a:off x="8262436" y="4212571"/>
              <a:ext cx="719390" cy="719390"/>
            </a:xfrm>
            <a:prstGeom prst="rect">
              <a:avLst/>
            </a:prstGeom>
          </p:spPr>
        </p:pic>
      </p:grpSp>
      <p:sp>
        <p:nvSpPr>
          <p:cNvPr id="18" name="TextBox 17">
            <a:extLst>
              <a:ext uri="{FF2B5EF4-FFF2-40B4-BE49-F238E27FC236}">
                <a16:creationId xmlns:a16="http://schemas.microsoft.com/office/drawing/2014/main" id="{66E55326-46D7-5499-3B42-7C8275099E85}"/>
              </a:ext>
            </a:extLst>
          </p:cNvPr>
          <p:cNvSpPr txBox="1"/>
          <p:nvPr/>
        </p:nvSpPr>
        <p:spPr>
          <a:xfrm>
            <a:off x="1" y="1153246"/>
            <a:ext cx="10106526" cy="830997"/>
          </a:xfrm>
          <a:prstGeom prst="rect">
            <a:avLst/>
          </a:prstGeom>
          <a:noFill/>
        </p:spPr>
        <p:txBody>
          <a:bodyPr wrap="square" lIns="91440" tIns="45720" rIns="91440" bIns="45720" rtlCol="0" anchor="t">
            <a:spAutoFit/>
          </a:bodyPr>
          <a:lstStyle/>
          <a:p>
            <a:r>
              <a:rPr lang="en-US" sz="2400"/>
              <a:t>We center Red River Métis voices to shape health knowledge that reflects our culture, values, and lived experiences.</a:t>
            </a:r>
          </a:p>
        </p:txBody>
      </p:sp>
      <p:sp>
        <p:nvSpPr>
          <p:cNvPr id="19" name="TextBox 18">
            <a:extLst>
              <a:ext uri="{FF2B5EF4-FFF2-40B4-BE49-F238E27FC236}">
                <a16:creationId xmlns:a16="http://schemas.microsoft.com/office/drawing/2014/main" id="{778304D8-A63D-4DB6-5911-742481167EC2}"/>
              </a:ext>
            </a:extLst>
          </p:cNvPr>
          <p:cNvSpPr txBox="1"/>
          <p:nvPr/>
        </p:nvSpPr>
        <p:spPr>
          <a:xfrm>
            <a:off x="1" y="2439320"/>
            <a:ext cx="9981144" cy="830997"/>
          </a:xfrm>
          <a:prstGeom prst="rect">
            <a:avLst/>
          </a:prstGeom>
          <a:noFill/>
        </p:spPr>
        <p:txBody>
          <a:bodyPr wrap="square" rtlCol="0">
            <a:spAutoFit/>
          </a:bodyPr>
          <a:lstStyle/>
          <a:p>
            <a:pPr lvl="0">
              <a:defRPr/>
            </a:pPr>
            <a:r>
              <a:rPr lang="en-US" sz="2400">
                <a:solidFill>
                  <a:prstClr val="black"/>
                </a:solidFill>
              </a:rPr>
              <a:t>The Research Team has engaged Citizens in projects such as:</a:t>
            </a:r>
          </a:p>
          <a:p>
            <a:endParaRPr lang="en-CA" sz="2400" b="1"/>
          </a:p>
        </p:txBody>
      </p:sp>
    </p:spTree>
    <p:extLst>
      <p:ext uri="{BB962C8B-B14F-4D97-AF65-F5344CB8AC3E}">
        <p14:creationId xmlns:p14="http://schemas.microsoft.com/office/powerpoint/2010/main" val="2700578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E5F12-CDE3-F612-96B6-15497BF2CE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DE2460-F9CC-A32F-0158-36E5A555635C}"/>
              </a:ext>
            </a:extLst>
          </p:cNvPr>
          <p:cNvSpPr>
            <a:spLocks noGrp="1"/>
          </p:cNvSpPr>
          <p:nvPr>
            <p:ph type="title"/>
          </p:nvPr>
        </p:nvSpPr>
        <p:spPr>
          <a:xfrm>
            <a:off x="428528" y="14251"/>
            <a:ext cx="10515600" cy="1325563"/>
          </a:xfrm>
        </p:spPr>
        <p:txBody>
          <a:bodyPr/>
          <a:lstStyle/>
          <a:p>
            <a:pPr algn="ctr"/>
            <a:r>
              <a:rPr lang="en-US" b="1">
                <a:solidFill>
                  <a:srgbClr val="8D58A4"/>
                </a:solidFill>
              </a:rPr>
              <a:t>Health Research</a:t>
            </a:r>
          </a:p>
        </p:txBody>
      </p:sp>
      <p:pic>
        <p:nvPicPr>
          <p:cNvPr id="4" name="Picture 3">
            <a:extLst>
              <a:ext uri="{FF2B5EF4-FFF2-40B4-BE49-F238E27FC236}">
                <a16:creationId xmlns:a16="http://schemas.microsoft.com/office/drawing/2014/main" id="{9C430284-B814-95B8-6997-5B2A6D9DEF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47872" y="1188720"/>
            <a:ext cx="4071474" cy="4071474"/>
          </a:xfrm>
          <a:prstGeom prst="rect">
            <a:avLst/>
          </a:prstGeom>
        </p:spPr>
      </p:pic>
      <p:pic>
        <p:nvPicPr>
          <p:cNvPr id="3" name="Picture 2" descr="A variety of products on a table&#10;&#10;AI-generated content may be incorrect.">
            <a:extLst>
              <a:ext uri="{FF2B5EF4-FFF2-40B4-BE49-F238E27FC236}">
                <a16:creationId xmlns:a16="http://schemas.microsoft.com/office/drawing/2014/main" id="{502BD310-B62B-E348-0CED-D904A49FF010}"/>
              </a:ext>
            </a:extLst>
          </p:cNvPr>
          <p:cNvPicPr>
            <a:picLocks noChangeAspect="1"/>
          </p:cNvPicPr>
          <p:nvPr/>
        </p:nvPicPr>
        <p:blipFill>
          <a:blip r:embed="rId4" cstate="print">
            <a:extLst>
              <a:ext uri="{28A0092B-C50C-407E-A947-70E740481C1C}">
                <a14:useLocalDpi xmlns:a14="http://schemas.microsoft.com/office/drawing/2010/main"/>
              </a:ext>
            </a:extLst>
          </a:blip>
          <a:srcRect t="13763"/>
          <a:stretch>
            <a:fillRect/>
          </a:stretch>
        </p:blipFill>
        <p:spPr>
          <a:xfrm>
            <a:off x="5990026" y="1188720"/>
            <a:ext cx="3540972" cy="4071474"/>
          </a:xfrm>
          <a:prstGeom prst="rect">
            <a:avLst/>
          </a:prstGeom>
        </p:spPr>
      </p:pic>
    </p:spTree>
    <p:extLst>
      <p:ext uri="{BB962C8B-B14F-4D97-AF65-F5344CB8AC3E}">
        <p14:creationId xmlns:p14="http://schemas.microsoft.com/office/powerpoint/2010/main" val="3676429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19072-D699-39AB-D46A-2163CE7810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1A2EAE-D673-8A52-1BC6-37FA8B3B181E}"/>
              </a:ext>
            </a:extLst>
          </p:cNvPr>
          <p:cNvSpPr>
            <a:spLocks noGrp="1"/>
          </p:cNvSpPr>
          <p:nvPr>
            <p:ph type="title"/>
          </p:nvPr>
        </p:nvSpPr>
        <p:spPr>
          <a:xfrm>
            <a:off x="428528" y="14251"/>
            <a:ext cx="10515600" cy="1325563"/>
          </a:xfrm>
        </p:spPr>
        <p:txBody>
          <a:bodyPr/>
          <a:lstStyle/>
          <a:p>
            <a:pPr algn="ctr"/>
            <a:r>
              <a:rPr lang="en-US" b="1">
                <a:solidFill>
                  <a:srgbClr val="8D58A4"/>
                </a:solidFill>
              </a:rPr>
              <a:t>Health Research</a:t>
            </a:r>
          </a:p>
        </p:txBody>
      </p:sp>
      <p:pic>
        <p:nvPicPr>
          <p:cNvPr id="5" name="Picture 4">
            <a:extLst>
              <a:ext uri="{FF2B5EF4-FFF2-40B4-BE49-F238E27FC236}">
                <a16:creationId xmlns:a16="http://schemas.microsoft.com/office/drawing/2014/main" id="{F2F9C2EB-9A17-E7ED-95ED-C20C145007D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2408" y="1126454"/>
            <a:ext cx="4109531" cy="3944837"/>
          </a:xfrm>
          <a:prstGeom prst="rect">
            <a:avLst/>
          </a:prstGeom>
        </p:spPr>
      </p:pic>
      <p:pic>
        <p:nvPicPr>
          <p:cNvPr id="3" name="Picture 2" descr="A basket full of baby products&#10;&#10;AI-generated content may be incorrect.">
            <a:extLst>
              <a:ext uri="{FF2B5EF4-FFF2-40B4-BE49-F238E27FC236}">
                <a16:creationId xmlns:a16="http://schemas.microsoft.com/office/drawing/2014/main" id="{93D4D099-EA4C-AA96-A94E-C40C702CA90C}"/>
              </a:ext>
            </a:extLst>
          </p:cNvPr>
          <p:cNvPicPr>
            <a:picLocks noChangeAspect="1"/>
          </p:cNvPicPr>
          <p:nvPr/>
        </p:nvPicPr>
        <p:blipFill>
          <a:blip r:embed="rId4" cstate="print">
            <a:extLst>
              <a:ext uri="{28A0092B-C50C-407E-A947-70E740481C1C}">
                <a14:useLocalDpi xmlns:a14="http://schemas.microsoft.com/office/drawing/2010/main"/>
              </a:ext>
            </a:extLst>
          </a:blip>
          <a:srcRect t="10034" b="6411"/>
          <a:stretch>
            <a:fillRect/>
          </a:stretch>
        </p:blipFill>
        <p:spPr>
          <a:xfrm>
            <a:off x="5354940" y="1258461"/>
            <a:ext cx="3777036" cy="3944838"/>
          </a:xfrm>
          <a:prstGeom prst="rect">
            <a:avLst/>
          </a:prstGeom>
        </p:spPr>
      </p:pic>
    </p:spTree>
    <p:extLst>
      <p:ext uri="{BB962C8B-B14F-4D97-AF65-F5344CB8AC3E}">
        <p14:creationId xmlns:p14="http://schemas.microsoft.com/office/powerpoint/2010/main" val="2094554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3C5A4-719E-4178-3531-B191472BC2E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05BA33A-A20F-40DE-7239-98C04878DA55}"/>
              </a:ext>
            </a:extLst>
          </p:cNvPr>
          <p:cNvSpPr txBox="1"/>
          <p:nvPr/>
        </p:nvSpPr>
        <p:spPr>
          <a:xfrm>
            <a:off x="-83180" y="1340404"/>
            <a:ext cx="9751777" cy="1155766"/>
          </a:xfrm>
          <a:prstGeom prst="rect">
            <a:avLst/>
          </a:prstGeom>
          <a:noFill/>
        </p:spPr>
        <p:txBody>
          <a:bodyPr wrap="square" lIns="91440" tIns="45720" rIns="91440" bIns="45720" anchor="t">
            <a:spAutoFit/>
          </a:bodyPr>
          <a:lstStyle/>
          <a:p>
            <a:pPr lvl="1">
              <a:lnSpc>
                <a:spcPct val="90000"/>
              </a:lnSpc>
              <a:spcBef>
                <a:spcPts val="500"/>
              </a:spcBef>
              <a:defRPr/>
            </a:pPr>
            <a:r>
              <a:rPr lang="en-CA" sz="2400">
                <a:latin typeface="Calibri Light"/>
                <a:ea typeface="Calibri"/>
                <a:cs typeface="Calibri"/>
              </a:rPr>
              <a:t>The goal of consultations is to engage Citizens and get feedback to </a:t>
            </a:r>
            <a:r>
              <a:rPr lang="en-US" sz="2400">
                <a:latin typeface="Calibri Light"/>
                <a:ea typeface="Calibri"/>
                <a:cs typeface="Calibri"/>
              </a:rPr>
              <a:t>promote the health and well-being of Citizens</a:t>
            </a:r>
            <a:endParaRPr lang="en-CA" sz="2400">
              <a:latin typeface="Calibri Light"/>
              <a:ea typeface="Calibri"/>
              <a:cs typeface="Calibri"/>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5" name="Picture 4">
            <a:extLst>
              <a:ext uri="{FF2B5EF4-FFF2-40B4-BE49-F238E27FC236}">
                <a16:creationId xmlns:a16="http://schemas.microsoft.com/office/drawing/2014/main" id="{3F1C675E-994E-F32F-C8B3-E6DB0E81B83E}"/>
              </a:ext>
            </a:extLst>
          </p:cNvPr>
          <p:cNvPicPr preferRelativeResize="0">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73587" y="2195233"/>
            <a:ext cx="3199052" cy="1801408"/>
          </a:xfrm>
          <a:prstGeom prst="rect">
            <a:avLst/>
          </a:prstGeom>
        </p:spPr>
      </p:pic>
      <p:sp>
        <p:nvSpPr>
          <p:cNvPr id="6" name="TextBox 5">
            <a:extLst>
              <a:ext uri="{FF2B5EF4-FFF2-40B4-BE49-F238E27FC236}">
                <a16:creationId xmlns:a16="http://schemas.microsoft.com/office/drawing/2014/main" id="{99DF36AA-D60E-167D-F2E8-164D23C311E6}"/>
              </a:ext>
            </a:extLst>
          </p:cNvPr>
          <p:cNvSpPr txBox="1"/>
          <p:nvPr/>
        </p:nvSpPr>
        <p:spPr>
          <a:xfrm>
            <a:off x="8699505" y="3565083"/>
            <a:ext cx="1644817" cy="923330"/>
          </a:xfrm>
          <a:prstGeom prst="rect">
            <a:avLst/>
          </a:prstGeom>
          <a:noFill/>
        </p:spPr>
        <p:txBody>
          <a:bodyPr wrap="square" rtlCol="0">
            <a:spAutoFit/>
          </a:bodyPr>
          <a:lstStyle/>
          <a:p>
            <a:r>
              <a:rPr lang="en-US"/>
              <a:t>Citizens’ Health Consultations, Feb 2025</a:t>
            </a:r>
            <a:endParaRPr lang="en-CA"/>
          </a:p>
        </p:txBody>
      </p:sp>
      <p:sp>
        <p:nvSpPr>
          <p:cNvPr id="7" name="TextBox 6">
            <a:extLst>
              <a:ext uri="{FF2B5EF4-FFF2-40B4-BE49-F238E27FC236}">
                <a16:creationId xmlns:a16="http://schemas.microsoft.com/office/drawing/2014/main" id="{A454CC3E-6514-6205-609B-008F342E37BF}"/>
              </a:ext>
            </a:extLst>
          </p:cNvPr>
          <p:cNvSpPr txBox="1"/>
          <p:nvPr/>
        </p:nvSpPr>
        <p:spPr>
          <a:xfrm>
            <a:off x="359040" y="906668"/>
            <a:ext cx="9751776" cy="584775"/>
          </a:xfrm>
          <a:prstGeom prst="rect">
            <a:avLst/>
          </a:prstGeom>
          <a:noFill/>
        </p:spPr>
        <p:txBody>
          <a:bodyPr wrap="square" lIns="91440" tIns="45720" rIns="91440" bIns="45720" rtlCol="0" anchor="t">
            <a:spAutoFit/>
          </a:bodyPr>
          <a:lstStyle/>
          <a:p>
            <a:r>
              <a:rPr lang="en-CA" sz="3200"/>
              <a:t>Health Consultations </a:t>
            </a:r>
          </a:p>
        </p:txBody>
      </p:sp>
      <p:sp>
        <p:nvSpPr>
          <p:cNvPr id="8" name="TextBox 7">
            <a:extLst>
              <a:ext uri="{FF2B5EF4-FFF2-40B4-BE49-F238E27FC236}">
                <a16:creationId xmlns:a16="http://schemas.microsoft.com/office/drawing/2014/main" id="{5C46438D-05B1-73DC-D17E-FB4B1EFE4452}"/>
              </a:ext>
            </a:extLst>
          </p:cNvPr>
          <p:cNvSpPr txBox="1"/>
          <p:nvPr/>
        </p:nvSpPr>
        <p:spPr>
          <a:xfrm>
            <a:off x="461314" y="5780582"/>
            <a:ext cx="4130233" cy="369332"/>
          </a:xfrm>
          <a:prstGeom prst="rect">
            <a:avLst/>
          </a:prstGeom>
          <a:noFill/>
        </p:spPr>
        <p:txBody>
          <a:bodyPr wrap="none" rtlCol="0">
            <a:spAutoFit/>
          </a:bodyPr>
          <a:lstStyle/>
          <a:p>
            <a:r>
              <a:rPr lang="en-US"/>
              <a:t>Citizens’ Health Consultations, Nov 2024</a:t>
            </a:r>
            <a:endParaRPr lang="en-CA"/>
          </a:p>
        </p:txBody>
      </p:sp>
      <p:pic>
        <p:nvPicPr>
          <p:cNvPr id="9" name="Picture 8">
            <a:extLst>
              <a:ext uri="{FF2B5EF4-FFF2-40B4-BE49-F238E27FC236}">
                <a16:creationId xmlns:a16="http://schemas.microsoft.com/office/drawing/2014/main" id="{541FBF53-FB14-8B05-E0C1-0E71F0BB933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73587" y="4165248"/>
            <a:ext cx="3199052" cy="1800000"/>
          </a:xfrm>
          <a:prstGeom prst="rect">
            <a:avLst/>
          </a:prstGeom>
        </p:spPr>
      </p:pic>
      <p:pic>
        <p:nvPicPr>
          <p:cNvPr id="12" name="Picture 11">
            <a:extLst>
              <a:ext uri="{FF2B5EF4-FFF2-40B4-BE49-F238E27FC236}">
                <a16:creationId xmlns:a16="http://schemas.microsoft.com/office/drawing/2014/main" id="{FF5FCC0A-5DDE-BCBA-CCE4-680EC7A2C7E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7656" y="2648712"/>
            <a:ext cx="5107272" cy="2870015"/>
          </a:xfrm>
          <a:prstGeom prst="rect">
            <a:avLst/>
          </a:prstGeom>
        </p:spPr>
      </p:pic>
      <p:sp>
        <p:nvSpPr>
          <p:cNvPr id="11" name="Title 1">
            <a:extLst>
              <a:ext uri="{FF2B5EF4-FFF2-40B4-BE49-F238E27FC236}">
                <a16:creationId xmlns:a16="http://schemas.microsoft.com/office/drawing/2014/main" id="{242F5172-9FEE-F3E3-8D3A-2F144529AE31}"/>
              </a:ext>
            </a:extLst>
          </p:cNvPr>
          <p:cNvSpPr txBox="1">
            <a:spLocks/>
          </p:cNvSpPr>
          <p:nvPr/>
        </p:nvSpPr>
        <p:spPr>
          <a:xfrm>
            <a:off x="428528" y="1425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rgbClr val="8D58A4"/>
                </a:solidFill>
              </a:rPr>
              <a:t>Health Research</a:t>
            </a:r>
          </a:p>
        </p:txBody>
      </p:sp>
    </p:spTree>
    <p:extLst>
      <p:ext uri="{BB962C8B-B14F-4D97-AF65-F5344CB8AC3E}">
        <p14:creationId xmlns:p14="http://schemas.microsoft.com/office/powerpoint/2010/main" val="3353603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0E5BC-D858-9047-0F62-6DACBFBAA6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39ECE5-5DEA-FE30-0362-AAC2549BE00B}"/>
              </a:ext>
            </a:extLst>
          </p:cNvPr>
          <p:cNvSpPr>
            <a:spLocks noGrp="1"/>
          </p:cNvSpPr>
          <p:nvPr>
            <p:ph type="title"/>
          </p:nvPr>
        </p:nvSpPr>
        <p:spPr>
          <a:xfrm>
            <a:off x="97490" y="0"/>
            <a:ext cx="10515600" cy="1111224"/>
          </a:xfrm>
        </p:spPr>
        <p:txBody>
          <a:bodyPr/>
          <a:lstStyle/>
          <a:p>
            <a:pPr algn="ctr"/>
            <a:r>
              <a:rPr lang="en-US" b="1" dirty="0">
                <a:solidFill>
                  <a:srgbClr val="518E48"/>
                </a:solidFill>
              </a:rPr>
              <a:t>Policy and Health Information</a:t>
            </a:r>
          </a:p>
        </p:txBody>
      </p:sp>
      <p:sp>
        <p:nvSpPr>
          <p:cNvPr id="4" name="TextBox 3">
            <a:extLst>
              <a:ext uri="{FF2B5EF4-FFF2-40B4-BE49-F238E27FC236}">
                <a16:creationId xmlns:a16="http://schemas.microsoft.com/office/drawing/2014/main" id="{2E53E22B-06E5-EAAB-B689-FA876D6DBA8A}"/>
              </a:ext>
            </a:extLst>
          </p:cNvPr>
          <p:cNvSpPr txBox="1"/>
          <p:nvPr/>
        </p:nvSpPr>
        <p:spPr>
          <a:xfrm>
            <a:off x="0" y="1058879"/>
            <a:ext cx="10263387" cy="1384995"/>
          </a:xfrm>
          <a:prstGeom prst="rect">
            <a:avLst/>
          </a:prstGeom>
          <a:noFill/>
        </p:spPr>
        <p:txBody>
          <a:bodyPr wrap="square" rtlCol="0">
            <a:spAutoFit/>
          </a:bodyPr>
          <a:lstStyle/>
          <a:p>
            <a:r>
              <a:rPr lang="en-US" sz="2800" dirty="0"/>
              <a:t>The Policy And Health Information team gathers and develops Red River Métis–specific health information to support policies, programs, and services for our Citizens, promoting informed decision-making. </a:t>
            </a:r>
            <a:endParaRPr lang="en-CA" sz="2800" dirty="0"/>
          </a:p>
        </p:txBody>
      </p:sp>
      <p:sp>
        <p:nvSpPr>
          <p:cNvPr id="7" name="TextBox 6">
            <a:extLst>
              <a:ext uri="{FF2B5EF4-FFF2-40B4-BE49-F238E27FC236}">
                <a16:creationId xmlns:a16="http://schemas.microsoft.com/office/drawing/2014/main" id="{FB1D04F7-9BF2-44D0-6360-20C0ED3B684E}"/>
              </a:ext>
            </a:extLst>
          </p:cNvPr>
          <p:cNvSpPr txBox="1"/>
          <p:nvPr/>
        </p:nvSpPr>
        <p:spPr>
          <a:xfrm>
            <a:off x="6330115" y="2473811"/>
            <a:ext cx="4215965" cy="830997"/>
          </a:xfrm>
          <a:prstGeom prst="rect">
            <a:avLst/>
          </a:prstGeom>
          <a:noFill/>
        </p:spPr>
        <p:txBody>
          <a:bodyPr wrap="square" rtlCol="0">
            <a:spAutoFit/>
          </a:bodyPr>
          <a:lstStyle/>
          <a:p>
            <a:r>
              <a:rPr lang="en-US" sz="2400" b="1"/>
              <a:t>COVID-19 Surveillance and Future Pandemic Planning</a:t>
            </a:r>
            <a:endParaRPr lang="en-CA" sz="2400" b="1"/>
          </a:p>
        </p:txBody>
      </p:sp>
      <p:grpSp>
        <p:nvGrpSpPr>
          <p:cNvPr id="9" name="Group 8">
            <a:extLst>
              <a:ext uri="{FF2B5EF4-FFF2-40B4-BE49-F238E27FC236}">
                <a16:creationId xmlns:a16="http://schemas.microsoft.com/office/drawing/2014/main" id="{A16CE308-75F1-6943-7406-0D23BEC821BF}"/>
              </a:ext>
            </a:extLst>
          </p:cNvPr>
          <p:cNvGrpSpPr/>
          <p:nvPr/>
        </p:nvGrpSpPr>
        <p:grpSpPr>
          <a:xfrm>
            <a:off x="816889" y="2533430"/>
            <a:ext cx="9465728" cy="2071953"/>
            <a:chOff x="1817904" y="3384492"/>
            <a:chExt cx="12078160" cy="2071953"/>
          </a:xfrm>
        </p:grpSpPr>
        <p:sp>
          <p:nvSpPr>
            <p:cNvPr id="10" name="TextBox 9">
              <a:extLst>
                <a:ext uri="{FF2B5EF4-FFF2-40B4-BE49-F238E27FC236}">
                  <a16:creationId xmlns:a16="http://schemas.microsoft.com/office/drawing/2014/main" id="{FED2E778-3339-1AC5-0D8C-7CD1E31E28ED}"/>
                </a:ext>
              </a:extLst>
            </p:cNvPr>
            <p:cNvSpPr txBox="1"/>
            <p:nvPr/>
          </p:nvSpPr>
          <p:spPr>
            <a:xfrm>
              <a:off x="1817904" y="3384492"/>
              <a:ext cx="4558126" cy="830997"/>
            </a:xfrm>
            <a:prstGeom prst="rect">
              <a:avLst/>
            </a:prstGeom>
            <a:noFill/>
          </p:spPr>
          <p:txBody>
            <a:bodyPr wrap="square" rtlCol="0">
              <a:spAutoFit/>
            </a:bodyPr>
            <a:lstStyle/>
            <a:p>
              <a:r>
                <a:rPr lang="en-US" sz="2400" b="1"/>
                <a:t>Long-Term and Continuing Care Framework</a:t>
              </a:r>
              <a:endParaRPr lang="en-CA" sz="2400" b="1"/>
            </a:p>
          </p:txBody>
        </p:sp>
        <p:sp>
          <p:nvSpPr>
            <p:cNvPr id="12" name="TextBox 11">
              <a:extLst>
                <a:ext uri="{FF2B5EF4-FFF2-40B4-BE49-F238E27FC236}">
                  <a16:creationId xmlns:a16="http://schemas.microsoft.com/office/drawing/2014/main" id="{2BD45C82-56CF-129B-27F1-8891DCB06F18}"/>
                </a:ext>
              </a:extLst>
            </p:cNvPr>
            <p:cNvSpPr txBox="1"/>
            <p:nvPr/>
          </p:nvSpPr>
          <p:spPr>
            <a:xfrm>
              <a:off x="1817904" y="4256116"/>
              <a:ext cx="5790948" cy="1200329"/>
            </a:xfrm>
            <a:prstGeom prst="rect">
              <a:avLst/>
            </a:prstGeom>
            <a:noFill/>
          </p:spPr>
          <p:txBody>
            <a:bodyPr wrap="square">
              <a:spAutoFit/>
            </a:bodyPr>
            <a:lstStyle/>
            <a:p>
              <a:r>
                <a:rPr lang="en-US" sz="2400" b="1"/>
                <a:t>Perspectives on Missing and Murdered Indigenous Women, Girls and 2SLGBTQI+ People</a:t>
              </a:r>
              <a:endParaRPr lang="en-CA" sz="2400" b="1"/>
            </a:p>
          </p:txBody>
        </p:sp>
        <p:sp>
          <p:nvSpPr>
            <p:cNvPr id="13" name="TextBox 12">
              <a:extLst>
                <a:ext uri="{FF2B5EF4-FFF2-40B4-BE49-F238E27FC236}">
                  <a16:creationId xmlns:a16="http://schemas.microsoft.com/office/drawing/2014/main" id="{DFB0AB8D-5A19-785A-C8C7-2392BC3142D0}"/>
                </a:ext>
              </a:extLst>
            </p:cNvPr>
            <p:cNvSpPr txBox="1"/>
            <p:nvPr/>
          </p:nvSpPr>
          <p:spPr>
            <a:xfrm>
              <a:off x="8897655" y="4189764"/>
              <a:ext cx="4998409" cy="830997"/>
            </a:xfrm>
            <a:prstGeom prst="rect">
              <a:avLst/>
            </a:prstGeom>
            <a:noFill/>
          </p:spPr>
          <p:txBody>
            <a:bodyPr wrap="square">
              <a:spAutoFit/>
            </a:bodyPr>
            <a:lstStyle/>
            <a:p>
              <a:r>
                <a:rPr lang="en-CA" sz="2400" b="1"/>
                <a:t>Red River Métis Regional Health Survey</a:t>
              </a:r>
            </a:p>
          </p:txBody>
        </p:sp>
      </p:grpSp>
      <p:sp>
        <p:nvSpPr>
          <p:cNvPr id="17" name="TextBox 16">
            <a:extLst>
              <a:ext uri="{FF2B5EF4-FFF2-40B4-BE49-F238E27FC236}">
                <a16:creationId xmlns:a16="http://schemas.microsoft.com/office/drawing/2014/main" id="{C9A38FE1-697C-57FB-ACE2-9E8A2B46C1F1}"/>
              </a:ext>
            </a:extLst>
          </p:cNvPr>
          <p:cNvSpPr txBox="1"/>
          <p:nvPr/>
        </p:nvSpPr>
        <p:spPr>
          <a:xfrm>
            <a:off x="6396062" y="4880175"/>
            <a:ext cx="2793658" cy="1569660"/>
          </a:xfrm>
          <a:prstGeom prst="rect">
            <a:avLst/>
          </a:prstGeom>
          <a:noFill/>
        </p:spPr>
        <p:txBody>
          <a:bodyPr wrap="square" rtlCol="0">
            <a:spAutoFit/>
          </a:bodyPr>
          <a:lstStyle/>
          <a:p>
            <a:r>
              <a:rPr lang="en-US" sz="2400" b="1">
                <a:solidFill>
                  <a:srgbClr val="000000"/>
                </a:solidFill>
                <a:latin typeface="Aptos" panose="020B0004020202020204" pitchFamily="34" charset="0"/>
              </a:rPr>
              <a:t>Arthritis &amp; Mental Health Yoga Program</a:t>
            </a:r>
          </a:p>
          <a:p>
            <a:endParaRPr lang="en-CA" sz="2400"/>
          </a:p>
        </p:txBody>
      </p:sp>
      <p:sp>
        <p:nvSpPr>
          <p:cNvPr id="18" name="TextBox 17">
            <a:extLst>
              <a:ext uri="{FF2B5EF4-FFF2-40B4-BE49-F238E27FC236}">
                <a16:creationId xmlns:a16="http://schemas.microsoft.com/office/drawing/2014/main" id="{3D7273D1-5EEE-E01F-9991-EC14BBA32D9E}"/>
              </a:ext>
            </a:extLst>
          </p:cNvPr>
          <p:cNvSpPr txBox="1"/>
          <p:nvPr/>
        </p:nvSpPr>
        <p:spPr>
          <a:xfrm>
            <a:off x="849752" y="4577523"/>
            <a:ext cx="3889149" cy="1569660"/>
          </a:xfrm>
          <a:prstGeom prst="rect">
            <a:avLst/>
          </a:prstGeom>
          <a:noFill/>
        </p:spPr>
        <p:txBody>
          <a:bodyPr wrap="square" rtlCol="0">
            <a:spAutoFit/>
          </a:bodyPr>
          <a:lstStyle/>
          <a:p>
            <a:r>
              <a:rPr lang="en-US" sz="2400" b="1"/>
              <a:t>Distance to Care: Cancer Outcomes for Citizens in Rural Manitoba</a:t>
            </a:r>
          </a:p>
          <a:p>
            <a:endParaRPr lang="en-CA" sz="2400"/>
          </a:p>
        </p:txBody>
      </p:sp>
      <p:sp>
        <p:nvSpPr>
          <p:cNvPr id="19" name="TextBox 18">
            <a:extLst>
              <a:ext uri="{FF2B5EF4-FFF2-40B4-BE49-F238E27FC236}">
                <a16:creationId xmlns:a16="http://schemas.microsoft.com/office/drawing/2014/main" id="{BFF4F6E8-B98E-7539-395E-082C48303112}"/>
              </a:ext>
            </a:extLst>
          </p:cNvPr>
          <p:cNvSpPr txBox="1"/>
          <p:nvPr/>
        </p:nvSpPr>
        <p:spPr>
          <a:xfrm>
            <a:off x="6360593" y="4332317"/>
            <a:ext cx="3496406" cy="830997"/>
          </a:xfrm>
          <a:prstGeom prst="rect">
            <a:avLst/>
          </a:prstGeom>
          <a:noFill/>
        </p:spPr>
        <p:txBody>
          <a:bodyPr wrap="none" rtlCol="0">
            <a:spAutoFit/>
          </a:bodyPr>
          <a:lstStyle/>
          <a:p>
            <a:r>
              <a:rPr lang="en-US" sz="2400" b="1">
                <a:solidFill>
                  <a:srgbClr val="000000"/>
                </a:solidFill>
                <a:latin typeface="Aptos" panose="020B0004020202020204" pitchFamily="34" charset="0"/>
              </a:rPr>
              <a:t>Cancer Data Monitoring</a:t>
            </a:r>
          </a:p>
          <a:p>
            <a:endParaRPr lang="en-CA" sz="2400"/>
          </a:p>
        </p:txBody>
      </p:sp>
      <p:pic>
        <p:nvPicPr>
          <p:cNvPr id="21" name="Graphic 20" descr="Bar chart outline">
            <a:extLst>
              <a:ext uri="{FF2B5EF4-FFF2-40B4-BE49-F238E27FC236}">
                <a16:creationId xmlns:a16="http://schemas.microsoft.com/office/drawing/2014/main" id="{E3E5F091-E5BF-7E92-107F-A6E3C99268B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65064" y="4158427"/>
            <a:ext cx="830998" cy="830998"/>
          </a:xfrm>
          <a:prstGeom prst="rect">
            <a:avLst/>
          </a:prstGeom>
        </p:spPr>
      </p:pic>
      <p:pic>
        <p:nvPicPr>
          <p:cNvPr id="22" name="Graphic 21" descr="Yoga outline">
            <a:extLst>
              <a:ext uri="{FF2B5EF4-FFF2-40B4-BE49-F238E27FC236}">
                <a16:creationId xmlns:a16="http://schemas.microsoft.com/office/drawing/2014/main" id="{0AEE97DD-7E33-740D-BCF4-D5844ADD461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70211" y="5034891"/>
            <a:ext cx="695122" cy="695122"/>
          </a:xfrm>
          <a:prstGeom prst="rect">
            <a:avLst/>
          </a:prstGeom>
        </p:spPr>
      </p:pic>
      <p:pic>
        <p:nvPicPr>
          <p:cNvPr id="24" name="Graphic 23" descr="Handprint outline">
            <a:extLst>
              <a:ext uri="{FF2B5EF4-FFF2-40B4-BE49-F238E27FC236}">
                <a16:creationId xmlns:a16="http://schemas.microsoft.com/office/drawing/2014/main" id="{8C2C3F4D-1475-86DD-DD7E-918235F1673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25" y="3459278"/>
            <a:ext cx="914400" cy="914400"/>
          </a:xfrm>
          <a:prstGeom prst="rect">
            <a:avLst/>
          </a:prstGeom>
        </p:spPr>
      </p:pic>
      <p:pic>
        <p:nvPicPr>
          <p:cNvPr id="23" name="Graphic 22" descr="Map with pin outline">
            <a:extLst>
              <a:ext uri="{FF2B5EF4-FFF2-40B4-BE49-F238E27FC236}">
                <a16:creationId xmlns:a16="http://schemas.microsoft.com/office/drawing/2014/main" id="{73900158-68ED-19B8-368F-9CC7CB34BFC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075" y="4558019"/>
            <a:ext cx="914400" cy="914400"/>
          </a:xfrm>
          <a:prstGeom prst="rect">
            <a:avLst/>
          </a:prstGeom>
        </p:spPr>
      </p:pic>
      <p:pic>
        <p:nvPicPr>
          <p:cNvPr id="26" name="Graphic 25" descr="Covid-19 outline">
            <a:extLst>
              <a:ext uri="{FF2B5EF4-FFF2-40B4-BE49-F238E27FC236}">
                <a16:creationId xmlns:a16="http://schemas.microsoft.com/office/drawing/2014/main" id="{DFCB1D36-A6C1-2A2A-F835-92AE4B6E53C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561600" y="2425261"/>
            <a:ext cx="830998" cy="830998"/>
          </a:xfrm>
          <a:prstGeom prst="rect">
            <a:avLst/>
          </a:prstGeom>
        </p:spPr>
      </p:pic>
      <p:pic>
        <p:nvPicPr>
          <p:cNvPr id="28" name="Graphic 27" descr="IV outline">
            <a:extLst>
              <a:ext uri="{FF2B5EF4-FFF2-40B4-BE49-F238E27FC236}">
                <a16:creationId xmlns:a16="http://schemas.microsoft.com/office/drawing/2014/main" id="{208EB431-9523-E0B1-E277-CF03C7DBB0A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624822" y="3333853"/>
            <a:ext cx="795529" cy="795529"/>
          </a:xfrm>
          <a:prstGeom prst="rect">
            <a:avLst/>
          </a:prstGeom>
        </p:spPr>
      </p:pic>
      <p:pic>
        <p:nvPicPr>
          <p:cNvPr id="30" name="Graphic 29" descr="Man with cane outline">
            <a:extLst>
              <a:ext uri="{FF2B5EF4-FFF2-40B4-BE49-F238E27FC236}">
                <a16:creationId xmlns:a16="http://schemas.microsoft.com/office/drawing/2014/main" id="{BF96526F-6981-31D6-DF27-231103E7105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22782" y="2504430"/>
            <a:ext cx="770507" cy="770507"/>
          </a:xfrm>
          <a:prstGeom prst="rect">
            <a:avLst/>
          </a:prstGeom>
        </p:spPr>
      </p:pic>
    </p:spTree>
    <p:extLst>
      <p:ext uri="{BB962C8B-B14F-4D97-AF65-F5344CB8AC3E}">
        <p14:creationId xmlns:p14="http://schemas.microsoft.com/office/powerpoint/2010/main" val="1057382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BF7DA-FC88-A271-30A1-98192AAA09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B8125F-FC5B-D9EF-5719-5DD73C164DCE}"/>
              </a:ext>
            </a:extLst>
          </p:cNvPr>
          <p:cNvSpPr>
            <a:spLocks noGrp="1"/>
          </p:cNvSpPr>
          <p:nvPr>
            <p:ph type="title"/>
          </p:nvPr>
        </p:nvSpPr>
        <p:spPr>
          <a:xfrm>
            <a:off x="31898" y="0"/>
            <a:ext cx="10515600" cy="1117236"/>
          </a:xfrm>
        </p:spPr>
        <p:txBody>
          <a:bodyPr/>
          <a:lstStyle/>
          <a:p>
            <a:pPr algn="ctr"/>
            <a:r>
              <a:rPr lang="en-US" b="1" dirty="0">
                <a:solidFill>
                  <a:srgbClr val="518E48"/>
                </a:solidFill>
              </a:rPr>
              <a:t>Policy and Health Information</a:t>
            </a:r>
          </a:p>
        </p:txBody>
      </p:sp>
      <p:sp>
        <p:nvSpPr>
          <p:cNvPr id="4" name="TextBox 1">
            <a:extLst>
              <a:ext uri="{FF2B5EF4-FFF2-40B4-BE49-F238E27FC236}">
                <a16:creationId xmlns:a16="http://schemas.microsoft.com/office/drawing/2014/main" id="{A025CE59-4D30-E508-42C3-9C654AD8A06F}"/>
              </a:ext>
            </a:extLst>
          </p:cNvPr>
          <p:cNvSpPr txBox="1"/>
          <p:nvPr/>
        </p:nvSpPr>
        <p:spPr>
          <a:xfrm>
            <a:off x="782510" y="824848"/>
            <a:ext cx="9014375" cy="58477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CA" sz="3200" dirty="0"/>
              <a:t>Red River Métis Regional Health Survey</a:t>
            </a:r>
          </a:p>
        </p:txBody>
      </p:sp>
      <p:pic>
        <p:nvPicPr>
          <p:cNvPr id="6" name="Picture 5" descr="A red scarf with blue and white stripes&#10;&#10;AI-generated content may be incorrect.">
            <a:extLst>
              <a:ext uri="{FF2B5EF4-FFF2-40B4-BE49-F238E27FC236}">
                <a16:creationId xmlns:a16="http://schemas.microsoft.com/office/drawing/2014/main" id="{2DAFC85F-B947-963D-4608-BD30A1C3EAC1}"/>
              </a:ext>
            </a:extLst>
          </p:cNvPr>
          <p:cNvPicPr>
            <a:picLocks noChangeAspect="1"/>
          </p:cNvPicPr>
          <p:nvPr/>
        </p:nvPicPr>
        <p:blipFill>
          <a:blip r:embed="rId3"/>
          <a:stretch>
            <a:fillRect/>
          </a:stretch>
        </p:blipFill>
        <p:spPr>
          <a:xfrm>
            <a:off x="1148073" y="1409623"/>
            <a:ext cx="3970486" cy="5141089"/>
          </a:xfrm>
          <a:prstGeom prst="rect">
            <a:avLst/>
          </a:prstGeom>
        </p:spPr>
      </p:pic>
      <p:sp>
        <p:nvSpPr>
          <p:cNvPr id="3" name="TextBox 2">
            <a:extLst>
              <a:ext uri="{FF2B5EF4-FFF2-40B4-BE49-F238E27FC236}">
                <a16:creationId xmlns:a16="http://schemas.microsoft.com/office/drawing/2014/main" id="{2DD04DF5-83F5-275A-70C4-7AF206FFF4D9}"/>
              </a:ext>
            </a:extLst>
          </p:cNvPr>
          <p:cNvSpPr txBox="1"/>
          <p:nvPr/>
        </p:nvSpPr>
        <p:spPr>
          <a:xfrm>
            <a:off x="5369443" y="1757418"/>
            <a:ext cx="4731488" cy="4255011"/>
          </a:xfrm>
          <a:prstGeom prst="rect">
            <a:avLst/>
          </a:prstGeom>
          <a:noFill/>
        </p:spPr>
        <p:txBody>
          <a:bodyPr wrap="square" rtlCol="0">
            <a:spAutoFit/>
          </a:bodyPr>
          <a:lstStyle/>
          <a:p>
            <a:r>
              <a:rPr lang="en-US" sz="2400" dirty="0"/>
              <a:t>Preliminary Findings:</a:t>
            </a:r>
          </a:p>
          <a:p>
            <a:endParaRPr lang="en-CA" sz="900" dirty="0"/>
          </a:p>
          <a:p>
            <a:pPr marL="342900" indent="-342900">
              <a:buFont typeface="Wingdings" panose="05000000000000000000" pitchFamily="2" charset="2"/>
              <a:buChar char="§"/>
            </a:pPr>
            <a:r>
              <a:rPr lang="en-US" sz="2400" b="1" dirty="0"/>
              <a:t>30.0%</a:t>
            </a:r>
            <a:r>
              <a:rPr lang="en-US" sz="2400" dirty="0"/>
              <a:t> reported fair or poor general health.</a:t>
            </a:r>
          </a:p>
          <a:p>
            <a:endParaRPr lang="en-US" sz="1100" dirty="0"/>
          </a:p>
          <a:p>
            <a:pPr marL="342900" indent="-342900">
              <a:buFont typeface="Wingdings" panose="05000000000000000000" pitchFamily="2" charset="2"/>
              <a:buChar char="§"/>
            </a:pPr>
            <a:r>
              <a:rPr lang="en-US" sz="2400" b="1" dirty="0"/>
              <a:t>31.3% </a:t>
            </a:r>
            <a:r>
              <a:rPr lang="en-US" sz="2400" dirty="0"/>
              <a:t>agree that there has not been a doctor or a nurse available in their area. </a:t>
            </a:r>
          </a:p>
          <a:p>
            <a:endParaRPr lang="en-US" sz="1050" dirty="0"/>
          </a:p>
          <a:p>
            <a:pPr marL="342900" indent="-342900">
              <a:buFont typeface="Wingdings" panose="05000000000000000000" pitchFamily="2" charset="2"/>
              <a:buChar char="§"/>
            </a:pPr>
            <a:r>
              <a:rPr lang="en-US" sz="2400" b="1" dirty="0"/>
              <a:t>53.7%</a:t>
            </a:r>
            <a:r>
              <a:rPr lang="en-US" sz="2400" dirty="0"/>
              <a:t> have not had a complete physical examination in the last 12 months.</a:t>
            </a:r>
          </a:p>
          <a:p>
            <a:pPr marL="342900" indent="-342900">
              <a:buFont typeface="Wingdings" panose="05000000000000000000" pitchFamily="2" charset="2"/>
              <a:buChar char="§"/>
            </a:pPr>
            <a:endParaRPr lang="en-US" sz="2400" dirty="0"/>
          </a:p>
        </p:txBody>
      </p:sp>
    </p:spTree>
    <p:extLst>
      <p:ext uri="{BB962C8B-B14F-4D97-AF65-F5344CB8AC3E}">
        <p14:creationId xmlns:p14="http://schemas.microsoft.com/office/powerpoint/2010/main" val="1411068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E73E8-1FF1-F805-9290-D9F9317122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ECD38C-8D39-7C69-D813-59503D1F09A1}"/>
              </a:ext>
            </a:extLst>
          </p:cNvPr>
          <p:cNvSpPr>
            <a:spLocks noGrp="1"/>
          </p:cNvSpPr>
          <p:nvPr>
            <p:ph type="title"/>
          </p:nvPr>
        </p:nvSpPr>
        <p:spPr>
          <a:xfrm>
            <a:off x="645695" y="-5692"/>
            <a:ext cx="10515600" cy="1325563"/>
          </a:xfrm>
        </p:spPr>
        <p:txBody>
          <a:bodyPr/>
          <a:lstStyle/>
          <a:p>
            <a:pPr algn="ctr"/>
            <a:r>
              <a:rPr lang="en-US" b="1">
                <a:solidFill>
                  <a:srgbClr val="E23825"/>
                </a:solidFill>
              </a:rPr>
              <a:t>Clinical Services</a:t>
            </a:r>
          </a:p>
        </p:txBody>
      </p:sp>
      <p:sp>
        <p:nvSpPr>
          <p:cNvPr id="5" name="TextBox 11">
            <a:extLst>
              <a:ext uri="{FF2B5EF4-FFF2-40B4-BE49-F238E27FC236}">
                <a16:creationId xmlns:a16="http://schemas.microsoft.com/office/drawing/2014/main" id="{D7777445-960A-F377-B8D8-45FC83BFF095}"/>
              </a:ext>
            </a:extLst>
          </p:cNvPr>
          <p:cNvSpPr txBox="1"/>
          <p:nvPr/>
        </p:nvSpPr>
        <p:spPr>
          <a:xfrm>
            <a:off x="1254775" y="1693969"/>
            <a:ext cx="3701143" cy="46166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2400" b="1"/>
              <a:t>Objective</a:t>
            </a:r>
            <a:endParaRPr lang="en-CA" sz="4000" b="1"/>
          </a:p>
        </p:txBody>
      </p:sp>
      <p:sp>
        <p:nvSpPr>
          <p:cNvPr id="6" name="TextBox 12">
            <a:extLst>
              <a:ext uri="{FF2B5EF4-FFF2-40B4-BE49-F238E27FC236}">
                <a16:creationId xmlns:a16="http://schemas.microsoft.com/office/drawing/2014/main" id="{49F3449C-104A-FD92-91E2-23E3C855798F}"/>
              </a:ext>
            </a:extLst>
          </p:cNvPr>
          <p:cNvSpPr txBox="1"/>
          <p:nvPr/>
        </p:nvSpPr>
        <p:spPr>
          <a:xfrm>
            <a:off x="153597" y="2151089"/>
            <a:ext cx="5903495" cy="1015663"/>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2000"/>
              <a:t>Improve the health and wellness of Red River Métis Citizens across all seven Regions in Manitoba through education and support </a:t>
            </a:r>
          </a:p>
        </p:txBody>
      </p:sp>
      <p:sp>
        <p:nvSpPr>
          <p:cNvPr id="7" name="TextBox 14">
            <a:extLst>
              <a:ext uri="{FF2B5EF4-FFF2-40B4-BE49-F238E27FC236}">
                <a16:creationId xmlns:a16="http://schemas.microsoft.com/office/drawing/2014/main" id="{1DA221E9-A454-88EA-D015-C928231D2B7D}"/>
              </a:ext>
            </a:extLst>
          </p:cNvPr>
          <p:cNvSpPr txBox="1"/>
          <p:nvPr/>
        </p:nvSpPr>
        <p:spPr>
          <a:xfrm>
            <a:off x="367667" y="3526042"/>
            <a:ext cx="1255920" cy="46166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2400" b="1"/>
              <a:t>Services</a:t>
            </a:r>
            <a:endParaRPr lang="en-US"/>
          </a:p>
        </p:txBody>
      </p:sp>
      <p:pic>
        <p:nvPicPr>
          <p:cNvPr id="8" name="Picture 7" descr="A group of women posing for a photo&#10;&#10;AI-generated content may be incorrect.">
            <a:extLst>
              <a:ext uri="{FF2B5EF4-FFF2-40B4-BE49-F238E27FC236}">
                <a16:creationId xmlns:a16="http://schemas.microsoft.com/office/drawing/2014/main" id="{01E21FC2-634B-CBF3-0143-39766AED8BD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96000" y="1904061"/>
            <a:ext cx="3978644" cy="2983983"/>
          </a:xfrm>
          <a:prstGeom prst="rect">
            <a:avLst/>
          </a:prstGeom>
        </p:spPr>
      </p:pic>
      <p:sp>
        <p:nvSpPr>
          <p:cNvPr id="9" name="TextBox 9">
            <a:extLst>
              <a:ext uri="{FF2B5EF4-FFF2-40B4-BE49-F238E27FC236}">
                <a16:creationId xmlns:a16="http://schemas.microsoft.com/office/drawing/2014/main" id="{71FB4C1B-3184-7DEC-4AC7-D173916E33E2}"/>
              </a:ext>
            </a:extLst>
          </p:cNvPr>
          <p:cNvSpPr txBox="1"/>
          <p:nvPr/>
        </p:nvSpPr>
        <p:spPr>
          <a:xfrm>
            <a:off x="-175487" y="3997970"/>
            <a:ext cx="6561660" cy="1631216"/>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42950" lvl="1" indent="-285750">
              <a:buFont typeface="Courier New" panose="020B0604020202020204" pitchFamily="34" charset="0"/>
              <a:buChar char="o"/>
            </a:pPr>
            <a:r>
              <a:rPr lang="en-CA" sz="2000"/>
              <a:t>5-minute check-ins with Registered/Licensed nurses </a:t>
            </a:r>
            <a:endParaRPr lang="en-US">
              <a:ea typeface="Calibri" panose="020F0502020204030204"/>
              <a:cs typeface="Calibri" panose="020F0502020204030204"/>
            </a:endParaRPr>
          </a:p>
          <a:p>
            <a:pPr marL="742950" lvl="1" indent="-285750">
              <a:buFont typeface="Courier New" panose="020B0604020202020204" pitchFamily="34" charset="0"/>
              <a:buChar char="o"/>
            </a:pPr>
            <a:r>
              <a:rPr lang="en-CA" sz="2000"/>
              <a:t>Blood sugar level tests</a:t>
            </a:r>
            <a:endParaRPr lang="en-CA" sz="2000">
              <a:ea typeface="Calibri" panose="020F0502020204030204"/>
              <a:cs typeface="Calibri" panose="020F0502020204030204"/>
            </a:endParaRPr>
          </a:p>
          <a:p>
            <a:pPr marL="742950" lvl="1" indent="-285750">
              <a:buFont typeface="Courier New" panose="020B0604020202020204" pitchFamily="34" charset="0"/>
              <a:buChar char="o"/>
            </a:pPr>
            <a:r>
              <a:rPr lang="en-CA" sz="2000"/>
              <a:t>Cholesterol level tests</a:t>
            </a:r>
            <a:endParaRPr lang="en-CA" sz="2000">
              <a:ea typeface="Calibri" panose="020F0502020204030204"/>
              <a:cs typeface="Calibri" panose="020F0502020204030204"/>
            </a:endParaRPr>
          </a:p>
          <a:p>
            <a:pPr marL="742950" lvl="1" indent="-285750">
              <a:buFont typeface="Courier New" panose="020B0604020202020204" pitchFamily="34" charset="0"/>
              <a:buChar char="o"/>
            </a:pPr>
            <a:r>
              <a:rPr lang="en-CA" sz="2000"/>
              <a:t>COVID-19 and other vaccinations</a:t>
            </a:r>
            <a:endParaRPr lang="en-CA" sz="2000">
              <a:ea typeface="Calibri" panose="020F0502020204030204"/>
              <a:cs typeface="Calibri" panose="020F0502020204030204"/>
            </a:endParaRPr>
          </a:p>
          <a:p>
            <a:pPr marL="742950" lvl="1" indent="-285750">
              <a:buFont typeface="Courier New" panose="020B0604020202020204" pitchFamily="34" charset="0"/>
              <a:buChar char="o"/>
            </a:pPr>
            <a:r>
              <a:rPr lang="en-CA" sz="2000"/>
              <a:t>Diabetic footcare</a:t>
            </a:r>
            <a:endParaRPr lang="en-CA" sz="2000">
              <a:ea typeface="Calibri" panose="020F0502020204030204"/>
              <a:cs typeface="Calibri" panose="020F0502020204030204"/>
            </a:endParaRPr>
          </a:p>
        </p:txBody>
      </p:sp>
    </p:spTree>
    <p:extLst>
      <p:ext uri="{BB962C8B-B14F-4D97-AF65-F5344CB8AC3E}">
        <p14:creationId xmlns:p14="http://schemas.microsoft.com/office/powerpoint/2010/main" val="188496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a7198e0-f462-423b-97cc-9f0a4e00fbc1" xsi:nil="true"/>
    <lcf76f155ced4ddcb4097134ff3c332f xmlns="723011d3-ce1d-43e8-96d8-d64d12011159">
      <Terms xmlns="http://schemas.microsoft.com/office/infopath/2007/PartnerControls"/>
    </lcf76f155ced4ddcb4097134ff3c332f>
    <_ip_UnifiedCompliancePolicyUIAction xmlns="http://schemas.microsoft.com/sharepoint/v3" xsi:nil="true"/>
    <image xmlns="723011d3-ce1d-43e8-96d8-d64d12011159"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45BB51FCEAAA94AA4C4FDB4C128D8E5" ma:contentTypeVersion="22" ma:contentTypeDescription="Create a new document." ma:contentTypeScope="" ma:versionID="fd503f36eff88704c5f4df0724a6f2e8">
  <xsd:schema xmlns:xsd="http://www.w3.org/2001/XMLSchema" xmlns:xs="http://www.w3.org/2001/XMLSchema" xmlns:p="http://schemas.microsoft.com/office/2006/metadata/properties" xmlns:ns1="http://schemas.microsoft.com/sharepoint/v3" xmlns:ns2="723011d3-ce1d-43e8-96d8-d64d12011159" xmlns:ns3="3a7198e0-f462-423b-97cc-9f0a4e00fbc1" targetNamespace="http://schemas.microsoft.com/office/2006/metadata/properties" ma:root="true" ma:fieldsID="9501abda3d11c9bc593a8911acbe8c96" ns1:_="" ns2:_="" ns3:_="">
    <xsd:import namespace="http://schemas.microsoft.com/sharepoint/v3"/>
    <xsd:import namespace="723011d3-ce1d-43e8-96d8-d64d12011159"/>
    <xsd:import namespace="3a7198e0-f462-423b-97cc-9f0a4e00fbc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image" minOccurs="0"/>
                <xsd:element ref="ns2:MediaServiceBillingMetadata"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8" nillable="true" ma:displayName="Unified Compliance Policy Properties" ma:hidden="true" ma:internalName="_ip_UnifiedCompliancePolicyProperties">
      <xsd:simpleType>
        <xsd:restriction base="dms:Note"/>
      </xsd:simpleType>
    </xsd:element>
    <xsd:element name="_ip_UnifiedCompliancePolicyUIAction" ma:index="2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23011d3-ce1d-43e8-96d8-d64d120111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a068fe6-f01a-45db-9dc6-c7f0851eaa7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image" ma:index="26" nillable="true" ma:displayName="image" ma:format="Thumbnail" ma:internalName="image">
      <xsd:simpleType>
        <xsd:restriction base="dms:Unknown"/>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a7198e0-f462-423b-97cc-9f0a4e00fbc1"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bcb3e8d-40b1-42a1-8861-5c33baee33f2}" ma:internalName="TaxCatchAll" ma:showField="CatchAllData" ma:web="3a7198e0-f462-423b-97cc-9f0a4e00fb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01681C-1C5F-4071-B599-053457B08D0A}">
  <ds:schemaRefs>
    <ds:schemaRef ds:uri="http://schemas.microsoft.com/office/2006/documentManagement/types"/>
    <ds:schemaRef ds:uri="dfd6fe2a-7bd5-440d-ac4f-3baba16014ac"/>
    <ds:schemaRef ds:uri="http://www.w3.org/XML/1998/namespace"/>
    <ds:schemaRef ds:uri="http://purl.org/dc/terms/"/>
    <ds:schemaRef ds:uri="http://purl.org/dc/elements/1.1/"/>
    <ds:schemaRef ds:uri="2e25f46f-5594-4e44-bbc6-a33004c38409"/>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5F46BBC6-D177-42DD-B174-FB835F7C6E97}"/>
</file>

<file path=customXml/itemProps3.xml><?xml version="1.0" encoding="utf-8"?>
<ds:datastoreItem xmlns:ds="http://schemas.openxmlformats.org/officeDocument/2006/customXml" ds:itemID="{3C2C17DE-2E8B-4138-9303-8981B682B136}">
  <ds:schemaRefs>
    <ds:schemaRef ds:uri="http://schemas.microsoft.com/sharepoint/v3/contenttype/forms"/>
  </ds:schemaRefs>
</ds:datastoreItem>
</file>

<file path=docMetadata/LabelInfo.xml><?xml version="1.0" encoding="utf-8"?>
<clbl:labelList xmlns:clbl="http://schemas.microsoft.com/office/2020/mipLabelMetadata">
  <clbl:label id="{da7e328a-dacf-4111-9c71-e611704970e2}" enabled="0" method="" siteId="{da7e328a-dacf-4111-9c71-e611704970e2}" removed="1"/>
</clbl:labelList>
</file>

<file path=docProps/app.xml><?xml version="1.0" encoding="utf-8"?>
<Properties xmlns="http://schemas.openxmlformats.org/officeDocument/2006/extended-properties" xmlns:vt="http://schemas.openxmlformats.org/officeDocument/2006/docPropsVTypes">
  <TotalTime>1625</TotalTime>
  <Words>2441</Words>
  <Application>Microsoft Office PowerPoint</Application>
  <PresentationFormat>Widescreen</PresentationFormat>
  <Paragraphs>232</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Aptos</vt:lpstr>
      <vt:lpstr>Arial</vt:lpstr>
      <vt:lpstr>Calibri</vt:lpstr>
      <vt:lpstr>Calibri Light</vt:lpstr>
      <vt:lpstr>Courier New</vt:lpstr>
      <vt:lpstr>Minion Pro</vt:lpstr>
      <vt:lpstr>Wingdings</vt:lpstr>
      <vt:lpstr>Office Theme</vt:lpstr>
      <vt:lpstr>PowerPoint Presentation</vt:lpstr>
      <vt:lpstr>PowerPoint Presentation</vt:lpstr>
      <vt:lpstr>Health Research</vt:lpstr>
      <vt:lpstr>Health Research</vt:lpstr>
      <vt:lpstr>Health Research</vt:lpstr>
      <vt:lpstr>PowerPoint Presentation</vt:lpstr>
      <vt:lpstr>Policy and Health Information</vt:lpstr>
      <vt:lpstr>Policy and Health Information</vt:lpstr>
      <vt:lpstr>Clinical Services</vt:lpstr>
      <vt:lpstr>Clinical Services</vt:lpstr>
      <vt:lpstr>Clinical Services</vt:lpstr>
      <vt:lpstr>Community Health Programming</vt:lpstr>
      <vt:lpstr>Community Health Programming</vt:lpstr>
      <vt:lpstr>Michif Manor</vt:lpstr>
      <vt:lpstr>Michif Manor</vt:lpstr>
      <vt:lpstr>Health and Wellness Department Priorities</vt:lpstr>
      <vt:lpstr>Health and Wellness Team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Jordan Meixner</dc:creator>
  <cp:lastModifiedBy>Rachelle Neault</cp:lastModifiedBy>
  <cp:revision>13</cp:revision>
  <dcterms:created xsi:type="dcterms:W3CDTF">2021-08-05T18:31:33Z</dcterms:created>
  <dcterms:modified xsi:type="dcterms:W3CDTF">2025-10-10T20:10:06Z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0x010100A45BB51FCEAAA94AA4C4FDB4C128D8E5</vt:lpwstr>
  </property>
  <property fmtid="{D5CDD505-2E9C-101B-9397-08002B2CF9AE}" pid="3" name="Order">
    <vt:r8>11745300</vt:r8>
  </property>
  <property fmtid="{D5CDD505-2E9C-101B-9397-08002B2CF9AE}" pid="4" name="_ExtendedDescription">
    <vt:lpwstr/>
  </property>
  <property fmtid="{D5CDD505-2E9C-101B-9397-08002B2CF9AE}" pid="5" name="TriggerFlowInfo">
    <vt:lpwstr/>
  </property>
  <property fmtid="{D5CDD505-2E9C-101B-9397-08002B2CF9AE}" pid="6" name="ComplianceAssetId">
    <vt:lpwstr/>
  </property>
  <property fmtid="{D5CDD505-2E9C-101B-9397-08002B2CF9AE}" pid="7" name="MediaServiceImageTags">
    <vt:lpwstr/>
  </property>
</Properties>
</file>