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7"/>
  </p:notesMasterIdLst>
  <p:sldIdLst>
    <p:sldId id="256" r:id="rId5"/>
    <p:sldId id="468" r:id="rId6"/>
    <p:sldId id="848" r:id="rId7"/>
    <p:sldId id="865" r:id="rId8"/>
    <p:sldId id="849" r:id="rId9"/>
    <p:sldId id="861" r:id="rId10"/>
    <p:sldId id="858" r:id="rId11"/>
    <p:sldId id="860" r:id="rId12"/>
    <p:sldId id="481" r:id="rId13"/>
    <p:sldId id="862" r:id="rId14"/>
    <p:sldId id="863" r:id="rId15"/>
    <p:sldId id="265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20000"/>
    <a:srgbClr val="2D2A26"/>
    <a:srgbClr val="B12028"/>
    <a:srgbClr val="FF25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580"/>
    <p:restoredTop sz="94795"/>
  </p:normalViewPr>
  <p:slideViewPr>
    <p:cSldViewPr snapToGrid="0" snapToObjects="1">
      <p:cViewPr varScale="1">
        <p:scale>
          <a:sx n="116" d="100"/>
          <a:sy n="116" d="100"/>
        </p:scale>
        <p:origin x="38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brettcarter/Library/Containers/com.microsoft.Outlook/Data/tmp/Outlook%20Temp/MMF%20Historical%20ESDC%20Results%20Report,%202024-2025,%20March%2031,%202024,%20P12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brettcarter/Documents/MMF/Funded_Interventions_Completed_2024-2025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rgbClr val="2D2A26"/>
                </a:solidFill>
                <a:latin typeface="+mn-lt"/>
                <a:ea typeface="+mn-ea"/>
                <a:cs typeface="+mn-cs"/>
              </a:defRPr>
            </a:pPr>
            <a:r>
              <a:rPr lang="en-CA" sz="1600" b="1" i="0" u="none" strike="noStrike" kern="1200" spc="0" baseline="0" dirty="0">
                <a:solidFill>
                  <a:schemeClr val="tx1"/>
                </a:solidFill>
                <a:effectLst/>
                <a:latin typeface="Helvetica" pitchFamily="2" charset="0"/>
              </a:rPr>
              <a:t>MMF, MET, Historical ESDC Results from April 1, 2000, to March 31, 2025, P12</a:t>
            </a:r>
            <a:endParaRPr lang="en-CA" sz="1600" b="0" i="0" u="none" strike="noStrike" kern="1200" spc="0" baseline="0" dirty="0">
              <a:solidFill>
                <a:schemeClr val="tx1"/>
              </a:solidFill>
              <a:effectLst/>
              <a:latin typeface="Helvetica" pitchFamily="2" charset="0"/>
            </a:endParaRPr>
          </a:p>
        </c:rich>
      </c:tx>
      <c:layout>
        <c:manualLayout>
          <c:xMode val="edge"/>
          <c:yMode val="edge"/>
          <c:x val="0.14814525514537047"/>
          <c:y val="2.412860419110309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rgbClr val="2D2A26"/>
              </a:solidFill>
              <a:latin typeface="+mn-lt"/>
              <a:ea typeface="+mn-ea"/>
              <a:cs typeface="+mn-cs"/>
            </a:defRPr>
          </a:pPr>
          <a:endParaRPr lang="en-CA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Sheet2!$B$1</c:f>
              <c:strCache>
                <c:ptCount val="1"/>
                <c:pt idx="0">
                  <c:v>Employed</c:v>
                </c:pt>
              </c:strCache>
            </c:strRef>
          </c:tx>
          <c:spPr>
            <a:solidFill>
              <a:srgbClr val="01A7E3"/>
            </a:solidFill>
            <a:ln>
              <a:solidFill>
                <a:schemeClr val="tx1">
                  <a:lumMod val="15000"/>
                  <a:lumOff val="85000"/>
                </a:schemeClr>
              </a:solidFill>
            </a:ln>
            <a:effectLst/>
          </c:spPr>
          <c:invertIfNegative val="0"/>
          <c:cat>
            <c:strRef>
              <c:f>Sheet2!$A$2:$A$26</c:f>
              <c:strCache>
                <c:ptCount val="25"/>
                <c:pt idx="0">
                  <c:v>2000-2001</c:v>
                </c:pt>
                <c:pt idx="1">
                  <c:v>2001-2002</c:v>
                </c:pt>
                <c:pt idx="2">
                  <c:v>2002-2003</c:v>
                </c:pt>
                <c:pt idx="3">
                  <c:v>2003-2004</c:v>
                </c:pt>
                <c:pt idx="4">
                  <c:v>2004-2005</c:v>
                </c:pt>
                <c:pt idx="5">
                  <c:v>2005-2006</c:v>
                </c:pt>
                <c:pt idx="6">
                  <c:v>2006-2007</c:v>
                </c:pt>
                <c:pt idx="7">
                  <c:v>2007-2008</c:v>
                </c:pt>
                <c:pt idx="8">
                  <c:v>2008-2009</c:v>
                </c:pt>
                <c:pt idx="9">
                  <c:v>2009-2010</c:v>
                </c:pt>
                <c:pt idx="10">
                  <c:v>2010-2011</c:v>
                </c:pt>
                <c:pt idx="11">
                  <c:v>2011-2012</c:v>
                </c:pt>
                <c:pt idx="12">
                  <c:v>2012-2013</c:v>
                </c:pt>
                <c:pt idx="13">
                  <c:v>2013-2014</c:v>
                </c:pt>
                <c:pt idx="14">
                  <c:v>2014-2015</c:v>
                </c:pt>
                <c:pt idx="15">
                  <c:v>2015-2016</c:v>
                </c:pt>
                <c:pt idx="16">
                  <c:v>2016-2017</c:v>
                </c:pt>
                <c:pt idx="17">
                  <c:v>2017-2018</c:v>
                </c:pt>
                <c:pt idx="18">
                  <c:v>2018-2019</c:v>
                </c:pt>
                <c:pt idx="19">
                  <c:v>2019-2020</c:v>
                </c:pt>
                <c:pt idx="20">
                  <c:v>2020-2021</c:v>
                </c:pt>
                <c:pt idx="21">
                  <c:v>2021-2022</c:v>
                </c:pt>
                <c:pt idx="22">
                  <c:v>2022-2023</c:v>
                </c:pt>
                <c:pt idx="23">
                  <c:v>2023-2024</c:v>
                </c:pt>
                <c:pt idx="24">
                  <c:v>2024-2025, P12</c:v>
                </c:pt>
              </c:strCache>
            </c:strRef>
          </c:cat>
          <c:val>
            <c:numRef>
              <c:f>Sheet2!$B$2:$B$26</c:f>
              <c:numCache>
                <c:formatCode>#,##0</c:formatCode>
                <c:ptCount val="25"/>
                <c:pt idx="0">
                  <c:v>817</c:v>
                </c:pt>
                <c:pt idx="1">
                  <c:v>582</c:v>
                </c:pt>
                <c:pt idx="2">
                  <c:v>611</c:v>
                </c:pt>
                <c:pt idx="3">
                  <c:v>605</c:v>
                </c:pt>
                <c:pt idx="4">
                  <c:v>188</c:v>
                </c:pt>
                <c:pt idx="5">
                  <c:v>492</c:v>
                </c:pt>
                <c:pt idx="6">
                  <c:v>488</c:v>
                </c:pt>
                <c:pt idx="7">
                  <c:v>669</c:v>
                </c:pt>
                <c:pt idx="8">
                  <c:v>607</c:v>
                </c:pt>
                <c:pt idx="9">
                  <c:v>610</c:v>
                </c:pt>
                <c:pt idx="10">
                  <c:v>488</c:v>
                </c:pt>
                <c:pt idx="11">
                  <c:v>419</c:v>
                </c:pt>
                <c:pt idx="12">
                  <c:v>461</c:v>
                </c:pt>
                <c:pt idx="13">
                  <c:v>647</c:v>
                </c:pt>
                <c:pt idx="14">
                  <c:v>918</c:v>
                </c:pt>
                <c:pt idx="15">
                  <c:v>955</c:v>
                </c:pt>
                <c:pt idx="16">
                  <c:v>913</c:v>
                </c:pt>
                <c:pt idx="17">
                  <c:v>860</c:v>
                </c:pt>
                <c:pt idx="18">
                  <c:v>960</c:v>
                </c:pt>
                <c:pt idx="19">
                  <c:v>914</c:v>
                </c:pt>
                <c:pt idx="20">
                  <c:v>787</c:v>
                </c:pt>
                <c:pt idx="21">
                  <c:v>764</c:v>
                </c:pt>
                <c:pt idx="22">
                  <c:v>700</c:v>
                </c:pt>
                <c:pt idx="23">
                  <c:v>852</c:v>
                </c:pt>
                <c:pt idx="24">
                  <c:v>671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942-8D4E-B2C7-431C861ADDC1}"/>
            </c:ext>
          </c:extLst>
        </c:ser>
        <c:ser>
          <c:idx val="1"/>
          <c:order val="1"/>
          <c:tx>
            <c:strRef>
              <c:f>Sheet2!$C$1</c:f>
              <c:strCache>
                <c:ptCount val="1"/>
                <c:pt idx="0">
                  <c:v>Returned to School</c:v>
                </c:pt>
              </c:strCache>
            </c:strRef>
          </c:tx>
          <c:spPr>
            <a:solidFill>
              <a:srgbClr val="29317D"/>
            </a:solidFill>
            <a:ln>
              <a:solidFill>
                <a:schemeClr val="tx1">
                  <a:lumMod val="15000"/>
                  <a:lumOff val="85000"/>
                </a:schemeClr>
              </a:solidFill>
            </a:ln>
            <a:effectLst/>
          </c:spPr>
          <c:invertIfNegative val="0"/>
          <c:cat>
            <c:strRef>
              <c:f>Sheet2!$A$2:$A$26</c:f>
              <c:strCache>
                <c:ptCount val="25"/>
                <c:pt idx="0">
                  <c:v>2000-2001</c:v>
                </c:pt>
                <c:pt idx="1">
                  <c:v>2001-2002</c:v>
                </c:pt>
                <c:pt idx="2">
                  <c:v>2002-2003</c:v>
                </c:pt>
                <c:pt idx="3">
                  <c:v>2003-2004</c:v>
                </c:pt>
                <c:pt idx="4">
                  <c:v>2004-2005</c:v>
                </c:pt>
                <c:pt idx="5">
                  <c:v>2005-2006</c:v>
                </c:pt>
                <c:pt idx="6">
                  <c:v>2006-2007</c:v>
                </c:pt>
                <c:pt idx="7">
                  <c:v>2007-2008</c:v>
                </c:pt>
                <c:pt idx="8">
                  <c:v>2008-2009</c:v>
                </c:pt>
                <c:pt idx="9">
                  <c:v>2009-2010</c:v>
                </c:pt>
                <c:pt idx="10">
                  <c:v>2010-2011</c:v>
                </c:pt>
                <c:pt idx="11">
                  <c:v>2011-2012</c:v>
                </c:pt>
                <c:pt idx="12">
                  <c:v>2012-2013</c:v>
                </c:pt>
                <c:pt idx="13">
                  <c:v>2013-2014</c:v>
                </c:pt>
                <c:pt idx="14">
                  <c:v>2014-2015</c:v>
                </c:pt>
                <c:pt idx="15">
                  <c:v>2015-2016</c:v>
                </c:pt>
                <c:pt idx="16">
                  <c:v>2016-2017</c:v>
                </c:pt>
                <c:pt idx="17">
                  <c:v>2017-2018</c:v>
                </c:pt>
                <c:pt idx="18">
                  <c:v>2018-2019</c:v>
                </c:pt>
                <c:pt idx="19">
                  <c:v>2019-2020</c:v>
                </c:pt>
                <c:pt idx="20">
                  <c:v>2020-2021</c:v>
                </c:pt>
                <c:pt idx="21">
                  <c:v>2021-2022</c:v>
                </c:pt>
                <c:pt idx="22">
                  <c:v>2022-2023</c:v>
                </c:pt>
                <c:pt idx="23">
                  <c:v>2023-2024</c:v>
                </c:pt>
                <c:pt idx="24">
                  <c:v>2024-2025, P12</c:v>
                </c:pt>
              </c:strCache>
            </c:strRef>
          </c:cat>
          <c:val>
            <c:numRef>
              <c:f>Sheet2!$C$2:$C$26</c:f>
              <c:numCache>
                <c:formatCode>#,##0</c:formatCode>
                <c:ptCount val="25"/>
                <c:pt idx="0">
                  <c:v>92</c:v>
                </c:pt>
                <c:pt idx="1">
                  <c:v>71</c:v>
                </c:pt>
                <c:pt idx="2">
                  <c:v>198</c:v>
                </c:pt>
                <c:pt idx="3">
                  <c:v>178</c:v>
                </c:pt>
                <c:pt idx="4">
                  <c:v>75</c:v>
                </c:pt>
                <c:pt idx="5">
                  <c:v>76</c:v>
                </c:pt>
                <c:pt idx="6">
                  <c:v>125</c:v>
                </c:pt>
                <c:pt idx="7">
                  <c:v>202</c:v>
                </c:pt>
                <c:pt idx="8">
                  <c:v>156</c:v>
                </c:pt>
                <c:pt idx="9">
                  <c:v>181</c:v>
                </c:pt>
                <c:pt idx="10">
                  <c:v>162</c:v>
                </c:pt>
                <c:pt idx="11">
                  <c:v>132</c:v>
                </c:pt>
                <c:pt idx="12">
                  <c:v>216</c:v>
                </c:pt>
                <c:pt idx="13">
                  <c:v>452</c:v>
                </c:pt>
                <c:pt idx="14">
                  <c:v>584</c:v>
                </c:pt>
                <c:pt idx="15">
                  <c:v>627</c:v>
                </c:pt>
                <c:pt idx="16">
                  <c:v>714</c:v>
                </c:pt>
                <c:pt idx="17">
                  <c:v>771</c:v>
                </c:pt>
                <c:pt idx="18">
                  <c:v>914</c:v>
                </c:pt>
                <c:pt idx="19">
                  <c:v>191</c:v>
                </c:pt>
                <c:pt idx="20">
                  <c:v>947</c:v>
                </c:pt>
                <c:pt idx="21">
                  <c:v>1010</c:v>
                </c:pt>
                <c:pt idx="22">
                  <c:v>1126</c:v>
                </c:pt>
                <c:pt idx="23">
                  <c:v>1258</c:v>
                </c:pt>
                <c:pt idx="24">
                  <c:v>1085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942-8D4E-B2C7-431C861ADDC1}"/>
            </c:ext>
          </c:extLst>
        </c:ser>
        <c:ser>
          <c:idx val="2"/>
          <c:order val="2"/>
          <c:tx>
            <c:strRef>
              <c:f>Sheet2!$D$1</c:f>
              <c:strCache>
                <c:ptCount val="1"/>
                <c:pt idx="0">
                  <c:v>Interventions Completed</c:v>
                </c:pt>
              </c:strCache>
            </c:strRef>
          </c:tx>
          <c:spPr>
            <a:solidFill>
              <a:srgbClr val="66AA54"/>
            </a:solidFill>
            <a:ln>
              <a:solidFill>
                <a:schemeClr val="tx1">
                  <a:lumMod val="15000"/>
                  <a:lumOff val="85000"/>
                </a:schemeClr>
              </a:solidFill>
            </a:ln>
            <a:effectLst/>
          </c:spPr>
          <c:invertIfNegative val="0"/>
          <c:cat>
            <c:strRef>
              <c:f>Sheet2!$A$2:$A$26</c:f>
              <c:strCache>
                <c:ptCount val="25"/>
                <c:pt idx="0">
                  <c:v>2000-2001</c:v>
                </c:pt>
                <c:pt idx="1">
                  <c:v>2001-2002</c:v>
                </c:pt>
                <c:pt idx="2">
                  <c:v>2002-2003</c:v>
                </c:pt>
                <c:pt idx="3">
                  <c:v>2003-2004</c:v>
                </c:pt>
                <c:pt idx="4">
                  <c:v>2004-2005</c:v>
                </c:pt>
                <c:pt idx="5">
                  <c:v>2005-2006</c:v>
                </c:pt>
                <c:pt idx="6">
                  <c:v>2006-2007</c:v>
                </c:pt>
                <c:pt idx="7">
                  <c:v>2007-2008</c:v>
                </c:pt>
                <c:pt idx="8">
                  <c:v>2008-2009</c:v>
                </c:pt>
                <c:pt idx="9">
                  <c:v>2009-2010</c:v>
                </c:pt>
                <c:pt idx="10">
                  <c:v>2010-2011</c:v>
                </c:pt>
                <c:pt idx="11">
                  <c:v>2011-2012</c:v>
                </c:pt>
                <c:pt idx="12">
                  <c:v>2012-2013</c:v>
                </c:pt>
                <c:pt idx="13">
                  <c:v>2013-2014</c:v>
                </c:pt>
                <c:pt idx="14">
                  <c:v>2014-2015</c:v>
                </c:pt>
                <c:pt idx="15">
                  <c:v>2015-2016</c:v>
                </c:pt>
                <c:pt idx="16">
                  <c:v>2016-2017</c:v>
                </c:pt>
                <c:pt idx="17">
                  <c:v>2017-2018</c:v>
                </c:pt>
                <c:pt idx="18">
                  <c:v>2018-2019</c:v>
                </c:pt>
                <c:pt idx="19">
                  <c:v>2019-2020</c:v>
                </c:pt>
                <c:pt idx="20">
                  <c:v>2020-2021</c:v>
                </c:pt>
                <c:pt idx="21">
                  <c:v>2021-2022</c:v>
                </c:pt>
                <c:pt idx="22">
                  <c:v>2022-2023</c:v>
                </c:pt>
                <c:pt idx="23">
                  <c:v>2023-2024</c:v>
                </c:pt>
                <c:pt idx="24">
                  <c:v>2024-2025, P12</c:v>
                </c:pt>
              </c:strCache>
            </c:strRef>
          </c:cat>
          <c:val>
            <c:numRef>
              <c:f>Sheet2!$D$2:$D$26</c:f>
              <c:numCache>
                <c:formatCode>#,##0</c:formatCode>
                <c:ptCount val="25"/>
                <c:pt idx="0">
                  <c:v>1107</c:v>
                </c:pt>
                <c:pt idx="1">
                  <c:v>518</c:v>
                </c:pt>
                <c:pt idx="2">
                  <c:v>1412</c:v>
                </c:pt>
                <c:pt idx="3">
                  <c:v>1428</c:v>
                </c:pt>
                <c:pt idx="4">
                  <c:v>458</c:v>
                </c:pt>
                <c:pt idx="5">
                  <c:v>1126</c:v>
                </c:pt>
                <c:pt idx="6">
                  <c:v>2206</c:v>
                </c:pt>
                <c:pt idx="7">
                  <c:v>2942</c:v>
                </c:pt>
                <c:pt idx="8">
                  <c:v>2671</c:v>
                </c:pt>
                <c:pt idx="9">
                  <c:v>2494</c:v>
                </c:pt>
                <c:pt idx="10">
                  <c:v>2327</c:v>
                </c:pt>
                <c:pt idx="11">
                  <c:v>1876</c:v>
                </c:pt>
                <c:pt idx="12">
                  <c:v>2246</c:v>
                </c:pt>
                <c:pt idx="13">
                  <c:v>2522</c:v>
                </c:pt>
                <c:pt idx="14">
                  <c:v>3374</c:v>
                </c:pt>
                <c:pt idx="15">
                  <c:v>3875</c:v>
                </c:pt>
                <c:pt idx="16">
                  <c:v>3514</c:v>
                </c:pt>
                <c:pt idx="17">
                  <c:v>3488</c:v>
                </c:pt>
                <c:pt idx="18">
                  <c:v>4091</c:v>
                </c:pt>
                <c:pt idx="19">
                  <c:v>4424</c:v>
                </c:pt>
                <c:pt idx="20">
                  <c:v>4027</c:v>
                </c:pt>
                <c:pt idx="21">
                  <c:v>4102</c:v>
                </c:pt>
                <c:pt idx="22">
                  <c:v>3961</c:v>
                </c:pt>
                <c:pt idx="23">
                  <c:v>4793</c:v>
                </c:pt>
                <c:pt idx="24">
                  <c:v>3819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942-8D4E-B2C7-431C861ADDC1}"/>
            </c:ext>
          </c:extLst>
        </c:ser>
        <c:ser>
          <c:idx val="3"/>
          <c:order val="3"/>
          <c:tx>
            <c:strRef>
              <c:f>Sheet2!$E$1</c:f>
              <c:strCache>
                <c:ptCount val="1"/>
                <c:pt idx="0">
                  <c:v>Total Impacted</c:v>
                </c:pt>
              </c:strCache>
            </c:strRef>
          </c:tx>
          <c:spPr>
            <a:solidFill>
              <a:srgbClr val="C00000"/>
            </a:solidFill>
            <a:ln>
              <a:solidFill>
                <a:schemeClr val="tx1">
                  <a:lumMod val="15000"/>
                  <a:lumOff val="85000"/>
                </a:schemeClr>
              </a:solidFill>
            </a:ln>
            <a:effectLst/>
          </c:spPr>
          <c:invertIfNegative val="0"/>
          <c:cat>
            <c:strRef>
              <c:f>Sheet2!$A$2:$A$26</c:f>
              <c:strCache>
                <c:ptCount val="25"/>
                <c:pt idx="0">
                  <c:v>2000-2001</c:v>
                </c:pt>
                <c:pt idx="1">
                  <c:v>2001-2002</c:v>
                </c:pt>
                <c:pt idx="2">
                  <c:v>2002-2003</c:v>
                </c:pt>
                <c:pt idx="3">
                  <c:v>2003-2004</c:v>
                </c:pt>
                <c:pt idx="4">
                  <c:v>2004-2005</c:v>
                </c:pt>
                <c:pt idx="5">
                  <c:v>2005-2006</c:v>
                </c:pt>
                <c:pt idx="6">
                  <c:v>2006-2007</c:v>
                </c:pt>
                <c:pt idx="7">
                  <c:v>2007-2008</c:v>
                </c:pt>
                <c:pt idx="8">
                  <c:v>2008-2009</c:v>
                </c:pt>
                <c:pt idx="9">
                  <c:v>2009-2010</c:v>
                </c:pt>
                <c:pt idx="10">
                  <c:v>2010-2011</c:v>
                </c:pt>
                <c:pt idx="11">
                  <c:v>2011-2012</c:v>
                </c:pt>
                <c:pt idx="12">
                  <c:v>2012-2013</c:v>
                </c:pt>
                <c:pt idx="13">
                  <c:v>2013-2014</c:v>
                </c:pt>
                <c:pt idx="14">
                  <c:v>2014-2015</c:v>
                </c:pt>
                <c:pt idx="15">
                  <c:v>2015-2016</c:v>
                </c:pt>
                <c:pt idx="16">
                  <c:v>2016-2017</c:v>
                </c:pt>
                <c:pt idx="17">
                  <c:v>2017-2018</c:v>
                </c:pt>
                <c:pt idx="18">
                  <c:v>2018-2019</c:v>
                </c:pt>
                <c:pt idx="19">
                  <c:v>2019-2020</c:v>
                </c:pt>
                <c:pt idx="20">
                  <c:v>2020-2021</c:v>
                </c:pt>
                <c:pt idx="21">
                  <c:v>2021-2022</c:v>
                </c:pt>
                <c:pt idx="22">
                  <c:v>2022-2023</c:v>
                </c:pt>
                <c:pt idx="23">
                  <c:v>2023-2024</c:v>
                </c:pt>
                <c:pt idx="24">
                  <c:v>2024-2025, P12</c:v>
                </c:pt>
              </c:strCache>
            </c:strRef>
          </c:cat>
          <c:val>
            <c:numRef>
              <c:f>Sheet2!$E$2:$E$26</c:f>
              <c:numCache>
                <c:formatCode>#,##0</c:formatCode>
                <c:ptCount val="25"/>
                <c:pt idx="0">
                  <c:v>1524</c:v>
                </c:pt>
                <c:pt idx="1">
                  <c:v>1042</c:v>
                </c:pt>
                <c:pt idx="2">
                  <c:v>1876</c:v>
                </c:pt>
                <c:pt idx="3">
                  <c:v>1952</c:v>
                </c:pt>
                <c:pt idx="4">
                  <c:v>1054</c:v>
                </c:pt>
                <c:pt idx="5">
                  <c:v>1588</c:v>
                </c:pt>
                <c:pt idx="6">
                  <c:v>2073</c:v>
                </c:pt>
                <c:pt idx="7">
                  <c:v>2298</c:v>
                </c:pt>
                <c:pt idx="8">
                  <c:v>2061</c:v>
                </c:pt>
                <c:pt idx="9">
                  <c:v>2129</c:v>
                </c:pt>
                <c:pt idx="10">
                  <c:v>1759</c:v>
                </c:pt>
                <c:pt idx="11">
                  <c:v>1421</c:v>
                </c:pt>
                <c:pt idx="12">
                  <c:v>1350</c:v>
                </c:pt>
                <c:pt idx="13">
                  <c:v>2094</c:v>
                </c:pt>
                <c:pt idx="14">
                  <c:v>2460</c:v>
                </c:pt>
                <c:pt idx="15">
                  <c:v>2380</c:v>
                </c:pt>
                <c:pt idx="16">
                  <c:v>2403</c:v>
                </c:pt>
                <c:pt idx="17">
                  <c:v>2396</c:v>
                </c:pt>
                <c:pt idx="18">
                  <c:v>2796</c:v>
                </c:pt>
                <c:pt idx="19">
                  <c:v>2597</c:v>
                </c:pt>
                <c:pt idx="20">
                  <c:v>2347</c:v>
                </c:pt>
                <c:pt idx="21">
                  <c:v>2485</c:v>
                </c:pt>
                <c:pt idx="22">
                  <c:v>2438</c:v>
                </c:pt>
                <c:pt idx="23">
                  <c:v>2703</c:v>
                </c:pt>
                <c:pt idx="24">
                  <c:v>2410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942-8D4E-B2C7-431C861ADDC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161269872"/>
        <c:axId val="1161099648"/>
      </c:barChart>
      <c:catAx>
        <c:axId val="11612698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  <a:ea typeface="+mn-ea"/>
                <a:cs typeface="+mn-cs"/>
              </a:defRPr>
            </a:pPr>
            <a:endParaRPr lang="en-US"/>
          </a:p>
        </c:txPr>
        <c:crossAx val="1161099648"/>
        <c:crosses val="autoZero"/>
        <c:auto val="1"/>
        <c:lblAlgn val="ctr"/>
        <c:lblOffset val="100"/>
        <c:noMultiLvlLbl val="0"/>
      </c:catAx>
      <c:valAx>
        <c:axId val="1161099648"/>
        <c:scaling>
          <c:orientation val="minMax"/>
          <c:max val="10000"/>
        </c:scaling>
        <c:delete val="0"/>
        <c:axPos val="l"/>
        <c:majorGridlines>
          <c:spPr>
            <a:ln w="9525" cap="flat" cmpd="sng" algn="ctr">
              <a:solidFill>
                <a:srgbClr val="D1C1B2"/>
              </a:solidFill>
              <a:round/>
            </a:ln>
            <a:effectLst/>
          </c:spPr>
        </c:majorGridlines>
        <c:numFmt formatCode="#,##0" sourceLinked="1"/>
        <c:majorTickMark val="cross"/>
        <c:minorTickMark val="none"/>
        <c:tickLblPos val="nextTo"/>
        <c:spPr>
          <a:noFill/>
          <a:ln w="22225">
            <a:solidFill>
              <a:schemeClr val="bg2">
                <a:lumMod val="5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  <a:ea typeface="+mn-ea"/>
                <a:cs typeface="+mn-cs"/>
              </a:defRPr>
            </a:pPr>
            <a:endParaRPr lang="en-US"/>
          </a:p>
        </c:txPr>
        <c:crossAx val="11612698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8024796334546064"/>
          <c:y val="0.8990172564535347"/>
          <c:w val="0.6395039684619982"/>
          <c:h val="8.136494562111183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Helvetica" pitchFamily="2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0000000000000001E-3"/>
          <c:y val="5.0000000000000001E-3"/>
          <c:w val="0.99"/>
          <c:h val="0.98750000000000004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gradFill>
              <a:gsLst>
                <a:gs pos="0">
                  <a:srgbClr val="DC2926">
                    <a:alpha val="89640"/>
                  </a:srgbClr>
                </a:gs>
                <a:gs pos="100000">
                  <a:srgbClr val="A01D1B">
                    <a:alpha val="90250"/>
                  </a:srgbClr>
                </a:gs>
              </a:gsLst>
              <a:lin ang="5400000" scaled="0"/>
            </a:gradFill>
            <a:ln w="34925" cap="flat">
              <a:gradFill>
                <a:gsLst>
                  <a:gs pos="0">
                    <a:schemeClr val="bg1"/>
                  </a:gs>
                  <a:gs pos="50000">
                    <a:srgbClr val="FF8080">
                      <a:lumMod val="14000"/>
                      <a:lumOff val="86000"/>
                    </a:srgbClr>
                  </a:gs>
                  <a:gs pos="100000">
                    <a:srgbClr val="FF0000">
                      <a:lumMod val="30604"/>
                      <a:lumOff val="69396"/>
                    </a:srgbClr>
                  </a:gs>
                </a:gsLst>
                <a:lin ang="5400000" scaled="1"/>
              </a:gradFill>
              <a:miter lim="400000"/>
            </a:ln>
            <a:effectLst>
              <a:outerShdw blurRad="50800" dist="127000" dir="2700000" algn="tl" rotWithShape="0">
                <a:schemeClr val="tx1">
                  <a:lumMod val="85000"/>
                  <a:lumOff val="15000"/>
                  <a:alpha val="40000"/>
                </a:schemeClr>
              </a:outerShdw>
            </a:effectLst>
          </c:spPr>
          <c:explosion val="1"/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0-66B1-D647-9D3F-19E34A3E7D1E}"/>
              </c:ext>
            </c:extLst>
          </c:dPt>
          <c:dPt>
            <c:idx val="1"/>
            <c:bubble3D val="0"/>
            <c:explosion val="2"/>
            <c:extLst>
              <c:ext xmlns:c16="http://schemas.microsoft.com/office/drawing/2014/chart" uri="{C3380CC4-5D6E-409C-BE32-E72D297353CC}">
                <c16:uniqueId val="{00000002-66B1-D647-9D3F-19E34A3E7D1E}"/>
              </c:ext>
            </c:extLst>
          </c:dPt>
          <c:cat>
            <c:strRef>
              <c:f>Sheet1!$B$1:$C$1</c:f>
              <c:strCache>
                <c:ptCount val="2"/>
                <c:pt idx="0">
                  <c:v>April</c:v>
                </c:pt>
                <c:pt idx="1">
                  <c:v>May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91</c:v>
                </c:pt>
                <c:pt idx="1">
                  <c:v>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6B1-D647-9D3F-19E34A3E7D1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 2</c:v>
                </c:pt>
              </c:strCache>
            </c:strRef>
          </c:tx>
          <c:spPr>
            <a:solidFill>
              <a:schemeClr val="bg1">
                <a:lumMod val="95000"/>
              </a:schemeClr>
            </a:solidFill>
            <a:effectLst>
              <a:outerShdw blurRad="50800" dist="50800" dir="2700000" algn="tl" rotWithShape="0">
                <a:prstClr val="black">
                  <a:alpha val="40000"/>
                </a:prstClr>
              </a:outerShdw>
            </a:effectLst>
          </c:spPr>
          <c:dPt>
            <c:idx val="0"/>
            <c:bubble3D val="0"/>
            <c:spPr>
              <a:solidFill>
                <a:schemeClr val="bg1">
                  <a:lumMod val="50000"/>
                </a:schemeClr>
              </a:solidFill>
              <a:ln w="19050">
                <a:solidFill>
                  <a:srgbClr val="C00000"/>
                </a:solidFill>
              </a:ln>
              <a:effectLst>
                <a:outerShdw blurRad="50800" dist="508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EFF1-134C-8608-1E8FAB5A9A8D}"/>
              </c:ext>
            </c:extLst>
          </c:dPt>
          <c:dPt>
            <c:idx val="1"/>
            <c:bubble3D val="0"/>
            <c:spPr>
              <a:solidFill>
                <a:schemeClr val="bg1">
                  <a:lumMod val="95000"/>
                </a:schemeClr>
              </a:solidFill>
              <a:ln w="19050">
                <a:solidFill>
                  <a:srgbClr val="C00000"/>
                </a:solidFill>
              </a:ln>
              <a:effectLst>
                <a:outerShdw blurRad="50800" dist="508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EFF1-134C-8608-1E8FAB5A9A8D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TOTAL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1753</c:v>
                </c:pt>
                <c:pt idx="1">
                  <c:v>2245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FF1-134C-8608-1E8FAB5A9A8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bg1"/>
                </a:solidFill>
                <a:latin typeface="Helvetica" pitchFamily="2" charset="0"/>
                <a:ea typeface="+mn-ea"/>
                <a:cs typeface="+mn-cs"/>
              </a:defRPr>
            </a:pPr>
            <a:r>
              <a:rPr lang="en-US" dirty="0">
                <a:solidFill>
                  <a:schemeClr val="bg1"/>
                </a:solidFill>
                <a:latin typeface="Helvetica" pitchFamily="2" charset="0"/>
              </a:rPr>
              <a:t>Summary of Interventions Completed </a:t>
            </a:r>
          </a:p>
          <a:p>
            <a:pPr>
              <a:defRPr>
                <a:solidFill>
                  <a:schemeClr val="bg1"/>
                </a:solidFill>
                <a:latin typeface="Helvetica" pitchFamily="2" charset="0"/>
              </a:defRPr>
            </a:pPr>
            <a:r>
              <a:rPr lang="en-US" sz="1050" b="0" i="1" dirty="0">
                <a:solidFill>
                  <a:schemeClr val="bg1"/>
                </a:solidFill>
                <a:latin typeface="Helvetica" pitchFamily="2" charset="0"/>
              </a:rPr>
              <a:t>April</a:t>
            </a:r>
            <a:r>
              <a:rPr lang="en-US" sz="1050" b="0" i="1" baseline="0" dirty="0">
                <a:solidFill>
                  <a:schemeClr val="bg1"/>
                </a:solidFill>
                <a:latin typeface="Helvetica" pitchFamily="2" charset="0"/>
              </a:rPr>
              <a:t> 1, 2024 to March 31, 2025, P12</a:t>
            </a:r>
            <a:endParaRPr lang="en-US" sz="1050" b="0" i="1" dirty="0">
              <a:solidFill>
                <a:schemeClr val="bg1"/>
              </a:solidFill>
              <a:latin typeface="Helvetica" pitchFamily="2" charset="0"/>
            </a:endParaRPr>
          </a:p>
        </c:rich>
      </c:tx>
      <c:layout>
        <c:manualLayout>
          <c:xMode val="edge"/>
          <c:yMode val="edge"/>
          <c:x val="0.20253768363103788"/>
          <c:y val="0.1045312999726396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bg1"/>
              </a:solidFill>
              <a:latin typeface="Helvetica" pitchFamily="2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30485169283328623"/>
          <c:y val="0.30038177430816038"/>
          <c:w val="0.66612040486782831"/>
          <c:h val="0.60430126063468481"/>
        </c:manualLayout>
      </c:layout>
      <c:barChart>
        <c:barDir val="bar"/>
        <c:grouping val="clustered"/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Completed</c:v>
                </c:pt>
              </c:strCache>
            </c:strRef>
          </c:tx>
          <c:spPr>
            <a:gradFill>
              <a:gsLst>
                <a:gs pos="0">
                  <a:schemeClr val="bg1"/>
                </a:gs>
                <a:gs pos="99000">
                  <a:srgbClr val="C00000">
                    <a:lumMod val="14000"/>
                    <a:lumOff val="86000"/>
                  </a:srgbClr>
                </a:gs>
              </a:gsLst>
              <a:lin ang="5400000" scaled="1"/>
            </a:gradFill>
            <a:ln>
              <a:noFill/>
            </a:ln>
          </c:spPr>
          <c:invertIfNegative val="0"/>
          <c:dPt>
            <c:idx val="0"/>
            <c:invertIfNegative val="0"/>
            <c:bubble3D val="0"/>
            <c:spPr>
              <a:gradFill rotWithShape="1">
                <a:gsLst>
                  <a:gs pos="0">
                    <a:schemeClr val="bg1"/>
                  </a:gs>
                  <a:gs pos="99000">
                    <a:srgbClr val="C00000">
                      <a:lumMod val="14000"/>
                      <a:lumOff val="86000"/>
                    </a:srgbClr>
                  </a:gs>
                </a:gsLst>
                <a:lin ang="5400000" scaled="1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F1AB-B244-A93E-1C9D35C994DC}"/>
              </c:ext>
            </c:extLst>
          </c:dPt>
          <c:dPt>
            <c:idx val="1"/>
            <c:invertIfNegative val="0"/>
            <c:bubble3D val="0"/>
            <c:spPr>
              <a:gradFill rotWithShape="1">
                <a:gsLst>
                  <a:gs pos="0">
                    <a:schemeClr val="bg1"/>
                  </a:gs>
                  <a:gs pos="99000">
                    <a:srgbClr val="C00000">
                      <a:lumMod val="14000"/>
                      <a:lumOff val="86000"/>
                    </a:srgbClr>
                  </a:gs>
                </a:gsLst>
                <a:lin ang="5400000" scaled="1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F1AB-B244-A93E-1C9D35C994DC}"/>
              </c:ext>
            </c:extLst>
          </c:dPt>
          <c:dPt>
            <c:idx val="2"/>
            <c:invertIfNegative val="0"/>
            <c:bubble3D val="0"/>
            <c:spPr>
              <a:gradFill rotWithShape="1">
                <a:gsLst>
                  <a:gs pos="0">
                    <a:schemeClr val="bg1"/>
                  </a:gs>
                  <a:gs pos="99000">
                    <a:srgbClr val="C00000">
                      <a:lumMod val="14000"/>
                      <a:lumOff val="86000"/>
                    </a:srgbClr>
                  </a:gs>
                </a:gsLst>
                <a:lin ang="5400000" scaled="1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F1AB-B244-A93E-1C9D35C994DC}"/>
              </c:ext>
            </c:extLst>
          </c:dPt>
          <c:dPt>
            <c:idx val="3"/>
            <c:invertIfNegative val="0"/>
            <c:bubble3D val="0"/>
            <c:spPr>
              <a:gradFill rotWithShape="1">
                <a:gsLst>
                  <a:gs pos="0">
                    <a:schemeClr val="bg1"/>
                  </a:gs>
                  <a:gs pos="99000">
                    <a:srgbClr val="C00000">
                      <a:lumMod val="14000"/>
                      <a:lumOff val="86000"/>
                    </a:srgbClr>
                  </a:gs>
                </a:gsLst>
                <a:lin ang="5400000" scaled="1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F1AB-B244-A93E-1C9D35C994DC}"/>
              </c:ext>
            </c:extLst>
          </c:dPt>
          <c:dPt>
            <c:idx val="4"/>
            <c:invertIfNegative val="0"/>
            <c:bubble3D val="0"/>
            <c:spPr>
              <a:gradFill rotWithShape="1">
                <a:gsLst>
                  <a:gs pos="0">
                    <a:schemeClr val="bg1"/>
                  </a:gs>
                  <a:gs pos="99000">
                    <a:srgbClr val="C00000">
                      <a:lumMod val="14000"/>
                      <a:lumOff val="86000"/>
                    </a:srgbClr>
                  </a:gs>
                </a:gsLst>
                <a:lin ang="5400000" scaled="1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F1AB-B244-A93E-1C9D35C994D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bg1"/>
                    </a:solidFill>
                    <a:latin typeface="Helvetica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Apprenticeships</c:v>
                </c:pt>
                <c:pt idx="1">
                  <c:v>Wage Subsidy &amp; Job Creation Partnerships</c:v>
                </c:pt>
                <c:pt idx="2">
                  <c:v>Certificate</c:v>
                </c:pt>
                <c:pt idx="3">
                  <c:v>University Degree</c:v>
                </c:pt>
                <c:pt idx="4">
                  <c:v>Diploma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80</c:v>
                </c:pt>
                <c:pt idx="1">
                  <c:v>119</c:v>
                </c:pt>
                <c:pt idx="2">
                  <c:v>129</c:v>
                </c:pt>
                <c:pt idx="3">
                  <c:v>164</c:v>
                </c:pt>
                <c:pt idx="4">
                  <c:v>199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F1AB-B244-A93E-1C9D35C994D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2"/>
        <c:axId val="2002264800"/>
        <c:axId val="2002312768"/>
      </c:barChart>
      <c:catAx>
        <c:axId val="200226480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100" b="1" i="0" u="none" strike="noStrike" kern="1200" baseline="0">
                <a:solidFill>
                  <a:schemeClr val="bg1"/>
                </a:solidFill>
                <a:latin typeface="Helvetica" pitchFamily="2" charset="0"/>
                <a:ea typeface="+mn-ea"/>
                <a:cs typeface="+mn-cs"/>
              </a:defRPr>
            </a:pPr>
            <a:endParaRPr lang="en-US"/>
          </a:p>
        </c:txPr>
        <c:crossAx val="2002312768"/>
        <c:crosses val="autoZero"/>
        <c:auto val="0"/>
        <c:lblAlgn val="ctr"/>
        <c:lblOffset val="100"/>
        <c:noMultiLvlLbl val="0"/>
      </c:catAx>
      <c:valAx>
        <c:axId val="200231276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95000"/>
                  <a:lumOff val="5000"/>
                  <a:alpha val="13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022648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>
      <a:gsLst>
        <a:gs pos="0">
          <a:srgbClr val="DC2926"/>
        </a:gs>
        <a:gs pos="100000">
          <a:srgbClr val="A01D1B"/>
        </a:gs>
      </a:gsLst>
      <a:lin ang="5400000" scaled="0"/>
    </a:gradFill>
    <a:ln w="19050" cap="flat" cmpd="sng" algn="ctr">
      <a:solidFill>
        <a:schemeClr val="bg1"/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1" i="0" u="none" strike="noStrike" kern="1200" baseline="0">
                <a:solidFill>
                  <a:schemeClr val="bg1"/>
                </a:solidFill>
                <a:latin typeface="Helvetica" pitchFamily="2" charset="0"/>
                <a:ea typeface="+mn-ea"/>
                <a:cs typeface="+mn-cs"/>
              </a:defRPr>
            </a:pPr>
            <a:r>
              <a:rPr lang="en-US">
                <a:solidFill>
                  <a:schemeClr val="bg1"/>
                </a:solidFill>
                <a:latin typeface="Helvetica" pitchFamily="2" charset="0"/>
              </a:rPr>
              <a:t>2024-2025</a:t>
            </a:r>
            <a:r>
              <a:rPr lang="en-US" baseline="0">
                <a:solidFill>
                  <a:schemeClr val="bg1"/>
                </a:solidFill>
                <a:latin typeface="Helvetica" pitchFamily="2" charset="0"/>
              </a:rPr>
              <a:t> Key Results Summary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bg1"/>
                </a:solidFill>
                <a:latin typeface="Helvetica" pitchFamily="2" charset="0"/>
              </a:defRPr>
            </a:pPr>
            <a:endParaRPr lang="en-US" sz="300" b="0" i="1">
              <a:solidFill>
                <a:schemeClr val="bg1"/>
              </a:solidFill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bg1"/>
                </a:solidFill>
                <a:latin typeface="Helvetica" pitchFamily="2" charset="0"/>
              </a:defRPr>
            </a:pPr>
            <a:r>
              <a:rPr lang="en-US" sz="1050" b="0" i="1">
                <a:solidFill>
                  <a:schemeClr val="bg1"/>
                </a:solidFill>
              </a:rPr>
              <a:t>April</a:t>
            </a:r>
            <a:r>
              <a:rPr lang="en-US" sz="1050" b="0" i="1" baseline="0">
                <a:solidFill>
                  <a:schemeClr val="bg1"/>
                </a:solidFill>
              </a:rPr>
              <a:t> 1, 2024 to March 31, 2025, P12</a:t>
            </a:r>
            <a:endParaRPr lang="en-US" sz="1050" b="0" i="1">
              <a:solidFill>
                <a:schemeClr val="bg1"/>
              </a:solidFill>
            </a:endParaRPr>
          </a:p>
        </c:rich>
      </c:tx>
      <c:layout>
        <c:manualLayout>
          <c:xMode val="edge"/>
          <c:yMode val="edge"/>
          <c:x val="0.18005829569871379"/>
          <c:y val="3.866033651095819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t" anchorCtr="0"/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sz="1600" b="1" i="0" u="none" strike="noStrike" kern="1200" baseline="0">
              <a:solidFill>
                <a:schemeClr val="bg1"/>
              </a:solidFill>
              <a:latin typeface="Helvetica" pitchFamily="2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5720191995740815"/>
          <c:y val="0.17141836263195606"/>
          <c:w val="0.69065157480314965"/>
          <c:h val="0.74018518518518517"/>
        </c:manualLayout>
      </c:layout>
      <c:barChart>
        <c:barDir val="bar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bg1"/>
                </a:gs>
                <a:gs pos="100000">
                  <a:srgbClr val="DC2926">
                    <a:lumMod val="16000"/>
                    <a:lumOff val="84000"/>
                  </a:srgb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A69A-F444-9F67-B0BB4A9F591C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A69A-F444-9F67-B0BB4A9F591C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A69A-F444-9F67-B0BB4A9F591C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A69A-F444-9F67-B0BB4A9F591C}"/>
              </c:ext>
            </c:extLst>
          </c:dPt>
          <c:cat>
            <c:strRef>
              <c:f>Sheet1!$A$2:$A$5</c:f>
              <c:strCache>
                <c:ptCount val="4"/>
                <c:pt idx="0">
                  <c:v>Returned to School</c:v>
                </c:pt>
                <c:pt idx="1">
                  <c:v>Clients Employed</c:v>
                </c:pt>
                <c:pt idx="2">
                  <c:v>Sponsored/Funded</c:v>
                </c:pt>
                <c:pt idx="3">
                  <c:v>Clients Served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669</c:v>
                </c:pt>
                <c:pt idx="1">
                  <c:v>797</c:v>
                </c:pt>
                <c:pt idx="2">
                  <c:v>971</c:v>
                </c:pt>
                <c:pt idx="3">
                  <c:v>2309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69A-F444-9F67-B0BB4A9F591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1"/>
        <c:axId val="226949983"/>
        <c:axId val="226951695"/>
      </c:barChart>
      <c:catAx>
        <c:axId val="226949983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>
                    <a:lumMod val="95000"/>
                  </a:schemeClr>
                </a:solidFill>
                <a:latin typeface="Helvetica" pitchFamily="2" charset="0"/>
                <a:ea typeface="+mn-ea"/>
                <a:cs typeface="+mn-cs"/>
              </a:defRPr>
            </a:pPr>
            <a:endParaRPr lang="en-US"/>
          </a:p>
        </c:txPr>
        <c:crossAx val="226951695"/>
        <c:crosses val="autoZero"/>
        <c:auto val="1"/>
        <c:lblAlgn val="ctr"/>
        <c:lblOffset val="100"/>
        <c:noMultiLvlLbl val="0"/>
      </c:catAx>
      <c:valAx>
        <c:axId val="226951695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bg1">
                    <a:lumMod val="85000"/>
                  </a:schemeClr>
                </a:solidFill>
                <a:latin typeface="Helvetica" pitchFamily="2" charset="0"/>
                <a:ea typeface="+mn-ea"/>
                <a:cs typeface="+mn-cs"/>
              </a:defRPr>
            </a:pPr>
            <a:endParaRPr lang="en-US"/>
          </a:p>
        </c:txPr>
        <c:crossAx val="22694998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>
      <a:gsLst>
        <a:gs pos="0">
          <a:srgbClr val="DC2926">
            <a:alpha val="89640"/>
          </a:srgbClr>
        </a:gs>
        <a:gs pos="100000">
          <a:srgbClr val="A01D1B">
            <a:alpha val="90250"/>
          </a:srgbClr>
        </a:gs>
      </a:gsLst>
      <a:lin ang="5400000" scaled="0"/>
    </a:gradFill>
    <a:ln w="25400" cap="flat" cmpd="sng" algn="ctr">
      <a:solidFill>
        <a:schemeClr val="bg1">
          <a:lumMod val="9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0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34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ize="5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3017DD-2559-2D44-9210-515119061C88}" type="datetimeFigureOut">
              <a:rPr lang="en-US" smtClean="0"/>
              <a:t>10/7/25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BC3BF2-D65F-E342-A96D-E78678C259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0069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BC3BF2-D65F-E342-A96D-E78678C259B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3996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BAEA84-6349-F687-90FA-A6F4432E1B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9DAF76C-0E31-10B6-33A1-A020FC7270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32BBCCB-0BEA-B8F1-006A-189AFDEF8F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F1F9BD-BEA3-0B0B-CB6A-87BF5A605F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A829BB-D518-9D41-8786-24340A0DB1D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5318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08CCC6-25F3-93D2-854D-C3FAAD280B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C05D4A3-CCCA-68C1-08E4-6C4AD8D929C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73DFFE1-DD2F-7848-049D-909B8D99B3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F7720E-546A-2B79-DE96-D5AE1408715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D82173-D525-441B-B51C-7B7D8E6ED2E7}" type="slidenum">
              <a:rPr lang="en-CA" smtClean="0"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296621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BC3BF2-D65F-E342-A96D-E78678C259B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544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b="0" i="0" u="none" strike="noStrike" dirty="0">
              <a:solidFill>
                <a:srgbClr val="353740"/>
              </a:solidFill>
              <a:effectLst/>
              <a:latin typeface="ColfaxA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A829BB-D518-9D41-8786-24340A0DB1D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6941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F2C86A-34E3-C046-92D3-FE27434FD1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03C7BC-6F3F-7A4C-B839-28AA281452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CD7F3C-9224-BD4D-B7C4-DAA686E5AB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745D8-FAEE-7549-A87D-D45710F48FD9}" type="datetimeFigureOut">
              <a:rPr lang="en-US" smtClean="0"/>
              <a:t>10/7/25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E75989-A6E0-3C42-AB9B-B213A4EB2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8D5A91-A623-2643-9377-2695040F67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F60E9-EE14-C64B-B340-2A558017F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6281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CD0666-1518-6D4F-AF7F-B9DEF9A46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A953F8-A3DD-9743-BB3C-64696F1C56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3537E3-0201-AC43-9C13-1888A480FE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745D8-FAEE-7549-A87D-D45710F48FD9}" type="datetimeFigureOut">
              <a:rPr lang="en-US" smtClean="0"/>
              <a:t>10/7/25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29FCA2-3BEF-9548-B370-C45D92B6D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52AC93-B5BD-4946-A0FE-25E914C27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F60E9-EE14-C64B-B340-2A558017F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9525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EE2B425-DEAF-694A-8AA1-C07930DD7C2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951A517-3A0D-D44E-B4B8-2945508BBC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29F94F-0D63-0545-8889-DEF40D6BA3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745D8-FAEE-7549-A87D-D45710F48FD9}" type="datetimeFigureOut">
              <a:rPr lang="en-US" smtClean="0"/>
              <a:t>10/7/25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638463-AEB8-D245-8AE2-53332C5B91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2FCCD0-0A2B-5541-8FA1-F8234A976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F60E9-EE14-C64B-B340-2A558017F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218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FCEB73ED-463B-4180-8E9F-B8FC037A002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49806" y="1015425"/>
            <a:ext cx="4346869" cy="3176086"/>
          </a:xfrm>
          <a:custGeom>
            <a:avLst/>
            <a:gdLst>
              <a:gd name="connsiteX0" fmla="*/ 296170 w 4346869"/>
              <a:gd name="connsiteY0" fmla="*/ 0 h 3176086"/>
              <a:gd name="connsiteX1" fmla="*/ 4050699 w 4346869"/>
              <a:gd name="connsiteY1" fmla="*/ 0 h 3176086"/>
              <a:gd name="connsiteX2" fmla="*/ 4346869 w 4346869"/>
              <a:gd name="connsiteY2" fmla="*/ 296170 h 3176086"/>
              <a:gd name="connsiteX3" fmla="*/ 4346869 w 4346869"/>
              <a:gd name="connsiteY3" fmla="*/ 2879916 h 3176086"/>
              <a:gd name="connsiteX4" fmla="*/ 4050699 w 4346869"/>
              <a:gd name="connsiteY4" fmla="*/ 3176086 h 3176086"/>
              <a:gd name="connsiteX5" fmla="*/ 296170 w 4346869"/>
              <a:gd name="connsiteY5" fmla="*/ 3176086 h 3176086"/>
              <a:gd name="connsiteX6" fmla="*/ 0 w 4346869"/>
              <a:gd name="connsiteY6" fmla="*/ 2879916 h 3176086"/>
              <a:gd name="connsiteX7" fmla="*/ 0 w 4346869"/>
              <a:gd name="connsiteY7" fmla="*/ 296170 h 3176086"/>
              <a:gd name="connsiteX8" fmla="*/ 296170 w 4346869"/>
              <a:gd name="connsiteY8" fmla="*/ 0 h 3176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46869" h="3176086">
                <a:moveTo>
                  <a:pt x="296170" y="0"/>
                </a:moveTo>
                <a:lnTo>
                  <a:pt x="4050699" y="0"/>
                </a:lnTo>
                <a:cubicBezTo>
                  <a:pt x="4214269" y="0"/>
                  <a:pt x="4346869" y="132600"/>
                  <a:pt x="4346869" y="296170"/>
                </a:cubicBezTo>
                <a:lnTo>
                  <a:pt x="4346869" y="2879916"/>
                </a:lnTo>
                <a:cubicBezTo>
                  <a:pt x="4346869" y="3043486"/>
                  <a:pt x="4214269" y="3176086"/>
                  <a:pt x="4050699" y="3176086"/>
                </a:cubicBezTo>
                <a:lnTo>
                  <a:pt x="296170" y="3176086"/>
                </a:lnTo>
                <a:cubicBezTo>
                  <a:pt x="132600" y="3176086"/>
                  <a:pt x="0" y="3043486"/>
                  <a:pt x="0" y="2879916"/>
                </a:cubicBezTo>
                <a:lnTo>
                  <a:pt x="0" y="296170"/>
                </a:lnTo>
                <a:cubicBezTo>
                  <a:pt x="0" y="132600"/>
                  <a:pt x="132600" y="0"/>
                  <a:pt x="29617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5021265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3A8A061-A6CD-4B87-80C9-2DF07685199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243387" y="2510970"/>
            <a:ext cx="3416300" cy="1740990"/>
          </a:xfrm>
          <a:custGeom>
            <a:avLst/>
            <a:gdLst>
              <a:gd name="connsiteX0" fmla="*/ 224257 w 3416300"/>
              <a:gd name="connsiteY0" fmla="*/ 0 h 1740990"/>
              <a:gd name="connsiteX1" fmla="*/ 3192043 w 3416300"/>
              <a:gd name="connsiteY1" fmla="*/ 0 h 1740990"/>
              <a:gd name="connsiteX2" fmla="*/ 3416300 w 3416300"/>
              <a:gd name="connsiteY2" fmla="*/ 224257 h 1740990"/>
              <a:gd name="connsiteX3" fmla="*/ 3416300 w 3416300"/>
              <a:gd name="connsiteY3" fmla="*/ 1516733 h 1740990"/>
              <a:gd name="connsiteX4" fmla="*/ 3192043 w 3416300"/>
              <a:gd name="connsiteY4" fmla="*/ 1740990 h 1740990"/>
              <a:gd name="connsiteX5" fmla="*/ 224257 w 3416300"/>
              <a:gd name="connsiteY5" fmla="*/ 1740990 h 1740990"/>
              <a:gd name="connsiteX6" fmla="*/ 0 w 3416300"/>
              <a:gd name="connsiteY6" fmla="*/ 1516733 h 1740990"/>
              <a:gd name="connsiteX7" fmla="*/ 0 w 3416300"/>
              <a:gd name="connsiteY7" fmla="*/ 224257 h 1740990"/>
              <a:gd name="connsiteX8" fmla="*/ 224257 w 3416300"/>
              <a:gd name="connsiteY8" fmla="*/ 0 h 1740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6300" h="1740990">
                <a:moveTo>
                  <a:pt x="224257" y="0"/>
                </a:moveTo>
                <a:lnTo>
                  <a:pt x="3192043" y="0"/>
                </a:lnTo>
                <a:cubicBezTo>
                  <a:pt x="3315897" y="0"/>
                  <a:pt x="3416300" y="100403"/>
                  <a:pt x="3416300" y="224257"/>
                </a:cubicBezTo>
                <a:lnTo>
                  <a:pt x="3416300" y="1516733"/>
                </a:lnTo>
                <a:cubicBezTo>
                  <a:pt x="3416300" y="1640587"/>
                  <a:pt x="3315897" y="1740990"/>
                  <a:pt x="3192043" y="1740990"/>
                </a:cubicBezTo>
                <a:lnTo>
                  <a:pt x="224257" y="1740990"/>
                </a:lnTo>
                <a:cubicBezTo>
                  <a:pt x="100403" y="1740990"/>
                  <a:pt x="0" y="1640587"/>
                  <a:pt x="0" y="1516733"/>
                </a:cubicBezTo>
                <a:lnTo>
                  <a:pt x="0" y="224257"/>
                </a:lnTo>
                <a:cubicBezTo>
                  <a:pt x="0" y="100403"/>
                  <a:pt x="100403" y="0"/>
                  <a:pt x="224257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F5D2E688-E795-4139-A92E-ACA2734E8A6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243387" y="4569363"/>
            <a:ext cx="3416300" cy="1740990"/>
          </a:xfrm>
          <a:custGeom>
            <a:avLst/>
            <a:gdLst>
              <a:gd name="connsiteX0" fmla="*/ 224257 w 3416300"/>
              <a:gd name="connsiteY0" fmla="*/ 0 h 1740990"/>
              <a:gd name="connsiteX1" fmla="*/ 3192043 w 3416300"/>
              <a:gd name="connsiteY1" fmla="*/ 0 h 1740990"/>
              <a:gd name="connsiteX2" fmla="*/ 3416300 w 3416300"/>
              <a:gd name="connsiteY2" fmla="*/ 224257 h 1740990"/>
              <a:gd name="connsiteX3" fmla="*/ 3416300 w 3416300"/>
              <a:gd name="connsiteY3" fmla="*/ 1516733 h 1740990"/>
              <a:gd name="connsiteX4" fmla="*/ 3192043 w 3416300"/>
              <a:gd name="connsiteY4" fmla="*/ 1740990 h 1740990"/>
              <a:gd name="connsiteX5" fmla="*/ 224257 w 3416300"/>
              <a:gd name="connsiteY5" fmla="*/ 1740990 h 1740990"/>
              <a:gd name="connsiteX6" fmla="*/ 0 w 3416300"/>
              <a:gd name="connsiteY6" fmla="*/ 1516733 h 1740990"/>
              <a:gd name="connsiteX7" fmla="*/ 0 w 3416300"/>
              <a:gd name="connsiteY7" fmla="*/ 224257 h 1740990"/>
              <a:gd name="connsiteX8" fmla="*/ 224257 w 3416300"/>
              <a:gd name="connsiteY8" fmla="*/ 0 h 1740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6300" h="1740990">
                <a:moveTo>
                  <a:pt x="224257" y="0"/>
                </a:moveTo>
                <a:lnTo>
                  <a:pt x="3192043" y="0"/>
                </a:lnTo>
                <a:cubicBezTo>
                  <a:pt x="3315897" y="0"/>
                  <a:pt x="3416300" y="100403"/>
                  <a:pt x="3416300" y="224257"/>
                </a:cubicBezTo>
                <a:lnTo>
                  <a:pt x="3416300" y="1516733"/>
                </a:lnTo>
                <a:cubicBezTo>
                  <a:pt x="3416300" y="1640587"/>
                  <a:pt x="3315897" y="1740990"/>
                  <a:pt x="3192043" y="1740990"/>
                </a:cubicBezTo>
                <a:lnTo>
                  <a:pt x="224257" y="1740990"/>
                </a:lnTo>
                <a:cubicBezTo>
                  <a:pt x="100403" y="1740990"/>
                  <a:pt x="0" y="1640587"/>
                  <a:pt x="0" y="1516733"/>
                </a:cubicBezTo>
                <a:lnTo>
                  <a:pt x="0" y="224257"/>
                </a:lnTo>
                <a:cubicBezTo>
                  <a:pt x="0" y="100403"/>
                  <a:pt x="100403" y="0"/>
                  <a:pt x="224257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262EDAF-A907-4424-AC80-C347D544323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974555" y="2510970"/>
            <a:ext cx="3522119" cy="2524580"/>
          </a:xfrm>
          <a:custGeom>
            <a:avLst/>
            <a:gdLst>
              <a:gd name="connsiteX0" fmla="*/ 271847 w 3522119"/>
              <a:gd name="connsiteY0" fmla="*/ 0 h 2524580"/>
              <a:gd name="connsiteX1" fmla="*/ 3250272 w 3522119"/>
              <a:gd name="connsiteY1" fmla="*/ 0 h 2524580"/>
              <a:gd name="connsiteX2" fmla="*/ 3522119 w 3522119"/>
              <a:gd name="connsiteY2" fmla="*/ 271847 h 2524580"/>
              <a:gd name="connsiteX3" fmla="*/ 3522119 w 3522119"/>
              <a:gd name="connsiteY3" fmla="*/ 2252733 h 2524580"/>
              <a:gd name="connsiteX4" fmla="*/ 3250272 w 3522119"/>
              <a:gd name="connsiteY4" fmla="*/ 2524580 h 2524580"/>
              <a:gd name="connsiteX5" fmla="*/ 271847 w 3522119"/>
              <a:gd name="connsiteY5" fmla="*/ 2524580 h 2524580"/>
              <a:gd name="connsiteX6" fmla="*/ 0 w 3522119"/>
              <a:gd name="connsiteY6" fmla="*/ 2252733 h 2524580"/>
              <a:gd name="connsiteX7" fmla="*/ 0 w 3522119"/>
              <a:gd name="connsiteY7" fmla="*/ 271847 h 2524580"/>
              <a:gd name="connsiteX8" fmla="*/ 271847 w 3522119"/>
              <a:gd name="connsiteY8" fmla="*/ 0 h 2524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22119" h="2524580">
                <a:moveTo>
                  <a:pt x="271847" y="0"/>
                </a:moveTo>
                <a:lnTo>
                  <a:pt x="3250272" y="0"/>
                </a:lnTo>
                <a:cubicBezTo>
                  <a:pt x="3400409" y="0"/>
                  <a:pt x="3522119" y="121710"/>
                  <a:pt x="3522119" y="271847"/>
                </a:cubicBezTo>
                <a:lnTo>
                  <a:pt x="3522119" y="2252733"/>
                </a:lnTo>
                <a:cubicBezTo>
                  <a:pt x="3522119" y="2402870"/>
                  <a:pt x="3400409" y="2524580"/>
                  <a:pt x="3250272" y="2524580"/>
                </a:cubicBezTo>
                <a:lnTo>
                  <a:pt x="271847" y="2524580"/>
                </a:lnTo>
                <a:cubicBezTo>
                  <a:pt x="121710" y="2524580"/>
                  <a:pt x="0" y="2402870"/>
                  <a:pt x="0" y="2252733"/>
                </a:cubicBezTo>
                <a:lnTo>
                  <a:pt x="0" y="271847"/>
                </a:lnTo>
                <a:cubicBezTo>
                  <a:pt x="0" y="121710"/>
                  <a:pt x="121710" y="0"/>
                  <a:pt x="271847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1166995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6A7A4D-1774-D543-B20F-8799207F8D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F7A908-6A30-F244-9F88-8934CF8208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C6D60D-A51A-E342-8964-39FA03194F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745D8-FAEE-7549-A87D-D45710F48FD9}" type="datetimeFigureOut">
              <a:rPr lang="en-US" smtClean="0"/>
              <a:t>10/7/25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2333EA-2BCB-624D-B721-07E2BA9AE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411DB3-617A-3C4A-9E7F-477F783B8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F60E9-EE14-C64B-B340-2A558017F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1553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A5D927-925C-7D44-94DF-8E2CBC840E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612739-8515-6444-8330-7E67324C06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B18773-1E26-484F-B677-46A69ECA2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745D8-FAEE-7549-A87D-D45710F48FD9}" type="datetimeFigureOut">
              <a:rPr lang="en-US" smtClean="0"/>
              <a:t>10/7/25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222F84-D38D-0246-9B8A-811CA968C0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00B00C-AEBE-624B-B3C5-33875A260B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F60E9-EE14-C64B-B340-2A558017F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390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13AF5B-920F-434F-8901-AE1000CBA9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9584FE-0D19-CD46-BB23-8B23934C3C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8AB696-1FCD-A249-9B1E-0D5F0E29E7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437388-DD4A-EB46-B928-A48B08610F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745D8-FAEE-7549-A87D-D45710F48FD9}" type="datetimeFigureOut">
              <a:rPr lang="en-US" smtClean="0"/>
              <a:t>10/7/25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F92746-236B-1240-A69A-8316518CE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077CFB-5EAA-5546-81FF-E6FD92C24F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F60E9-EE14-C64B-B340-2A558017F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2519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965051-D9A5-F04A-BB7D-5F3202366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4C7455-460C-D246-822C-1C80120DD6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FE922E-848B-344F-A414-CD85656E9B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D27BFD-09E3-8A42-9499-741DDEAB99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44617A-F5B7-444A-9D34-3FFD041694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06196BF-62C5-5144-8A3A-E04476EEBF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745D8-FAEE-7549-A87D-D45710F48FD9}" type="datetimeFigureOut">
              <a:rPr lang="en-US" smtClean="0"/>
              <a:t>10/7/25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823C717-91B0-0444-8B93-6ABAD7728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D04865-B5CD-F646-92EA-F82C51BA7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F60E9-EE14-C64B-B340-2A558017F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6401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F75D23-FECB-654A-BD98-464C52CC6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73186E3-65D2-3B41-9F26-6D827A746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745D8-FAEE-7549-A87D-D45710F48FD9}" type="datetimeFigureOut">
              <a:rPr lang="en-US" smtClean="0"/>
              <a:t>10/7/25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E52F59-C02E-FC4C-82AF-76C2F4003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C9475D-F9DB-3349-9111-05BA1A702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F60E9-EE14-C64B-B340-2A558017F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5799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5963AF7-AF08-744B-A864-A5915133DD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745D8-FAEE-7549-A87D-D45710F48FD9}" type="datetimeFigureOut">
              <a:rPr lang="en-US" smtClean="0"/>
              <a:t>10/7/25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2471B1-23FD-384C-B5BD-4EF9EFCCE1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DE170C-CB8B-8943-9015-B54D17AEDD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F60E9-EE14-C64B-B340-2A558017F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2028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031F3-9EB8-7A46-96C0-44702375C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843568-C980-0143-8557-2C4283B60C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0DB229-EFA3-7C43-89CB-8C08681603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3F227B-C88F-2D47-85B9-6A89FBECEE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745D8-FAEE-7549-A87D-D45710F48FD9}" type="datetimeFigureOut">
              <a:rPr lang="en-US" smtClean="0"/>
              <a:t>10/7/25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388260-1D06-1247-B85A-6B6C90942A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C0AF78-45C2-CF44-B07B-D1C835A2F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F60E9-EE14-C64B-B340-2A558017F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1336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6386BF-5F5F-BE42-B291-9525F2F0CF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F82CFA-3A38-F24D-9870-17D7948BD2C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12693B-0EEF-CB42-B49F-EA75E82F56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719E63-C25E-9D4A-8642-FFA02B0CE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745D8-FAEE-7549-A87D-D45710F48FD9}" type="datetimeFigureOut">
              <a:rPr lang="en-US" smtClean="0"/>
              <a:t>10/7/25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A00ABA-6137-5846-8253-0F7B7B8C4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E43986-B569-2049-8FDD-C5468D1E3A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F60E9-EE14-C64B-B340-2A558017F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8775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A1BA40D-40E8-CD4C-85A2-AA32FB714C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5F1E4A-8810-704C-B7A4-CFFB6EFBE1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51548D-6EE2-1049-B9F4-34F964FF84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C745D8-FAEE-7549-A87D-D45710F48FD9}" type="datetimeFigureOut">
              <a:rPr lang="en-US" smtClean="0"/>
              <a:t>10/7/25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535A4B-BE1D-714A-AC69-01267EE1F0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58D8D3-92A1-564F-8F89-376EBEA956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8F60E9-EE14-C64B-B340-2A558017F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183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17" Type="http://schemas.openxmlformats.org/officeDocument/2006/relationships/image" Target="../media/image36.png"/><Relationship Id="rId2" Type="http://schemas.openxmlformats.org/officeDocument/2006/relationships/image" Target="../media/image21.jpeg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jpeg"/><Relationship Id="rId15" Type="http://schemas.openxmlformats.org/officeDocument/2006/relationships/image" Target="../media/image3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jpeg"/><Relationship Id="rId1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8.jpeg"/><Relationship Id="rId7" Type="http://schemas.openxmlformats.org/officeDocument/2006/relationships/image" Target="../media/image7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mailto:PASMET@mmf.mb.ca" TargetMode="External"/><Relationship Id="rId13" Type="http://schemas.openxmlformats.org/officeDocument/2006/relationships/image" Target="../media/image44.png"/><Relationship Id="rId3" Type="http://schemas.openxmlformats.org/officeDocument/2006/relationships/hyperlink" Target="mailto:INTMET@mmf.mb.ca" TargetMode="External"/><Relationship Id="rId7" Type="http://schemas.openxmlformats.org/officeDocument/2006/relationships/hyperlink" Target="mailto:SWMET@mmf.mb.ca" TargetMode="External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hyperlink" Target="mailto:NWMET@mmf.mb.ca" TargetMode="External"/><Relationship Id="rId11" Type="http://schemas.openxmlformats.org/officeDocument/2006/relationships/image" Target="../media/image42.png"/><Relationship Id="rId5" Type="http://schemas.openxmlformats.org/officeDocument/2006/relationships/hyperlink" Target="mailto:MET@mmf.mb.ca" TargetMode="External"/><Relationship Id="rId10" Type="http://schemas.openxmlformats.org/officeDocument/2006/relationships/hyperlink" Target="mailto:WPGMET@mmf.mb.ca" TargetMode="External"/><Relationship Id="rId4" Type="http://schemas.openxmlformats.org/officeDocument/2006/relationships/hyperlink" Target="mailto:SEMET@mmf.mb.ca" TargetMode="External"/><Relationship Id="rId9" Type="http://schemas.openxmlformats.org/officeDocument/2006/relationships/hyperlink" Target="mailto:THOMET@mmf.mb.ca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chart" Target="../charts/chart2.xml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9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chart" Target="../charts/char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CF0602B-5E99-A6F1-DFC7-1FAD883AEDA7}"/>
              </a:ext>
            </a:extLst>
          </p:cNvPr>
          <p:cNvSpPr txBox="1"/>
          <p:nvPr/>
        </p:nvSpPr>
        <p:spPr>
          <a:xfrm>
            <a:off x="505182" y="1470938"/>
            <a:ext cx="512301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Helvetica" pitchFamily="2" charset="0"/>
              </a:rPr>
              <a:t>Métis Employment &amp; Training (MET)</a:t>
            </a:r>
          </a:p>
        </p:txBody>
      </p:sp>
      <p:pic>
        <p:nvPicPr>
          <p:cNvPr id="4" name="Picture 3" descr="A black and white logo&#10;&#10;Description automatically generated">
            <a:extLst>
              <a:ext uri="{FF2B5EF4-FFF2-40B4-BE49-F238E27FC236}">
                <a16:creationId xmlns:a16="http://schemas.microsoft.com/office/drawing/2014/main" id="{BB30D28B-A455-BF6C-6A50-35B16FDE825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182" y="3187205"/>
            <a:ext cx="3952518" cy="1266127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308985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B7199D-E995-29F0-086E-7FA0F5DDAF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478751B-BDD3-C0B5-2A3F-4107646CEDBC}"/>
              </a:ext>
            </a:extLst>
          </p:cNvPr>
          <p:cNvSpPr/>
          <p:nvPr/>
        </p:nvSpPr>
        <p:spPr>
          <a:xfrm>
            <a:off x="4678795" y="5238960"/>
            <a:ext cx="5342406" cy="1361249"/>
          </a:xfrm>
          <a:prstGeom prst="roundRect">
            <a:avLst>
              <a:gd name="adj" fmla="val 20590"/>
            </a:avLst>
          </a:prstGeom>
          <a:gradFill>
            <a:gsLst>
              <a:gs pos="0">
                <a:srgbClr val="DC2926">
                  <a:lumMod val="98000"/>
                </a:srgbClr>
              </a:gs>
              <a:gs pos="99000">
                <a:srgbClr val="A01D1B"/>
              </a:gs>
            </a:gsLst>
            <a:lin ang="5400000" scaled="0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59292971-8A1B-2354-9213-39F247454DBD}"/>
              </a:ext>
            </a:extLst>
          </p:cNvPr>
          <p:cNvSpPr txBox="1"/>
          <p:nvPr/>
        </p:nvSpPr>
        <p:spPr>
          <a:xfrm>
            <a:off x="5150296" y="5040169"/>
            <a:ext cx="3294451" cy="1862048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1500" b="1" dirty="0">
                <a:solidFill>
                  <a:schemeClr val="bg1"/>
                </a:solidFill>
                <a:latin typeface="Helvetica" pitchFamily="2" charset="0"/>
              </a:rPr>
              <a:t>215</a:t>
            </a:r>
            <a:endParaRPr lang="en-ID" sz="11500" b="1" dirty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D3F8E364-CA4B-A239-16DE-C6EABF5E1EF6}"/>
              </a:ext>
            </a:extLst>
          </p:cNvPr>
          <p:cNvSpPr txBox="1"/>
          <p:nvPr/>
        </p:nvSpPr>
        <p:spPr>
          <a:xfrm>
            <a:off x="7925160" y="5322443"/>
            <a:ext cx="15853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2400" b="1" dirty="0">
                <a:solidFill>
                  <a:schemeClr val="bg1"/>
                </a:solidFill>
                <a:latin typeface="Helvetica" pitchFamily="2" charset="0"/>
              </a:rPr>
              <a:t>Active Employer Partners</a:t>
            </a:r>
          </a:p>
        </p:txBody>
      </p:sp>
      <p:pic>
        <p:nvPicPr>
          <p:cNvPr id="76" name="Picture Placeholder 75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7AAEA1DA-B573-E5EC-AE18-7F235495638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78794" y="2789209"/>
            <a:ext cx="5342406" cy="2308622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E9C1D8A7-5F68-14A9-AEDD-09022533D24E}"/>
              </a:ext>
            </a:extLst>
          </p:cNvPr>
          <p:cNvGrpSpPr/>
          <p:nvPr/>
        </p:nvGrpSpPr>
        <p:grpSpPr>
          <a:xfrm>
            <a:off x="549690" y="1574870"/>
            <a:ext cx="3707318" cy="5001275"/>
            <a:chOff x="549690" y="1574870"/>
            <a:chExt cx="3707318" cy="5001275"/>
          </a:xfrm>
        </p:grpSpPr>
        <p:sp>
          <p:nvSpPr>
            <p:cNvPr id="35" name="Rectangle: Rounded Corners 13">
              <a:extLst>
                <a:ext uri="{FF2B5EF4-FFF2-40B4-BE49-F238E27FC236}">
                  <a16:creationId xmlns:a16="http://schemas.microsoft.com/office/drawing/2014/main" id="{6562626C-FD19-CC2E-143A-D572777DC8AA}"/>
                </a:ext>
              </a:extLst>
            </p:cNvPr>
            <p:cNvSpPr/>
            <p:nvPr/>
          </p:nvSpPr>
          <p:spPr>
            <a:xfrm flipH="1" flipV="1">
              <a:off x="583729" y="1574870"/>
              <a:ext cx="3639241" cy="5001275"/>
            </a:xfrm>
            <a:prstGeom prst="roundRect">
              <a:avLst>
                <a:gd name="adj" fmla="val 6356"/>
              </a:avLst>
            </a:prstGeom>
            <a:solidFill>
              <a:schemeClr val="bg1"/>
            </a:solidFill>
            <a:ln w="952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D"/>
            </a:p>
          </p:txBody>
        </p:sp>
        <p:sp>
          <p:nvSpPr>
            <p:cNvPr id="2" name="Content Placeholder 2">
              <a:extLst>
                <a:ext uri="{FF2B5EF4-FFF2-40B4-BE49-F238E27FC236}">
                  <a16:creationId xmlns:a16="http://schemas.microsoft.com/office/drawing/2014/main" id="{EABFC285-F2C7-A8DA-53F1-A94A32E45C3C}"/>
                </a:ext>
              </a:extLst>
            </p:cNvPr>
            <p:cNvSpPr txBox="1">
              <a:spLocks/>
            </p:cNvSpPr>
            <p:nvPr/>
          </p:nvSpPr>
          <p:spPr>
            <a:xfrm>
              <a:off x="549690" y="1714610"/>
              <a:ext cx="3707318" cy="388609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390906">
                <a:spcBef>
                  <a:spcPts val="428"/>
                </a:spcBef>
                <a:buNone/>
              </a:pPr>
              <a:r>
                <a:rPr lang="en-CA" sz="1400" b="1" i="1" dirty="0">
                  <a:solidFill>
                    <a:srgbClr val="DC2926"/>
                  </a:solidFill>
                  <a:latin typeface="Helvetica" pitchFamily="2" charset="0"/>
                  <a:cs typeface="Poppins" pitchFamily="2" charset="77"/>
                </a:rPr>
                <a:t>SOME OF OUR EMPLOYER PARTNERS:</a:t>
              </a:r>
              <a:endParaRPr lang="en-US" sz="1400" b="1" i="1" dirty="0">
                <a:solidFill>
                  <a:srgbClr val="DC2926"/>
                </a:solidFill>
                <a:latin typeface="Helvetica" pitchFamily="2" charset="0"/>
                <a:cs typeface="Poppins" pitchFamily="2" charset="77"/>
              </a:endParaRPr>
            </a:p>
          </p:txBody>
        </p:sp>
        <p:pic>
          <p:nvPicPr>
            <p:cNvPr id="6" name="Picture 4" descr="GFL Environmental - Wikipedia">
              <a:extLst>
                <a:ext uri="{FF2B5EF4-FFF2-40B4-BE49-F238E27FC236}">
                  <a16:creationId xmlns:a16="http://schemas.microsoft.com/office/drawing/2014/main" id="{0B1D8D45-63F6-9AF6-A7D5-81967EB864E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" r="49268"/>
            <a:stretch>
              <a:fillRect/>
            </a:stretch>
          </p:blipFill>
          <p:spPr bwMode="auto">
            <a:xfrm>
              <a:off x="772826" y="3595682"/>
              <a:ext cx="762983" cy="8225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 descr="Mechanical | Stanley Electrical and Mechanical | East Selkirk">
              <a:extLst>
                <a:ext uri="{FF2B5EF4-FFF2-40B4-BE49-F238E27FC236}">
                  <a16:creationId xmlns:a16="http://schemas.microsoft.com/office/drawing/2014/main" id="{32602536-DF47-13D1-0FE7-F1B45D5730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823" y="2822671"/>
              <a:ext cx="2117895" cy="7234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1" descr="A blue circle with white text&#10;&#10;AI-generated content may be incorrect.">
              <a:extLst>
                <a:ext uri="{FF2B5EF4-FFF2-40B4-BE49-F238E27FC236}">
                  <a16:creationId xmlns:a16="http://schemas.microsoft.com/office/drawing/2014/main" id="{BEA6EBFC-250B-C7B4-6106-C01922F70CA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4132" y="4583284"/>
              <a:ext cx="606010" cy="631612"/>
            </a:xfrm>
            <a:prstGeom prst="rect">
              <a:avLst/>
            </a:prstGeom>
          </p:spPr>
        </p:pic>
        <p:pic>
          <p:nvPicPr>
            <p:cNvPr id="34" name="Picture 33" descr="A black and white sign with white text&#10;&#10;AI-generated content may be incorrect.">
              <a:extLst>
                <a:ext uri="{FF2B5EF4-FFF2-40B4-BE49-F238E27FC236}">
                  <a16:creationId xmlns:a16="http://schemas.microsoft.com/office/drawing/2014/main" id="{57233CCB-D8C8-0CCE-EC4F-92F689EB3A0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95913" y="3542836"/>
              <a:ext cx="969892" cy="584515"/>
            </a:xfrm>
            <a:prstGeom prst="rect">
              <a:avLst/>
            </a:prstGeom>
          </p:spPr>
        </p:pic>
        <p:pic>
          <p:nvPicPr>
            <p:cNvPr id="36" name="Picture 35" descr="A logo for a software company&#10;&#10;AI-generated content may be incorrect.">
              <a:extLst>
                <a:ext uri="{FF2B5EF4-FFF2-40B4-BE49-F238E27FC236}">
                  <a16:creationId xmlns:a16="http://schemas.microsoft.com/office/drawing/2014/main" id="{6DABD9CC-696D-324C-FC3E-B2F5AC35574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8235" t="9261" r="9258" b="17134"/>
            <a:stretch>
              <a:fillRect/>
            </a:stretch>
          </p:blipFill>
          <p:spPr>
            <a:xfrm>
              <a:off x="2957603" y="2794547"/>
              <a:ext cx="963224" cy="895602"/>
            </a:xfrm>
            <a:prstGeom prst="rect">
              <a:avLst/>
            </a:prstGeom>
          </p:spPr>
        </p:pic>
        <p:pic>
          <p:nvPicPr>
            <p:cNvPr id="65" name="Picture 64" descr="A close-up of a black background&#10;&#10;AI-generated content may be incorrect.">
              <a:extLst>
                <a:ext uri="{FF2B5EF4-FFF2-40B4-BE49-F238E27FC236}">
                  <a16:creationId xmlns:a16="http://schemas.microsoft.com/office/drawing/2014/main" id="{71E31767-35C8-7CA2-6816-C5D59BFEAD3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27802" y="6002422"/>
              <a:ext cx="1916457" cy="491902"/>
            </a:xfrm>
            <a:prstGeom prst="rect">
              <a:avLst/>
            </a:prstGeom>
          </p:spPr>
        </p:pic>
        <p:pic>
          <p:nvPicPr>
            <p:cNvPr id="66" name="Picture 10" descr="Expert Electric Winnipeg">
              <a:extLst>
                <a:ext uri="{FF2B5EF4-FFF2-40B4-BE49-F238E27FC236}">
                  <a16:creationId xmlns:a16="http://schemas.microsoft.com/office/drawing/2014/main" id="{BB702719-8827-B0C3-999A-F78903758A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0878" y="4199544"/>
              <a:ext cx="684180" cy="7234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7" name="Picture 66" descr="A black background with blue text&#10;&#10;AI-generated content may be incorrect.">
              <a:extLst>
                <a:ext uri="{FF2B5EF4-FFF2-40B4-BE49-F238E27FC236}">
                  <a16:creationId xmlns:a16="http://schemas.microsoft.com/office/drawing/2014/main" id="{E222656D-0F77-524E-3D16-CC61C85DE6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" t="-10831" r="-2607" b="-1"/>
            <a:stretch>
              <a:fillRect/>
            </a:stretch>
          </p:blipFill>
          <p:spPr>
            <a:xfrm>
              <a:off x="1630930" y="5349915"/>
              <a:ext cx="2266955" cy="671327"/>
            </a:xfrm>
            <a:prstGeom prst="rect">
              <a:avLst/>
            </a:prstGeom>
          </p:spPr>
        </p:pic>
        <p:pic>
          <p:nvPicPr>
            <p:cNvPr id="68" name="Picture 67" descr="A logo of a golf club&#10;&#10;AI-generated content may be incorrect.">
              <a:extLst>
                <a:ext uri="{FF2B5EF4-FFF2-40B4-BE49-F238E27FC236}">
                  <a16:creationId xmlns:a16="http://schemas.microsoft.com/office/drawing/2014/main" id="{7C729D4D-6B0C-9A97-95D1-0C8B72551B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032384" y="4264643"/>
              <a:ext cx="1095883" cy="1142181"/>
            </a:xfrm>
            <a:prstGeom prst="rect">
              <a:avLst/>
            </a:prstGeom>
          </p:spPr>
        </p:pic>
        <p:pic>
          <p:nvPicPr>
            <p:cNvPr id="69" name="Picture 68" descr="A blue and purple arrows&#10;&#10;AI-generated content may be incorrect.">
              <a:extLst>
                <a:ext uri="{FF2B5EF4-FFF2-40B4-BE49-F238E27FC236}">
                  <a16:creationId xmlns:a16="http://schemas.microsoft.com/office/drawing/2014/main" id="{3398128F-6DC2-4C8D-6BB3-ECE170A180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252244" y="4260458"/>
              <a:ext cx="931334" cy="631606"/>
            </a:xfrm>
            <a:prstGeom prst="rect">
              <a:avLst/>
            </a:prstGeom>
          </p:spPr>
        </p:pic>
        <p:pic>
          <p:nvPicPr>
            <p:cNvPr id="70" name="Picture 69" descr="A black and orange logo&#10;&#10;AI-generated content may be incorrect.">
              <a:extLst>
                <a:ext uri="{FF2B5EF4-FFF2-40B4-BE49-F238E27FC236}">
                  <a16:creationId xmlns:a16="http://schemas.microsoft.com/office/drawing/2014/main" id="{B2A94CDD-B9D3-5C14-0FFE-075B1270EA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94844" y="3729637"/>
              <a:ext cx="1577273" cy="739227"/>
            </a:xfrm>
            <a:prstGeom prst="rect">
              <a:avLst/>
            </a:prstGeom>
          </p:spPr>
        </p:pic>
        <p:pic>
          <p:nvPicPr>
            <p:cNvPr id="71" name="Picture 4" descr="Next-Gen Plumbing and Heating Ltd.">
              <a:extLst>
                <a:ext uri="{FF2B5EF4-FFF2-40B4-BE49-F238E27FC236}">
                  <a16:creationId xmlns:a16="http://schemas.microsoft.com/office/drawing/2014/main" id="{13DD9A0D-73ED-3A86-0EC7-E4389363F8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1567" y="5404802"/>
              <a:ext cx="761701" cy="453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2" name="Picture 4" descr="SWS Training &amp; Consulting">
              <a:extLst>
                <a:ext uri="{FF2B5EF4-FFF2-40B4-BE49-F238E27FC236}">
                  <a16:creationId xmlns:a16="http://schemas.microsoft.com/office/drawing/2014/main" id="{2409C4B1-88AF-5850-D3FE-4E23E013AB7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4844" y="5826808"/>
              <a:ext cx="1485374" cy="6356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" name="Picture 6">
              <a:extLst>
                <a:ext uri="{FF2B5EF4-FFF2-40B4-BE49-F238E27FC236}">
                  <a16:creationId xmlns:a16="http://schemas.microsoft.com/office/drawing/2014/main" id="{8DC22D1D-C650-5599-BA31-B5E9806B17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52332" y="4986200"/>
              <a:ext cx="1580052" cy="3842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4" name="TextBox 93">
            <a:extLst>
              <a:ext uri="{FF2B5EF4-FFF2-40B4-BE49-F238E27FC236}">
                <a16:creationId xmlns:a16="http://schemas.microsoft.com/office/drawing/2014/main" id="{0B59619E-F5E5-5BC7-A0F6-AD176CE6290B}"/>
              </a:ext>
            </a:extLst>
          </p:cNvPr>
          <p:cNvSpPr txBox="1"/>
          <p:nvPr/>
        </p:nvSpPr>
        <p:spPr>
          <a:xfrm>
            <a:off x="600442" y="463629"/>
            <a:ext cx="9064705" cy="83099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Helvetica" pitchFamily="2" charset="0"/>
                <a:cs typeface="Poppins" pitchFamily="2" charset="77"/>
              </a:rPr>
              <a:t>Building Strong </a:t>
            </a:r>
            <a:r>
              <a:rPr lang="en-US" sz="4800" b="1" dirty="0">
                <a:solidFill>
                  <a:srgbClr val="DC2926"/>
                </a:solidFill>
                <a:latin typeface="Helvetica" pitchFamily="2" charset="0"/>
                <a:cs typeface="Poppins" pitchFamily="2" charset="77"/>
              </a:rPr>
              <a:t>Partnerships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4CB5FA1-8AA4-1DAB-B728-E8D74FAAF0D9}"/>
              </a:ext>
            </a:extLst>
          </p:cNvPr>
          <p:cNvSpPr txBox="1">
            <a:spLocks/>
          </p:cNvSpPr>
          <p:nvPr/>
        </p:nvSpPr>
        <p:spPr>
          <a:xfrm>
            <a:off x="4649012" y="1489479"/>
            <a:ext cx="5620101" cy="173253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521208">
              <a:lnSpc>
                <a:spcPct val="100000"/>
              </a:lnSpc>
              <a:spcBef>
                <a:spcPts val="570"/>
              </a:spcBef>
              <a:buNone/>
            </a:pPr>
            <a:r>
              <a:rPr lang="en-CA" sz="2300" i="1" dirty="0">
                <a:solidFill>
                  <a:srgbClr val="2D2A26"/>
                </a:solidFill>
                <a:latin typeface="Helvetica" pitchFamily="2" charset="0"/>
              </a:rPr>
              <a:t>Delivering training, employment and skill development opportunities across our Homeland to </a:t>
            </a:r>
            <a:r>
              <a:rPr lang="en-CA" sz="2300" b="1" i="1" dirty="0">
                <a:solidFill>
                  <a:srgbClr val="FF251B"/>
                </a:solidFill>
                <a:latin typeface="Helvetica" pitchFamily="2" charset="0"/>
              </a:rPr>
              <a:t>Red River </a:t>
            </a:r>
            <a:r>
              <a:rPr lang="en-US" sz="2300" b="1" i="1" dirty="0">
                <a:solidFill>
                  <a:srgbClr val="FF251B"/>
                </a:solidFill>
                <a:latin typeface="Helvetica" pitchFamily="2" charset="0"/>
              </a:rPr>
              <a:t>Métis </a:t>
            </a:r>
            <a:r>
              <a:rPr lang="en-CA" sz="2300" b="1" i="1" dirty="0">
                <a:solidFill>
                  <a:srgbClr val="FF251B"/>
                </a:solidFill>
                <a:latin typeface="Helvetica" pitchFamily="2" charset="0"/>
              </a:rPr>
              <a:t>Citizens</a:t>
            </a:r>
            <a:endParaRPr lang="en-CA" sz="2300" i="1" dirty="0">
              <a:latin typeface="Helvetica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37C76C7-667A-37C3-C674-E605423ADF69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9771" y="2018229"/>
            <a:ext cx="2731247" cy="722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532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5CB593EA-2F98-479F-B4C4-F366571FA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7270C24-FD7A-B5AC-0C40-70B84FF6153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" y="1"/>
            <a:ext cx="2970465" cy="33832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CA7443B-E957-D362-B688-2E330FEEB41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"/>
          <a:stretch>
            <a:fillRect/>
          </a:stretch>
        </p:blipFill>
        <p:spPr>
          <a:xfrm>
            <a:off x="3072956" y="10"/>
            <a:ext cx="2970465" cy="33832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620E3F2-2E80-EE91-A22A-E0EAF693DFD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09"/>
          <a:stretch>
            <a:fillRect/>
          </a:stretch>
        </p:blipFill>
        <p:spPr>
          <a:xfrm>
            <a:off x="6145909" y="10"/>
            <a:ext cx="2971800" cy="33832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6B6611D-1002-5CE7-CB62-E32598924AE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220200" y="10"/>
            <a:ext cx="2971800" cy="338326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0FEBD5F-5859-BB46-5282-EBBC3574D79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"/>
          <a:stretch>
            <a:fillRect/>
          </a:stretch>
        </p:blipFill>
        <p:spPr>
          <a:xfrm>
            <a:off x="-1017" y="3474720"/>
            <a:ext cx="2970465" cy="338328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39BEB6D0-9E4E-4221-93D1-74ABECEE9E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45910" y="3474720"/>
            <a:ext cx="6046090" cy="3383281"/>
          </a:xfrm>
          <a:prstGeom prst="rect">
            <a:avLst/>
          </a:prstGeom>
          <a:solidFill>
            <a:srgbClr val="533A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E53D840-E4D2-718D-4C3A-CD62D55661B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059902" y="3474719"/>
            <a:ext cx="2970466" cy="338328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47AD564-6319-1161-CFD3-BB0055B9006D}"/>
              </a:ext>
            </a:extLst>
          </p:cNvPr>
          <p:cNvSpPr/>
          <p:nvPr/>
        </p:nvSpPr>
        <p:spPr>
          <a:xfrm>
            <a:off x="6145909" y="3474719"/>
            <a:ext cx="6046091" cy="3383280"/>
          </a:xfrm>
          <a:prstGeom prst="rect">
            <a:avLst/>
          </a:prstGeom>
          <a:gradFill>
            <a:gsLst>
              <a:gs pos="0">
                <a:srgbClr val="DC2926">
                  <a:lumMod val="98000"/>
                </a:srgbClr>
              </a:gs>
              <a:gs pos="100000">
                <a:srgbClr val="A01D1B"/>
              </a:gs>
            </a:gsLst>
            <a:lin ang="5400000" scaled="0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FA7C5C-F373-D792-83B4-A68EE050712E}"/>
              </a:ext>
            </a:extLst>
          </p:cNvPr>
          <p:cNvSpPr txBox="1"/>
          <p:nvPr/>
        </p:nvSpPr>
        <p:spPr>
          <a:xfrm>
            <a:off x="6584211" y="3894799"/>
            <a:ext cx="5169486" cy="861774"/>
          </a:xfrm>
          <a:prstGeom prst="rect">
            <a:avLst/>
          </a:prstGeom>
          <a:noFill/>
          <a:effectLst>
            <a:outerShdw blurRad="50800" dist="508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ID" sz="5000" b="1" spc="-300" dirty="0">
                <a:latin typeface="Helvetica" pitchFamily="2" charset="0"/>
              </a:rPr>
              <a:t>CELEBRATING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E37C3CB-00EE-C10F-ED59-FE7D42BCB2BD}"/>
              </a:ext>
            </a:extLst>
          </p:cNvPr>
          <p:cNvSpPr txBox="1"/>
          <p:nvPr/>
        </p:nvSpPr>
        <p:spPr>
          <a:xfrm>
            <a:off x="6622087" y="5663622"/>
            <a:ext cx="5169486" cy="861774"/>
          </a:xfrm>
          <a:prstGeom prst="rect">
            <a:avLst/>
          </a:prstGeom>
          <a:noFill/>
          <a:effectLst>
            <a:outerShdw blurRad="50800" dist="508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ID" sz="5000" b="1" spc="-300" dirty="0">
                <a:latin typeface="Helvetica" pitchFamily="2" charset="0"/>
              </a:rPr>
              <a:t>SUCCESS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A927C20-AC4E-7722-77BD-B1CE8E3BD0D1}"/>
              </a:ext>
            </a:extLst>
          </p:cNvPr>
          <p:cNvSpPr txBox="1"/>
          <p:nvPr/>
        </p:nvSpPr>
        <p:spPr>
          <a:xfrm>
            <a:off x="6622087" y="4756573"/>
            <a:ext cx="5169486" cy="815608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1">
                  <a:lumMod val="95000"/>
                </a:schemeClr>
              </a:gs>
            </a:gsLst>
            <a:lin ang="5400000" scaled="0"/>
          </a:gradFill>
          <a:effectLst>
            <a:outerShdw blurRad="50800" dist="508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spcBef>
                <a:spcPts val="2400"/>
              </a:spcBef>
            </a:pPr>
            <a:r>
              <a:rPr lang="en-ID" sz="4700" b="1" spc="-150" dirty="0">
                <a:solidFill>
                  <a:srgbClr val="B12028"/>
                </a:solidFill>
                <a:latin typeface="Helvetica" pitchFamily="2" charset="0"/>
              </a:rPr>
              <a:t>RED RIVER MÉTIS</a:t>
            </a:r>
          </a:p>
        </p:txBody>
      </p:sp>
      <p:pic>
        <p:nvPicPr>
          <p:cNvPr id="13" name="Picture 12" descr="A black and white sign with white text&#10;&#10;AI-generated content may be incorrect.">
            <a:extLst>
              <a:ext uri="{FF2B5EF4-FFF2-40B4-BE49-F238E27FC236}">
                <a16:creationId xmlns:a16="http://schemas.microsoft.com/office/drawing/2014/main" id="{CBB9A5AD-11FF-F488-6A2C-BE9991BD76A7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78241" y="5725067"/>
            <a:ext cx="1891784" cy="605371"/>
          </a:xfrm>
          <a:prstGeom prst="rect">
            <a:avLst/>
          </a:prstGeom>
          <a:effectLst>
            <a:outerShdw blurRad="50800" dist="635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788651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1666C59-D0C2-448A-8909-41073B5C128F}"/>
              </a:ext>
            </a:extLst>
          </p:cNvPr>
          <p:cNvSpPr txBox="1">
            <a:spLocks/>
          </p:cNvSpPr>
          <p:nvPr/>
        </p:nvSpPr>
        <p:spPr>
          <a:xfrm>
            <a:off x="805818" y="1904205"/>
            <a:ext cx="8967294" cy="459046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600" b="1" dirty="0">
                <a:latin typeface="Helvetica" pitchFamily="2" charset="0"/>
              </a:rPr>
              <a:t>Interlake MET 		Southeast MET	 	MET Recruitment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600" dirty="0">
                <a:latin typeface="Helvetica" pitchFamily="2" charset="0"/>
              </a:rPr>
              <a:t>St. Laurent, MB		Grand Marais, MB	 	Winnipeg, MB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600" dirty="0">
                <a:latin typeface="Helvetica" pitchFamily="2" charset="0"/>
              </a:rPr>
              <a:t>(204) 646-4091		(204) 754-3112		(204) 586-8474 </a:t>
            </a:r>
            <a:r>
              <a:rPr lang="en-US" sz="1600" baseline="30000" dirty="0" err="1">
                <a:latin typeface="Helvetica" pitchFamily="2" charset="0"/>
              </a:rPr>
              <a:t>ext</a:t>
            </a:r>
            <a:r>
              <a:rPr lang="en-US" sz="1600" baseline="30000" dirty="0">
                <a:latin typeface="Helvetica" pitchFamily="2" charset="0"/>
              </a:rPr>
              <a:t> 2731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400" b="1" dirty="0">
                <a:latin typeface="Helvetica" pitchFamily="2" charset="0"/>
                <a:hlinkClick r:id="rId3"/>
              </a:rPr>
              <a:t>INTMET@mmf.mb.ca</a:t>
            </a:r>
            <a:r>
              <a:rPr lang="en-US" sz="1400" b="1" dirty="0">
                <a:latin typeface="Helvetica" pitchFamily="2" charset="0"/>
              </a:rPr>
              <a:t>		</a:t>
            </a:r>
            <a:r>
              <a:rPr lang="en-US" sz="1400" b="1" dirty="0">
                <a:latin typeface="Helvetica" pitchFamily="2" charset="0"/>
                <a:hlinkClick r:id="rId4"/>
              </a:rPr>
              <a:t>SEMET@mmf.mb.ca</a:t>
            </a:r>
            <a:r>
              <a:rPr lang="en-US" sz="1400" b="1" dirty="0">
                <a:latin typeface="Helvetica" pitchFamily="2" charset="0"/>
              </a:rPr>
              <a:t>		</a:t>
            </a:r>
            <a:r>
              <a:rPr lang="en-US" sz="1400" b="1" dirty="0">
                <a:latin typeface="Helvetica" pitchFamily="2" charset="0"/>
                <a:hlinkClick r:id="rId5"/>
              </a:rPr>
              <a:t>MET@mmf.mb.ca</a:t>
            </a:r>
            <a:endParaRPr lang="en-US" sz="1400" b="1" dirty="0">
              <a:latin typeface="Helvetica" pitchFamily="2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1600" b="1" dirty="0">
              <a:latin typeface="Helvetica" pitchFamily="2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600" b="1" dirty="0">
                <a:latin typeface="Helvetica" pitchFamily="2" charset="0"/>
              </a:rPr>
              <a:t>Northwest MET 		Southwest  MET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600" dirty="0">
                <a:latin typeface="Helvetica" pitchFamily="2" charset="0"/>
              </a:rPr>
              <a:t>Dauphin, MB		Brandon, MB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600" dirty="0">
                <a:latin typeface="Helvetica" pitchFamily="2" charset="0"/>
              </a:rPr>
              <a:t>(204) 638-9485		(204) 725-7525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b="1" dirty="0">
                <a:latin typeface="Helvetica" pitchFamily="2" charset="0"/>
                <a:hlinkClick r:id="rId6"/>
              </a:rPr>
              <a:t>NWMET@mmf.mb.ca</a:t>
            </a:r>
            <a:r>
              <a:rPr lang="en-US" sz="1400" b="1" dirty="0">
                <a:latin typeface="Helvetica" pitchFamily="2" charset="0"/>
              </a:rPr>
              <a:t>		</a:t>
            </a:r>
            <a:r>
              <a:rPr lang="en-US" sz="1400" b="1" dirty="0">
                <a:latin typeface="Helvetica" pitchFamily="2" charset="0"/>
                <a:hlinkClick r:id="rId7"/>
              </a:rPr>
              <a:t>SWMET@mmf.mb.ca</a:t>
            </a:r>
            <a:endParaRPr lang="en-US" sz="1400" b="1" dirty="0">
              <a:latin typeface="Helvetica" pitchFamily="2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600" b="1" dirty="0">
              <a:latin typeface="Helvetica" pitchFamily="2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600" b="1" dirty="0">
                <a:latin typeface="Helvetica" pitchFamily="2" charset="0"/>
              </a:rPr>
              <a:t>The Pas MET 		Thompson MET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600" dirty="0">
                <a:latin typeface="Helvetica" pitchFamily="2" charset="0"/>
              </a:rPr>
              <a:t>The Pas, MB		Thompson, MB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>
                <a:latin typeface="Helvetica" pitchFamily="2" charset="0"/>
              </a:rPr>
              <a:t>Phone: (204) 632-5701	(204) 677-1430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400" b="1" dirty="0">
                <a:latin typeface="Helvetica" pitchFamily="2" charset="0"/>
                <a:hlinkClick r:id="rId8"/>
              </a:rPr>
              <a:t>PASMET@mmf.mb.ca</a:t>
            </a:r>
            <a:r>
              <a:rPr lang="en-US" sz="1400" b="1" dirty="0">
                <a:latin typeface="Helvetica" pitchFamily="2" charset="0"/>
              </a:rPr>
              <a:t>	</a:t>
            </a:r>
            <a:r>
              <a:rPr lang="en-US" sz="1400" b="1" dirty="0">
                <a:latin typeface="Helvetica" pitchFamily="2" charset="0"/>
                <a:hlinkClick r:id="rId9"/>
              </a:rPr>
              <a:t>THOMET@mmf.mb.ca</a:t>
            </a:r>
            <a:endParaRPr lang="en-US" sz="1400" b="1" dirty="0">
              <a:latin typeface="Helvetica" pitchFamily="2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1600" b="1" dirty="0">
              <a:latin typeface="Helvetica" pitchFamily="2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600" b="1" dirty="0">
                <a:latin typeface="Helvetica" pitchFamily="2" charset="0"/>
              </a:rPr>
              <a:t>Winnipeg MET		MET Home Office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600" dirty="0">
                <a:latin typeface="Helvetica" pitchFamily="2" charset="0"/>
              </a:rPr>
              <a:t>Winnipeg, MB		Winnipeg, MB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600" dirty="0">
                <a:latin typeface="Helvetica" pitchFamily="2" charset="0"/>
              </a:rPr>
              <a:t>(204) 589-4327		(204) 586-8474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400" b="1" dirty="0">
                <a:latin typeface="Helvetica" pitchFamily="2" charset="0"/>
                <a:hlinkClick r:id="rId10"/>
              </a:rPr>
              <a:t>WPGMET@mmf.mb.ca</a:t>
            </a:r>
            <a:r>
              <a:rPr lang="en-US" sz="1400" b="1" dirty="0">
                <a:latin typeface="Helvetica" pitchFamily="2" charset="0"/>
              </a:rPr>
              <a:t>	</a:t>
            </a:r>
            <a:r>
              <a:rPr lang="en-US" sz="1400" b="1" dirty="0">
                <a:latin typeface="Helvetica" pitchFamily="2" charset="0"/>
                <a:hlinkClick r:id="rId5"/>
              </a:rPr>
              <a:t>MET@mmf.mb.ca</a:t>
            </a:r>
            <a:endParaRPr lang="en-US" sz="1400" b="1" dirty="0">
              <a:latin typeface="Helvetica" pitchFamily="2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1600" dirty="0">
              <a:latin typeface="Helvetica" pitchFamily="2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1050" b="1" dirty="0">
              <a:latin typeface="Helvetica" pitchFamily="2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CA84965-97C7-473E-B218-EBC00A002368}"/>
              </a:ext>
            </a:extLst>
          </p:cNvPr>
          <p:cNvCxnSpPr>
            <a:cxnSpLocks/>
          </p:cNvCxnSpPr>
          <p:nvPr/>
        </p:nvCxnSpPr>
        <p:spPr>
          <a:xfrm>
            <a:off x="805818" y="1581443"/>
            <a:ext cx="8523850" cy="0"/>
          </a:xfrm>
          <a:prstGeom prst="line">
            <a:avLst/>
          </a:prstGeom>
          <a:ln>
            <a:solidFill>
              <a:srgbClr val="DC272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23A1B37D-D28C-DE01-B82C-9711E4D4867B}"/>
              </a:ext>
            </a:extLst>
          </p:cNvPr>
          <p:cNvSpPr txBox="1"/>
          <p:nvPr/>
        </p:nvSpPr>
        <p:spPr>
          <a:xfrm>
            <a:off x="805818" y="307869"/>
            <a:ext cx="6455340" cy="121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Helvetica" pitchFamily="2" charset="0"/>
                <a:cs typeface="Poppins" pitchFamily="2" charset="77"/>
              </a:rPr>
              <a:t>Métis Employment &amp; Training (MET)</a:t>
            </a:r>
          </a:p>
          <a:p>
            <a:r>
              <a:rPr lang="en-US" sz="4500" b="1" dirty="0">
                <a:solidFill>
                  <a:srgbClr val="FF251B"/>
                </a:solidFill>
                <a:latin typeface="Helvetica" pitchFamily="2" charset="0"/>
                <a:cs typeface="Poppins" pitchFamily="2" charset="77"/>
              </a:rPr>
              <a:t>CONNECT WITH US!</a:t>
            </a:r>
          </a:p>
        </p:txBody>
      </p:sp>
      <p:pic>
        <p:nvPicPr>
          <p:cNvPr id="17" name="Picture 16" descr="A qr code with a red sign&#10;&#10;Description automatically generated">
            <a:extLst>
              <a:ext uri="{FF2B5EF4-FFF2-40B4-BE49-F238E27FC236}">
                <a16:creationId xmlns:a16="http://schemas.microsoft.com/office/drawing/2014/main" id="{96344037-C9EB-FAB0-4876-3D93EA3C9ABA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76634" y="3046448"/>
            <a:ext cx="3253034" cy="111242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 descr="A qr code with a red sign&#10;&#10;Description automatically generated">
            <a:extLst>
              <a:ext uri="{FF2B5EF4-FFF2-40B4-BE49-F238E27FC236}">
                <a16:creationId xmlns:a16="http://schemas.microsoft.com/office/drawing/2014/main" id="{9945D09A-8892-4C01-1B6D-5CDE1C160D13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231"/>
          <a:stretch/>
        </p:blipFill>
        <p:spPr>
          <a:xfrm>
            <a:off x="6327630" y="4199439"/>
            <a:ext cx="2530500" cy="2032859"/>
          </a:xfrm>
          <a:prstGeom prst="rect">
            <a:avLst/>
          </a:prstGeom>
        </p:spPr>
      </p:pic>
      <p:pic>
        <p:nvPicPr>
          <p:cNvPr id="19" name="Picture 18" descr="A black and white logo&#10;&#10;Description automatically generated">
            <a:extLst>
              <a:ext uri="{FF2B5EF4-FFF2-40B4-BE49-F238E27FC236}">
                <a16:creationId xmlns:a16="http://schemas.microsoft.com/office/drawing/2014/main" id="{D1AD6AF1-3B62-4E7B-4A70-C305E7885EF0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9053" y="451288"/>
            <a:ext cx="2624059" cy="840577"/>
          </a:xfrm>
          <a:prstGeom prst="rect">
            <a:avLst/>
          </a:prstGeom>
        </p:spPr>
      </p:pic>
      <p:sp>
        <p:nvSpPr>
          <p:cNvPr id="20" name="Curved Right Arrow 19">
            <a:extLst>
              <a:ext uri="{FF2B5EF4-FFF2-40B4-BE49-F238E27FC236}">
                <a16:creationId xmlns:a16="http://schemas.microsoft.com/office/drawing/2014/main" id="{086073E4-6237-1138-3C4A-B185EAA6C6EB}"/>
              </a:ext>
            </a:extLst>
          </p:cNvPr>
          <p:cNvSpPr/>
          <p:nvPr/>
        </p:nvSpPr>
        <p:spPr>
          <a:xfrm rot="20752962">
            <a:off x="6093947" y="4208238"/>
            <a:ext cx="461932" cy="1351285"/>
          </a:xfrm>
          <a:prstGeom prst="curvedRightArrow">
            <a:avLst>
              <a:gd name="adj1" fmla="val 17516"/>
              <a:gd name="adj2" fmla="val 37193"/>
              <a:gd name="adj3" fmla="val 37770"/>
            </a:avLst>
          </a:prstGeom>
          <a:gradFill>
            <a:gsLst>
              <a:gs pos="0">
                <a:srgbClr val="DC2926">
                  <a:alpha val="89640"/>
                  <a:lumMod val="98000"/>
                </a:srgbClr>
              </a:gs>
              <a:gs pos="100000">
                <a:srgbClr val="A01D1B">
                  <a:alpha val="90250"/>
                </a:srgbClr>
              </a:gs>
            </a:gsLst>
            <a:lin ang="5400000" scaled="0"/>
          </a:gradFill>
          <a:ln>
            <a:solidFill>
              <a:srgbClr val="B12028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8797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12A5C69-9660-6DFE-1A7B-E2A363D2EF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310207"/>
            <a:ext cx="12191999" cy="7947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9704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22EE35B4-AB41-832C-7F05-19EF360AC7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15607" y="3159539"/>
            <a:ext cx="2705353" cy="3394767"/>
          </a:xfrm>
          <a:prstGeom prst="rect">
            <a:avLst/>
          </a:prstGeom>
          <a:noFill/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FF226D6-61AC-33A8-2CA7-FB59BCAC7C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00622" y="2688678"/>
            <a:ext cx="4148920" cy="2722814"/>
          </a:xfrm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en-CA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Following Minister Fleury’s passing, </a:t>
            </a:r>
            <a:r>
              <a:rPr lang="en-CA" sz="20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MMF President David Chartrand</a:t>
            </a:r>
            <a:r>
              <a:rPr lang="en-CA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has assumed the role of </a:t>
            </a:r>
            <a:r>
              <a:rPr lang="en-CA" sz="20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Acting Minister of Métis Employment &amp; Training (MET)</a:t>
            </a:r>
            <a:r>
              <a:rPr lang="en-CA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.</a:t>
            </a:r>
          </a:p>
          <a:p>
            <a:pPr>
              <a:lnSpc>
                <a:spcPct val="100000"/>
              </a:lnSpc>
            </a:pPr>
            <a:r>
              <a:rPr lang="en-CA" sz="20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Minister Joan Ledoux </a:t>
            </a:r>
            <a:r>
              <a:rPr lang="en-CA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continues as </a:t>
            </a:r>
            <a:r>
              <a:rPr lang="en-CA" sz="20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Associate</a:t>
            </a:r>
            <a:r>
              <a:rPr lang="en-CA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CA" sz="20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Minister of MET</a:t>
            </a:r>
            <a:r>
              <a:rPr lang="en-CA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.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AC1DB83B-0889-A703-E213-ABE45978AF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8053" y="391447"/>
            <a:ext cx="3205346" cy="4167301"/>
          </a:xfrm>
          <a:prstGeom prst="rect">
            <a:avLst/>
          </a:prstGeom>
          <a:noFill/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36C1E89-F5B6-C909-D4ED-9BA502703E45}"/>
              </a:ext>
            </a:extLst>
          </p:cNvPr>
          <p:cNvSpPr txBox="1">
            <a:spLocks/>
          </p:cNvSpPr>
          <p:nvPr/>
        </p:nvSpPr>
        <p:spPr>
          <a:xfrm>
            <a:off x="3951748" y="838680"/>
            <a:ext cx="6212670" cy="22398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820"/>
              </a:lnSpc>
            </a:pPr>
            <a:r>
              <a:rPr lang="en-US" sz="7200" b="1" spc="-150" dirty="0">
                <a:latin typeface="Helvetica" pitchFamily="2" charset="0"/>
              </a:rPr>
              <a:t>Leadership</a:t>
            </a:r>
            <a:endParaRPr lang="en-US" sz="6600" b="1" spc="-150" dirty="0">
              <a:latin typeface="Helvetica" pitchFamily="2" charset="0"/>
            </a:endParaRPr>
          </a:p>
          <a:p>
            <a:pPr>
              <a:lnSpc>
                <a:spcPts val="4820"/>
              </a:lnSpc>
            </a:pPr>
            <a:r>
              <a:rPr lang="en-US" sz="5400" b="1" spc="-150" dirty="0">
                <a:solidFill>
                  <a:srgbClr val="FF251B"/>
                </a:solidFill>
                <a:latin typeface="Helvetica" pitchFamily="2" charset="0"/>
              </a:rPr>
              <a:t>     Moving Forward</a:t>
            </a:r>
          </a:p>
        </p:txBody>
      </p:sp>
    </p:spTree>
    <p:extLst>
      <p:ext uri="{BB962C8B-B14F-4D97-AF65-F5344CB8AC3E}">
        <p14:creationId xmlns:p14="http://schemas.microsoft.com/office/powerpoint/2010/main" val="8951242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BBBE210-F63A-33E7-E249-128B85E3DF0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059902" y="3894799"/>
            <a:ext cx="2970466" cy="29632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CA593D3-0322-FDD4-A512-FA3F6A3DD2DE}"/>
              </a:ext>
            </a:extLst>
          </p:cNvPr>
          <p:cNvSpPr/>
          <p:nvPr/>
        </p:nvSpPr>
        <p:spPr>
          <a:xfrm>
            <a:off x="3072957" y="3408427"/>
            <a:ext cx="9119044" cy="3449572"/>
          </a:xfrm>
          <a:prstGeom prst="rect">
            <a:avLst/>
          </a:prstGeom>
          <a:gradFill>
            <a:gsLst>
              <a:gs pos="0">
                <a:srgbClr val="DC2926">
                  <a:lumMod val="98000"/>
                </a:srgbClr>
              </a:gs>
              <a:gs pos="100000">
                <a:srgbClr val="A01D1B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6FF1D63-430E-4EB6-DB89-D25C31075C52}"/>
              </a:ext>
            </a:extLst>
          </p:cNvPr>
          <p:cNvSpPr txBox="1"/>
          <p:nvPr/>
        </p:nvSpPr>
        <p:spPr>
          <a:xfrm>
            <a:off x="4004346" y="4812424"/>
            <a:ext cx="7256267" cy="646331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lin ang="5400000" scaled="0"/>
          </a:gradFill>
          <a:effectLst>
            <a:outerShdw blurRad="50800" dist="508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spcBef>
                <a:spcPts val="2400"/>
              </a:spcBef>
            </a:pPr>
            <a:r>
              <a:rPr lang="en-ID" sz="3600" b="1" spc="-150" dirty="0">
                <a:solidFill>
                  <a:srgbClr val="B12028"/>
                </a:solidFill>
                <a:latin typeface="Helvetica" pitchFamily="2" charset="0"/>
              </a:rPr>
              <a:t>MÉTIS EMPLOYMENT &amp; TRAINING</a:t>
            </a:r>
          </a:p>
        </p:txBody>
      </p:sp>
      <p:pic>
        <p:nvPicPr>
          <p:cNvPr id="13" name="Picture 12" descr="A black and white sign with white text&#10;&#10;AI-generated content may be incorrect.">
            <a:extLst>
              <a:ext uri="{FF2B5EF4-FFF2-40B4-BE49-F238E27FC236}">
                <a16:creationId xmlns:a16="http://schemas.microsoft.com/office/drawing/2014/main" id="{021EF733-2484-9069-B725-0E26E05BB60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8087" y="5674198"/>
            <a:ext cx="2808784" cy="898811"/>
          </a:xfrm>
          <a:prstGeom prst="rect">
            <a:avLst/>
          </a:prstGeom>
          <a:effectLst>
            <a:outerShdw blurRad="50800" dist="635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7D57098-8224-9A03-CD28-E1A2A562A4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2970466" cy="3293249"/>
          </a:xfrm>
          <a:prstGeom prst="rect">
            <a:avLst/>
          </a:prstGeom>
        </p:spPr>
      </p:pic>
      <p:pic>
        <p:nvPicPr>
          <p:cNvPr id="27" name="Picture 26" descr="A group of people sitting at a table&#10;&#10;AI-generated content may be incorrect.">
            <a:extLst>
              <a:ext uri="{FF2B5EF4-FFF2-40B4-BE49-F238E27FC236}">
                <a16:creationId xmlns:a16="http://schemas.microsoft.com/office/drawing/2014/main" id="{5468C605-A7EF-8F3F-EEE2-01E5550E4EE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579978" y="-534006"/>
            <a:ext cx="5612022" cy="382725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C1481B30-F864-A315-25EB-BEE08584570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24605" y="3408427"/>
            <a:ext cx="2970466" cy="3583216"/>
          </a:xfrm>
          <a:prstGeom prst="rect">
            <a:avLst/>
          </a:prstGeom>
        </p:spPr>
      </p:pic>
      <p:pic>
        <p:nvPicPr>
          <p:cNvPr id="38" name="Picture 37" descr="A group of people sitting at a table&#10;&#10;AI-generated content may be incorrect.">
            <a:extLst>
              <a:ext uri="{FF2B5EF4-FFF2-40B4-BE49-F238E27FC236}">
                <a16:creationId xmlns:a16="http://schemas.microsoft.com/office/drawing/2014/main" id="{DBEB61A7-5923-0DAC-B94E-DB6F00358EAB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090199" y="-14288"/>
            <a:ext cx="3370046" cy="3293249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3EC0FCD7-AD04-8A61-34CC-251B1EFBFC6B}"/>
              </a:ext>
            </a:extLst>
          </p:cNvPr>
          <p:cNvGrpSpPr/>
          <p:nvPr/>
        </p:nvGrpSpPr>
        <p:grpSpPr>
          <a:xfrm>
            <a:off x="4496088" y="3552944"/>
            <a:ext cx="6290367" cy="1323439"/>
            <a:chOff x="4499722" y="3658454"/>
            <a:chExt cx="6290367" cy="1323439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02F8F92F-7328-6BA2-825F-8FCF7445DF10}"/>
                </a:ext>
              </a:extLst>
            </p:cNvPr>
            <p:cNvSpPr txBox="1"/>
            <p:nvPr/>
          </p:nvSpPr>
          <p:spPr>
            <a:xfrm>
              <a:off x="8269989" y="3774711"/>
              <a:ext cx="2232000" cy="972000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100000">
                  <a:schemeClr val="bg1">
                    <a:lumMod val="95000"/>
                  </a:schemeClr>
                </a:gs>
              </a:gsLst>
              <a:lin ang="5400000" scaled="0"/>
            </a:gradFill>
            <a:effectLst>
              <a:outerShdw blurRad="50800" dist="508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2400"/>
                </a:spcBef>
              </a:pPr>
              <a:endParaRPr lang="en-ID" sz="3600" b="1" spc="-150" dirty="0">
                <a:solidFill>
                  <a:srgbClr val="B12028"/>
                </a:solidFill>
                <a:latin typeface="Helvetica" pitchFamily="2" charset="0"/>
              </a:endParaRPr>
            </a:p>
          </p:txBody>
        </p: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D618BDF4-78C6-F13E-5D37-EE85220724F3}"/>
                </a:ext>
              </a:extLst>
            </p:cNvPr>
            <p:cNvGrpSpPr/>
            <p:nvPr/>
          </p:nvGrpSpPr>
          <p:grpSpPr>
            <a:xfrm>
              <a:off x="4499722" y="3658454"/>
              <a:ext cx="6290367" cy="1323439"/>
              <a:chOff x="4499722" y="3658454"/>
              <a:chExt cx="6290367" cy="1323439"/>
            </a:xfrm>
          </p:grpSpPr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58768874-D90E-3E65-7ED9-2BA539855CDD}"/>
                  </a:ext>
                </a:extLst>
              </p:cNvPr>
              <p:cNvSpPr txBox="1"/>
              <p:nvPr/>
            </p:nvSpPr>
            <p:spPr>
              <a:xfrm>
                <a:off x="4499722" y="3658454"/>
                <a:ext cx="3706719" cy="1323439"/>
              </a:xfrm>
              <a:prstGeom prst="rect">
                <a:avLst/>
              </a:prstGeom>
              <a:noFill/>
              <a:effectLst>
                <a:outerShdw blurRad="50800" dist="508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ID" sz="8000" b="1" spc="-300" dirty="0">
                    <a:solidFill>
                      <a:schemeClr val="bg1"/>
                    </a:solidFill>
                    <a:latin typeface="Helvetica" pitchFamily="2" charset="0"/>
                  </a:rPr>
                  <a:t>ABOUT</a:t>
                </a: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185B155B-2E55-838D-AD04-E70F4CA8B73F}"/>
                  </a:ext>
                </a:extLst>
              </p:cNvPr>
              <p:cNvSpPr txBox="1"/>
              <p:nvPr/>
            </p:nvSpPr>
            <p:spPr>
              <a:xfrm>
                <a:off x="7946719" y="3658454"/>
                <a:ext cx="2843370" cy="1323439"/>
              </a:xfrm>
              <a:prstGeom prst="rect">
                <a:avLst/>
              </a:prstGeom>
              <a:noFill/>
              <a:effectLst>
                <a:outerShdw blurRad="50800" dist="508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ID" sz="8000" b="1" spc="-300" dirty="0">
                    <a:solidFill>
                      <a:srgbClr val="E20000"/>
                    </a:solidFill>
                    <a:latin typeface="Helvetica" pitchFamily="2" charset="0"/>
                  </a:rPr>
                  <a:t>MET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200451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EA9814-DCB6-33DC-6FEA-F7508F81C8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and white logo&#10;&#10;Description automatically generated">
            <a:extLst>
              <a:ext uri="{FF2B5EF4-FFF2-40B4-BE49-F238E27FC236}">
                <a16:creationId xmlns:a16="http://schemas.microsoft.com/office/drawing/2014/main" id="{D61C84D3-3319-C0D8-D30A-0FB703DB88B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0532" y="515576"/>
            <a:ext cx="2246453" cy="719616"/>
          </a:xfrm>
          <a:prstGeom prst="rect">
            <a:avLst/>
          </a:prstGeom>
          <a:effectLst>
            <a:outerShdw blurRad="50800" dist="25400" dir="5400000" algn="t" rotWithShape="0">
              <a:schemeClr val="bg1">
                <a:alpha val="40000"/>
              </a:scheme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8854E33-ACBA-278D-E57C-0EEF9C678C9F}"/>
              </a:ext>
            </a:extLst>
          </p:cNvPr>
          <p:cNvSpPr txBox="1"/>
          <p:nvPr/>
        </p:nvSpPr>
        <p:spPr>
          <a:xfrm>
            <a:off x="535813" y="398331"/>
            <a:ext cx="74686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Helvetica" pitchFamily="2" charset="0"/>
                <a:cs typeface="Poppins" pitchFamily="2" charset="77"/>
              </a:rPr>
              <a:t>Métis Employment &amp; Training (MET)</a:t>
            </a:r>
          </a:p>
          <a:p>
            <a:r>
              <a:rPr lang="en-US" sz="3600" b="1" dirty="0">
                <a:solidFill>
                  <a:srgbClr val="FF251B"/>
                </a:solidFill>
                <a:latin typeface="Helvetica" pitchFamily="2" charset="0"/>
                <a:cs typeface="Poppins" pitchFamily="2" charset="77"/>
              </a:rPr>
              <a:t>26 YEARS OF EXCELLENCE</a:t>
            </a:r>
          </a:p>
        </p:txBody>
      </p:sp>
      <p:sp>
        <p:nvSpPr>
          <p:cNvPr id="10" name="Round Single Corner Rectangle 9">
            <a:extLst>
              <a:ext uri="{FF2B5EF4-FFF2-40B4-BE49-F238E27FC236}">
                <a16:creationId xmlns:a16="http://schemas.microsoft.com/office/drawing/2014/main" id="{08203AFB-3446-EC25-8B0A-EA7707023D15}"/>
              </a:ext>
            </a:extLst>
          </p:cNvPr>
          <p:cNvSpPr/>
          <p:nvPr/>
        </p:nvSpPr>
        <p:spPr>
          <a:xfrm>
            <a:off x="637165" y="1427999"/>
            <a:ext cx="442912" cy="45719"/>
          </a:xfrm>
          <a:prstGeom prst="round1Rect">
            <a:avLst/>
          </a:prstGeom>
          <a:solidFill>
            <a:srgbClr val="1714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71411"/>
              </a:solidFill>
              <a:latin typeface="Helvetica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881874E-D39D-0FC9-FE9C-7FDC4093E018}"/>
              </a:ext>
            </a:extLst>
          </p:cNvPr>
          <p:cNvSpPr/>
          <p:nvPr/>
        </p:nvSpPr>
        <p:spPr>
          <a:xfrm>
            <a:off x="321948" y="5562918"/>
            <a:ext cx="8103596" cy="1073442"/>
          </a:xfrm>
          <a:prstGeom prst="rect">
            <a:avLst/>
          </a:prstGeom>
          <a:solidFill>
            <a:schemeClr val="bg1">
              <a:lumMod val="95000"/>
            </a:schemeClr>
          </a:solidFill>
          <a:ln w="57150">
            <a:solidFill>
              <a:srgbClr val="E20000"/>
            </a:solidFill>
          </a:ln>
          <a:effectLst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40C7D28-E1D2-603A-1467-8EAFC08789C8}"/>
              </a:ext>
            </a:extLst>
          </p:cNvPr>
          <p:cNvGrpSpPr/>
          <p:nvPr/>
        </p:nvGrpSpPr>
        <p:grpSpPr>
          <a:xfrm>
            <a:off x="2681308" y="5693907"/>
            <a:ext cx="1772345" cy="927136"/>
            <a:chOff x="5645241" y="6007656"/>
            <a:chExt cx="1772345" cy="92713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CD3F763-30AE-6807-B44B-02772C9F2016}"/>
                </a:ext>
              </a:extLst>
            </p:cNvPr>
            <p:cNvSpPr/>
            <p:nvPr/>
          </p:nvSpPr>
          <p:spPr>
            <a:xfrm>
              <a:off x="5645241" y="6007656"/>
              <a:ext cx="1772345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d-ID" sz="1200" b="1" i="1" dirty="0">
                  <a:latin typeface="Helvetica" pitchFamily="2" charset="0"/>
                </a:rPr>
                <a:t>DIRECTLY IMPACTED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1450A78-431D-F588-9B36-C13ADCFDC888}"/>
                </a:ext>
              </a:extLst>
            </p:cNvPr>
            <p:cNvSpPr/>
            <p:nvPr/>
          </p:nvSpPr>
          <p:spPr>
            <a:xfrm>
              <a:off x="5791467" y="6288461"/>
              <a:ext cx="1479892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d-ID" sz="3600" b="1" spc="-150" dirty="0">
                  <a:solidFill>
                    <a:srgbClr val="E92231"/>
                  </a:solidFill>
                  <a:latin typeface="Helvetica" pitchFamily="2" charset="0"/>
                </a:rPr>
                <a:t>51,636</a:t>
              </a:r>
              <a:endParaRPr lang="id-ID" sz="3200" b="1" spc="-150" dirty="0">
                <a:solidFill>
                  <a:srgbClr val="E92231"/>
                </a:solidFill>
                <a:latin typeface="Helvetica" pitchFamily="2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CCB11E1-16BB-105A-73C9-C9418506828D}"/>
              </a:ext>
            </a:extLst>
          </p:cNvPr>
          <p:cNvGrpSpPr/>
          <p:nvPr/>
        </p:nvGrpSpPr>
        <p:grpSpPr>
          <a:xfrm>
            <a:off x="4515137" y="5695094"/>
            <a:ext cx="2073003" cy="924763"/>
            <a:chOff x="7909820" y="6015328"/>
            <a:chExt cx="2073003" cy="924763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DBC5673-9494-F8DC-436F-F65E0F5E596B}"/>
                </a:ext>
              </a:extLst>
            </p:cNvPr>
            <p:cNvSpPr/>
            <p:nvPr/>
          </p:nvSpPr>
          <p:spPr>
            <a:xfrm>
              <a:off x="7909820" y="6015328"/>
              <a:ext cx="207300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d-ID" sz="1200" b="1" i="1" dirty="0">
                  <a:latin typeface="Helvetica" pitchFamily="2" charset="0"/>
                </a:rPr>
                <a:t>RETURNED TO SCHOOL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895AB7E-1E75-6FCB-7FD1-47DDA32F7872}"/>
                </a:ext>
              </a:extLst>
            </p:cNvPr>
            <p:cNvSpPr/>
            <p:nvPr/>
          </p:nvSpPr>
          <p:spPr>
            <a:xfrm>
              <a:off x="8219007" y="6293760"/>
              <a:ext cx="1454629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d-ID" sz="3600" b="1" spc="-150" dirty="0">
                  <a:solidFill>
                    <a:srgbClr val="E92231"/>
                  </a:solidFill>
                  <a:latin typeface="Helvetica" pitchFamily="2" charset="0"/>
                </a:rPr>
                <a:t>11,543</a:t>
              </a: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BCEB1059-D4BE-694A-4EA5-183884E2E14C}"/>
              </a:ext>
            </a:extLst>
          </p:cNvPr>
          <p:cNvSpPr/>
          <p:nvPr/>
        </p:nvSpPr>
        <p:spPr>
          <a:xfrm>
            <a:off x="328228" y="5562917"/>
            <a:ext cx="2159118" cy="1073443"/>
          </a:xfrm>
          <a:prstGeom prst="rect">
            <a:avLst/>
          </a:prstGeom>
          <a:gradFill>
            <a:gsLst>
              <a:gs pos="0">
                <a:srgbClr val="DC2926"/>
              </a:gs>
              <a:gs pos="100000">
                <a:srgbClr val="A01D1B"/>
              </a:gs>
            </a:gsLst>
            <a:lin ang="5400000" scaled="0"/>
          </a:gradFill>
          <a:ln>
            <a:noFill/>
          </a:ln>
          <a:effectLst>
            <a:softEdge rad="381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25D898B-D482-0D6E-DF2E-D20E786A33C2}"/>
              </a:ext>
            </a:extLst>
          </p:cNvPr>
          <p:cNvSpPr/>
          <p:nvPr/>
        </p:nvSpPr>
        <p:spPr>
          <a:xfrm>
            <a:off x="404229" y="5686576"/>
            <a:ext cx="2007116" cy="8261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900"/>
              </a:lnSpc>
            </a:pPr>
            <a:r>
              <a:rPr lang="en-US" b="1" dirty="0">
                <a:solidFill>
                  <a:schemeClr val="bg1"/>
                </a:solidFill>
                <a:latin typeface="Helvetica" pitchFamily="2" charset="0"/>
                <a:ea typeface="Inter SemiBold" panose="020B0502030000000004" pitchFamily="34" charset="0"/>
                <a:cs typeface="Rubik" panose="00000500000000000000" pitchFamily="2" charset="-79"/>
              </a:rPr>
              <a:t>MET HISTORICAL RESULTS</a:t>
            </a:r>
            <a:endParaRPr lang="en-US" sz="1600" b="1" i="1" dirty="0">
              <a:solidFill>
                <a:schemeClr val="bg1"/>
              </a:solidFill>
              <a:latin typeface="Helvetica" pitchFamily="2" charset="0"/>
              <a:ea typeface="Inter SemiBold" panose="020B0502030000000004" pitchFamily="34" charset="0"/>
              <a:cs typeface="Rubik" panose="00000500000000000000" pitchFamily="2" charset="-79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439325E-D560-3D68-38A3-70B8F6130D17}"/>
              </a:ext>
            </a:extLst>
          </p:cNvPr>
          <p:cNvGrpSpPr/>
          <p:nvPr/>
        </p:nvGrpSpPr>
        <p:grpSpPr>
          <a:xfrm>
            <a:off x="6649624" y="5703635"/>
            <a:ext cx="1595309" cy="907680"/>
            <a:chOff x="10079131" y="5791484"/>
            <a:chExt cx="1595309" cy="90768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39114C47-27EB-3B6D-BE04-0F2C641BF4A5}"/>
                </a:ext>
              </a:extLst>
            </p:cNvPr>
            <p:cNvSpPr/>
            <p:nvPr/>
          </p:nvSpPr>
          <p:spPr>
            <a:xfrm>
              <a:off x="10352443" y="5791484"/>
              <a:ext cx="1048685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d-ID" sz="1200" b="1" i="1" dirty="0">
                  <a:latin typeface="Helvetica" pitchFamily="2" charset="0"/>
                </a:rPr>
                <a:t>EMPLOYED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016C649-FDFC-5385-1102-422D85AC572E}"/>
                </a:ext>
              </a:extLst>
            </p:cNvPr>
            <p:cNvSpPr/>
            <p:nvPr/>
          </p:nvSpPr>
          <p:spPr>
            <a:xfrm>
              <a:off x="10079131" y="6052833"/>
              <a:ext cx="1595309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d-ID" sz="3600" b="1" dirty="0">
                  <a:solidFill>
                    <a:srgbClr val="E92231"/>
                  </a:solidFill>
                  <a:latin typeface="Helvetica" pitchFamily="2" charset="0"/>
                </a:rPr>
                <a:t>16,978</a:t>
              </a:r>
              <a:endParaRPr lang="id-ID" sz="3200" b="1" dirty="0">
                <a:solidFill>
                  <a:srgbClr val="E92231"/>
                </a:solidFill>
                <a:latin typeface="Helvetica" pitchFamily="2" charset="0"/>
              </a:endParaRPr>
            </a:p>
          </p:txBody>
        </p:sp>
      </p:grp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46B93472-58A2-0D89-C6A3-E40ACEF5416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8058819"/>
              </p:ext>
            </p:extLst>
          </p:nvPr>
        </p:nvGraphicFramePr>
        <p:xfrm>
          <a:off x="379285" y="1545773"/>
          <a:ext cx="9537700" cy="38842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095549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CE05F6-E537-B59E-C54B-F8CE90C673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000" y="738185"/>
            <a:ext cx="6589648" cy="1325563"/>
          </a:xfrm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5400" b="1" dirty="0">
                <a:solidFill>
                  <a:srgbClr val="FF251B"/>
                </a:solidFill>
                <a:latin typeface="Helvetica" pitchFamily="2" charset="0"/>
              </a:rPr>
              <a:t>2024-2025 Budget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D2177D6-DE5F-74F4-773C-2D72A985DA0A}"/>
              </a:ext>
            </a:extLst>
          </p:cNvPr>
          <p:cNvSpPr txBox="1">
            <a:spLocks noChangeAspect="1"/>
          </p:cNvSpPr>
          <p:nvPr/>
        </p:nvSpPr>
        <p:spPr>
          <a:xfrm>
            <a:off x="519000" y="538130"/>
            <a:ext cx="7885048" cy="492443"/>
          </a:xfrm>
          <a:prstGeom prst="rect">
            <a:avLst/>
          </a:prstGeom>
          <a:noFill/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2D2A26"/>
                </a:solidFill>
                <a:latin typeface="Helvetica" pitchFamily="2" charset="0"/>
                <a:cs typeface="Poppins" pitchFamily="2" charset="77"/>
              </a:rPr>
              <a:t>Métis Employment &amp; Training (MET)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B94FC0E-BCF8-F464-F572-A2811B327C25}"/>
              </a:ext>
            </a:extLst>
          </p:cNvPr>
          <p:cNvSpPr txBox="1"/>
          <p:nvPr/>
        </p:nvSpPr>
        <p:spPr>
          <a:xfrm>
            <a:off x="834884" y="5296040"/>
            <a:ext cx="556591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2000" i="1" dirty="0"/>
              <a:t>* The 2024–2025 ISET budget of $15.6M has been supplemented by an additional $2 million, bringing the total ISET allocation to $17.6 million.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3E8C69C1-116A-E811-F20F-23024254441D}"/>
              </a:ext>
            </a:extLst>
          </p:cNvPr>
          <p:cNvSpPr/>
          <p:nvPr/>
        </p:nvSpPr>
        <p:spPr>
          <a:xfrm>
            <a:off x="-914400" y="2141486"/>
            <a:ext cx="11049000" cy="2592541"/>
          </a:xfrm>
          <a:prstGeom prst="roundRect">
            <a:avLst/>
          </a:prstGeom>
          <a:gradFill>
            <a:gsLst>
              <a:gs pos="0">
                <a:srgbClr val="DC2926">
                  <a:lumMod val="98000"/>
                </a:srgbClr>
              </a:gs>
              <a:gs pos="100000">
                <a:srgbClr val="A01D1B"/>
              </a:gs>
            </a:gsLst>
            <a:lin ang="5400000" scaled="0"/>
          </a:gradFill>
          <a:ln w="508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9B383F5-16FE-315A-3FAC-0A9DCC552165}"/>
              </a:ext>
            </a:extLst>
          </p:cNvPr>
          <p:cNvSpPr txBox="1">
            <a:spLocks noChangeAspect="1"/>
          </p:cNvSpPr>
          <p:nvPr/>
        </p:nvSpPr>
        <p:spPr>
          <a:xfrm>
            <a:off x="292003" y="2063748"/>
            <a:ext cx="9965635" cy="2215991"/>
          </a:xfrm>
          <a:prstGeom prst="rect">
            <a:avLst/>
          </a:prstGeom>
          <a:noFill/>
          <a:effectLst>
            <a:outerShdw blurRad="76200" dist="762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3500" b="1" spc="-150" dirty="0">
                <a:solidFill>
                  <a:schemeClr val="bg1"/>
                </a:solidFill>
                <a:latin typeface="Helvetica" pitchFamily="2" charset="0"/>
                <a:cs typeface="Poppins" pitchFamily="2" charset="77"/>
              </a:rPr>
              <a:t>$15,600,000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1A1BBED-373D-E16F-A847-621EE64E1B97}"/>
              </a:ext>
            </a:extLst>
          </p:cNvPr>
          <p:cNvSpPr txBox="1"/>
          <p:nvPr/>
        </p:nvSpPr>
        <p:spPr>
          <a:xfrm>
            <a:off x="95250" y="4043014"/>
            <a:ext cx="9864673" cy="492443"/>
          </a:xfrm>
          <a:prstGeom prst="rect">
            <a:avLst/>
          </a:prstGeom>
          <a:noFill/>
          <a:effectLst>
            <a:outerShdw blurRad="50800" dist="38100" dir="5400000" algn="t" rotWithShape="0">
              <a:schemeClr val="tx1">
                <a:alpha val="40000"/>
              </a:scheme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CA" sz="2600" b="1" dirty="0">
                <a:solidFill>
                  <a:schemeClr val="bg1"/>
                </a:solidFill>
                <a:latin typeface="Helvetica" pitchFamily="2" charset="0"/>
              </a:rPr>
              <a:t>STRONGER SKILLS. BETTER JOBS. BRIGHTER FUTURES.</a:t>
            </a:r>
            <a:endParaRPr lang="en-ID" sz="2600" b="1" dirty="0">
              <a:solidFill>
                <a:schemeClr val="bg1"/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3798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C2926">
                <a:alpha val="89640"/>
                <a:lumMod val="98000"/>
              </a:srgbClr>
            </a:gs>
            <a:gs pos="100000">
              <a:srgbClr val="A01D1B">
                <a:alpha val="90250"/>
              </a:srgbClr>
            </a:gs>
          </a:gsLst>
          <a:lin ang="54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49D6315-0719-A7ED-B2B1-A8DE35F4BB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B760EF8-D175-F6E7-EEB2-7C08F14D987E}"/>
              </a:ext>
            </a:extLst>
          </p:cNvPr>
          <p:cNvGrpSpPr/>
          <p:nvPr/>
        </p:nvGrpSpPr>
        <p:grpSpPr>
          <a:xfrm>
            <a:off x="4415663" y="490324"/>
            <a:ext cx="8324197" cy="5877352"/>
            <a:chOff x="4415663" y="566123"/>
            <a:chExt cx="8324197" cy="5877352"/>
          </a:xfrm>
        </p:grpSpPr>
        <p:graphicFrame>
          <p:nvGraphicFramePr>
            <p:cNvPr id="48" name="2D Pie Chart">
              <a:extLst>
                <a:ext uri="{FF2B5EF4-FFF2-40B4-BE49-F238E27FC236}">
                  <a16:creationId xmlns:a16="http://schemas.microsoft.com/office/drawing/2014/main" id="{8F702729-DE38-4BB2-A371-AC6A8400C61D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916588537"/>
                </p:ext>
              </p:extLst>
            </p:nvPr>
          </p:nvGraphicFramePr>
          <p:xfrm>
            <a:off x="4603007" y="2010388"/>
            <a:ext cx="2480123" cy="252514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49" name="Circle">
              <a:extLst>
                <a:ext uri="{FF2B5EF4-FFF2-40B4-BE49-F238E27FC236}">
                  <a16:creationId xmlns:a16="http://schemas.microsoft.com/office/drawing/2014/main" id="{112BE1B8-7FE8-5027-64E4-B50CB285724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15663" y="1853357"/>
              <a:ext cx="2852837" cy="2852837"/>
            </a:xfrm>
            <a:prstGeom prst="ellipse">
              <a:avLst/>
            </a:prstGeom>
            <a:ln w="47625">
              <a:solidFill>
                <a:schemeClr val="bg1"/>
              </a:solidFill>
              <a:custDash>
                <a:ds d="200000" sp="200000"/>
              </a:custDash>
              <a:miter lim="4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0" tIns="0" rIns="0" bIns="0" anchor="ctr"/>
            <a:lstStyle/>
            <a:p>
              <a:pPr algn="ctr" defTabSz="412750" hangingPunct="0">
                <a:defRPr sz="64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 kern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50" name="Line">
              <a:extLst>
                <a:ext uri="{FF2B5EF4-FFF2-40B4-BE49-F238E27FC236}">
                  <a16:creationId xmlns:a16="http://schemas.microsoft.com/office/drawing/2014/main" id="{914A722B-96B9-AE4B-AB51-FAEF866C5F5A}"/>
                </a:ext>
              </a:extLst>
            </p:cNvPr>
            <p:cNvSpPr/>
            <p:nvPr/>
          </p:nvSpPr>
          <p:spPr>
            <a:xfrm>
              <a:off x="5957304" y="1129605"/>
              <a:ext cx="1945379" cy="7381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8485" y="0"/>
                  </a:lnTo>
                  <a:lnTo>
                    <a:pt x="21600" y="0"/>
                  </a:lnTo>
                </a:path>
              </a:pathLst>
            </a:custGeom>
            <a:ln w="47625">
              <a:solidFill>
                <a:schemeClr val="bg1"/>
              </a:solidFill>
              <a:custDash>
                <a:ds d="200000" sp="200000"/>
              </a:custDash>
              <a:miter lim="4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25400" tIns="25400" rIns="25400" bIns="25400" anchor="ctr"/>
            <a:lstStyle/>
            <a:p>
              <a:pPr algn="ctr" defTabSz="412750" hangingPunct="0"/>
              <a:endParaRPr sz="1500" b="1" kern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51" name="Line">
              <a:extLst>
                <a:ext uri="{FF2B5EF4-FFF2-40B4-BE49-F238E27FC236}">
                  <a16:creationId xmlns:a16="http://schemas.microsoft.com/office/drawing/2014/main" id="{C12F50E2-C2ED-0B95-2ABC-D24847547E6E}"/>
                </a:ext>
              </a:extLst>
            </p:cNvPr>
            <p:cNvSpPr/>
            <p:nvPr/>
          </p:nvSpPr>
          <p:spPr>
            <a:xfrm rot="248293">
              <a:off x="4684201" y="4176519"/>
              <a:ext cx="509056" cy="11930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8274" y="21600"/>
                  </a:lnTo>
                  <a:lnTo>
                    <a:pt x="21600" y="21600"/>
                  </a:lnTo>
                </a:path>
              </a:pathLst>
            </a:custGeom>
            <a:ln w="47625">
              <a:solidFill>
                <a:schemeClr val="bg1"/>
              </a:solidFill>
              <a:custDash>
                <a:ds d="200000" sp="200000"/>
              </a:custDash>
              <a:miter lim="4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25400" tIns="25400" rIns="25400" bIns="25400" anchor="ctr"/>
            <a:lstStyle/>
            <a:p>
              <a:pPr algn="ctr" defTabSz="412750" hangingPunct="0"/>
              <a:endParaRPr sz="1500" b="1" kern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52" name="Line">
              <a:extLst>
                <a:ext uri="{FF2B5EF4-FFF2-40B4-BE49-F238E27FC236}">
                  <a16:creationId xmlns:a16="http://schemas.microsoft.com/office/drawing/2014/main" id="{3EED1CDF-3BA8-23F6-04C5-8D72630FEAC1}"/>
                </a:ext>
              </a:extLst>
            </p:cNvPr>
            <p:cNvSpPr/>
            <p:nvPr/>
          </p:nvSpPr>
          <p:spPr>
            <a:xfrm flipH="1" flipV="1">
              <a:off x="7256958" y="3062818"/>
              <a:ext cx="1050506" cy="25337"/>
            </a:xfrm>
            <a:prstGeom prst="line">
              <a:avLst/>
            </a:prstGeom>
            <a:ln w="47625">
              <a:solidFill>
                <a:schemeClr val="bg1"/>
              </a:solidFill>
              <a:custDash>
                <a:ds d="200000" sp="200000"/>
              </a:custDash>
              <a:miter lim="4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25400" tIns="25400" rIns="25400" bIns="25400" anchor="ctr"/>
            <a:lstStyle/>
            <a:p>
              <a:pPr algn="ctr" defTabSz="412750" hangingPunct="0"/>
              <a:endParaRPr sz="1500" b="1" kern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53" name="Line">
              <a:extLst>
                <a:ext uri="{FF2B5EF4-FFF2-40B4-BE49-F238E27FC236}">
                  <a16:creationId xmlns:a16="http://schemas.microsoft.com/office/drawing/2014/main" id="{96793832-91F6-3B22-D8DD-831622063F6D}"/>
                </a:ext>
              </a:extLst>
            </p:cNvPr>
            <p:cNvSpPr/>
            <p:nvPr/>
          </p:nvSpPr>
          <p:spPr>
            <a:xfrm rot="891721">
              <a:off x="6996308" y="4131887"/>
              <a:ext cx="1422310" cy="4824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8274" y="21600"/>
                  </a:lnTo>
                  <a:lnTo>
                    <a:pt x="21600" y="21600"/>
                  </a:lnTo>
                </a:path>
              </a:pathLst>
            </a:custGeom>
            <a:ln w="47625">
              <a:solidFill>
                <a:schemeClr val="bg1"/>
              </a:solidFill>
              <a:custDash>
                <a:ds d="200000" sp="200000"/>
              </a:custDash>
              <a:miter lim="4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25400" tIns="25400" rIns="25400" bIns="25400" anchor="ctr"/>
            <a:lstStyle/>
            <a:p>
              <a:pPr algn="ctr" defTabSz="412750" hangingPunct="0"/>
              <a:endParaRPr sz="1500" b="1" kern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grpSp>
          <p:nvGrpSpPr>
            <p:cNvPr id="107" name="Group 106">
              <a:extLst>
                <a:ext uri="{FF2B5EF4-FFF2-40B4-BE49-F238E27FC236}">
                  <a16:creationId xmlns:a16="http://schemas.microsoft.com/office/drawing/2014/main" id="{39B26195-AA8A-28D7-BA41-BBB62698BDF3}"/>
                </a:ext>
              </a:extLst>
            </p:cNvPr>
            <p:cNvGrpSpPr/>
            <p:nvPr/>
          </p:nvGrpSpPr>
          <p:grpSpPr>
            <a:xfrm>
              <a:off x="8061594" y="566123"/>
              <a:ext cx="4277586" cy="1574501"/>
              <a:chOff x="4995384" y="598134"/>
              <a:chExt cx="4277586" cy="1574501"/>
            </a:xfrm>
          </p:grpSpPr>
          <p:pic>
            <p:nvPicPr>
              <p:cNvPr id="67" name="Picture 66" descr="A person holding a certificate&#10;&#10;AI-generated content may be incorrect.">
                <a:extLst>
                  <a:ext uri="{FF2B5EF4-FFF2-40B4-BE49-F238E27FC236}">
                    <a16:creationId xmlns:a16="http://schemas.microsoft.com/office/drawing/2014/main" id="{108B3BBC-8956-A445-C36D-D8C7A797C8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b="-760"/>
              <a:stretch>
                <a:fillRect/>
              </a:stretch>
            </p:blipFill>
            <p:spPr>
              <a:xfrm rot="5400000">
                <a:off x="6072093" y="-439117"/>
                <a:ext cx="1570051" cy="3653453"/>
              </a:xfrm>
              <a:prstGeom prst="rect">
                <a:avLst/>
              </a:prstGeom>
            </p:spPr>
          </p:pic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94CA9722-EF42-23B2-E938-8CF39E9412D1}"/>
                  </a:ext>
                </a:extLst>
              </p:cNvPr>
              <p:cNvSpPr/>
              <p:nvPr/>
            </p:nvSpPr>
            <p:spPr>
              <a:xfrm>
                <a:off x="4995384" y="599355"/>
                <a:ext cx="3653454" cy="1534383"/>
              </a:xfrm>
              <a:prstGeom prst="rect">
                <a:avLst/>
              </a:prstGeom>
              <a:solidFill>
                <a:schemeClr val="bg1">
                  <a:alpha val="70000"/>
                </a:schemeClr>
              </a:solidFill>
              <a:ln w="50800">
                <a:solidFill>
                  <a:schemeClr val="bg1"/>
                </a:solidFill>
              </a:ln>
              <a:effectLst>
                <a:outerShdw blurRad="50800" dist="101600" dir="2700000" algn="tl" rotWithShape="0">
                  <a:schemeClr val="tx1">
                    <a:alpha val="50000"/>
                  </a:scheme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 dirty="0"/>
              </a:p>
            </p:txBody>
          </p:sp>
          <p:sp>
            <p:nvSpPr>
              <p:cNvPr id="69" name="Subtitle demo text">
                <a:extLst>
                  <a:ext uri="{FF2B5EF4-FFF2-40B4-BE49-F238E27FC236}">
                    <a16:creationId xmlns:a16="http://schemas.microsoft.com/office/drawing/2014/main" id="{0E5F898B-FD71-5508-A66D-002DD7E983D5}"/>
                  </a:ext>
                </a:extLst>
              </p:cNvPr>
              <p:cNvSpPr/>
              <p:nvPr/>
            </p:nvSpPr>
            <p:spPr>
              <a:xfrm>
                <a:off x="5167455" y="598134"/>
                <a:ext cx="4105515" cy="9746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25400" tIns="25400" rIns="25400" bIns="25400" numCol="1" anchor="ctr">
                <a:spAutoFit/>
              </a:bodyPr>
              <a:lstStyle>
                <a:lvl1pPr algn="l">
                  <a:defRPr sz="5000" b="0">
                    <a:solidFill>
                      <a:srgbClr val="24555C"/>
                    </a:solidFill>
                    <a:latin typeface="Futura Bold"/>
                    <a:ea typeface="Futura Bold"/>
                    <a:cs typeface="Futura Bold"/>
                    <a:sym typeface="Futura Bold"/>
                  </a:defRPr>
                </a:lvl1pPr>
              </a:lstStyle>
              <a:p>
                <a:pPr defTabSz="412750" hangingPunct="0"/>
                <a:r>
                  <a:rPr lang="en-CA" sz="6000" b="1" kern="0" dirty="0">
                    <a:solidFill>
                      <a:srgbClr val="DC2926"/>
                    </a:solidFill>
                    <a:latin typeface="Helvetica" pitchFamily="2" charset="0"/>
                  </a:rPr>
                  <a:t>971</a:t>
                </a:r>
                <a:endParaRPr lang="en-CA" sz="4800" b="1" kern="0" dirty="0">
                  <a:solidFill>
                    <a:srgbClr val="DC2926"/>
                  </a:solidFill>
                  <a:latin typeface="Helvetica" pitchFamily="2" charset="0"/>
                </a:endParaRPr>
              </a:p>
            </p:txBody>
          </p:sp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01BFFCC9-E686-9A51-9373-2B2B75BAFDC4}"/>
                  </a:ext>
                </a:extLst>
              </p:cNvPr>
              <p:cNvSpPr txBox="1"/>
              <p:nvPr/>
            </p:nvSpPr>
            <p:spPr>
              <a:xfrm>
                <a:off x="5150059" y="1480874"/>
                <a:ext cx="3597890" cy="53751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412750" hangingPunct="0">
                  <a:lnSpc>
                    <a:spcPts val="1660"/>
                  </a:lnSpc>
                </a:pPr>
                <a:r>
                  <a:rPr lang="en-CA" b="1" kern="0" dirty="0">
                    <a:latin typeface="Helvetica" pitchFamily="2" charset="0"/>
                  </a:rPr>
                  <a:t>Supported in Sponsored/Funded Programs</a:t>
                </a:r>
              </a:p>
            </p:txBody>
          </p:sp>
        </p:grpSp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885C93E5-2D2B-9724-FE79-8970AF2697E4}"/>
                </a:ext>
              </a:extLst>
            </p:cNvPr>
            <p:cNvGrpSpPr/>
            <p:nvPr/>
          </p:nvGrpSpPr>
          <p:grpSpPr>
            <a:xfrm>
              <a:off x="5154935" y="5076754"/>
              <a:ext cx="3474819" cy="1366721"/>
              <a:chOff x="5500452" y="4461197"/>
              <a:chExt cx="2139709" cy="1584346"/>
            </a:xfrm>
          </p:grpSpPr>
          <p:pic>
            <p:nvPicPr>
              <p:cNvPr id="74" name="Picture 73">
                <a:extLst>
                  <a:ext uri="{FF2B5EF4-FFF2-40B4-BE49-F238E27FC236}">
                    <a16:creationId xmlns:a16="http://schemas.microsoft.com/office/drawing/2014/main" id="{87F407F4-C7EB-BA44-1B18-097CF79EEB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5500452" y="4474376"/>
                <a:ext cx="1813498" cy="1571167"/>
              </a:xfrm>
              <a:prstGeom prst="rect">
                <a:avLst/>
              </a:prstGeom>
            </p:spPr>
          </p:pic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CC403110-D6E3-B622-7966-80AD160601CB}"/>
                  </a:ext>
                </a:extLst>
              </p:cNvPr>
              <p:cNvSpPr/>
              <p:nvPr/>
            </p:nvSpPr>
            <p:spPr>
              <a:xfrm>
                <a:off x="5512928" y="4461197"/>
                <a:ext cx="1801022" cy="1562692"/>
              </a:xfrm>
              <a:prstGeom prst="rect">
                <a:avLst/>
              </a:prstGeom>
              <a:solidFill>
                <a:schemeClr val="bg1">
                  <a:alpha val="70000"/>
                </a:schemeClr>
              </a:solidFill>
              <a:ln w="50800">
                <a:solidFill>
                  <a:schemeClr val="bg1"/>
                </a:solidFill>
              </a:ln>
              <a:effectLst>
                <a:outerShdw blurRad="50800" dist="101600" dir="2700000" algn="tl" rotWithShape="0">
                  <a:schemeClr val="tx1">
                    <a:alpha val="50000"/>
                  </a:scheme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 dirty="0"/>
              </a:p>
            </p:txBody>
          </p:sp>
          <p:sp>
            <p:nvSpPr>
              <p:cNvPr id="76" name="Subtitle demo text">
                <a:extLst>
                  <a:ext uri="{FF2B5EF4-FFF2-40B4-BE49-F238E27FC236}">
                    <a16:creationId xmlns:a16="http://schemas.microsoft.com/office/drawing/2014/main" id="{960361D2-21BB-3EF1-FCC4-29A8D5A9D59F}"/>
                  </a:ext>
                </a:extLst>
              </p:cNvPr>
              <p:cNvSpPr/>
              <p:nvPr/>
            </p:nvSpPr>
            <p:spPr>
              <a:xfrm>
                <a:off x="5687213" y="4534237"/>
                <a:ext cx="1952948" cy="9514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25400" tIns="25400" rIns="25400" bIns="25400" numCol="1" anchor="ctr">
                <a:spAutoFit/>
              </a:bodyPr>
              <a:lstStyle>
                <a:lvl1pPr algn="l">
                  <a:defRPr sz="5000" b="0">
                    <a:solidFill>
                      <a:srgbClr val="24555C"/>
                    </a:solidFill>
                    <a:latin typeface="Futura Bold"/>
                    <a:ea typeface="Futura Bold"/>
                    <a:cs typeface="Futura Bold"/>
                    <a:sym typeface="Futura Bold"/>
                  </a:defRPr>
                </a:lvl1pPr>
              </a:lstStyle>
              <a:p>
                <a:pPr defTabSz="412750" hangingPunct="0"/>
                <a:r>
                  <a:rPr lang="en-CA" b="1" kern="0" dirty="0">
                    <a:solidFill>
                      <a:srgbClr val="DC2926"/>
                    </a:solidFill>
                    <a:latin typeface="Helvetica" pitchFamily="2" charset="0"/>
                  </a:rPr>
                  <a:t>391</a:t>
                </a:r>
              </a:p>
            </p:txBody>
          </p:sp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B11E1BA5-2D4E-838B-E8FE-ED67D0DA2579}"/>
                  </a:ext>
                </a:extLst>
              </p:cNvPr>
              <p:cNvSpPr txBox="1"/>
              <p:nvPr/>
            </p:nvSpPr>
            <p:spPr>
              <a:xfrm>
                <a:off x="5610011" y="5327768"/>
                <a:ext cx="1801022" cy="62310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412750" hangingPunct="0">
                  <a:lnSpc>
                    <a:spcPts val="1660"/>
                  </a:lnSpc>
                </a:pPr>
                <a:r>
                  <a:rPr lang="en-CA" b="1" kern="0" dirty="0">
                    <a:latin typeface="Helvetica" pitchFamily="2" charset="0"/>
                  </a:rPr>
                  <a:t>Supported in Project-Based Training</a:t>
                </a:r>
              </a:p>
            </p:txBody>
          </p:sp>
        </p:grp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5B9CF7D5-6F53-D461-731C-38E73F13433B}"/>
                </a:ext>
              </a:extLst>
            </p:cNvPr>
            <p:cNvGrpSpPr/>
            <p:nvPr/>
          </p:nvGrpSpPr>
          <p:grpSpPr>
            <a:xfrm>
              <a:off x="4709805" y="2124019"/>
              <a:ext cx="2256912" cy="2297883"/>
              <a:chOff x="465710" y="2244017"/>
              <a:chExt cx="2256912" cy="2297883"/>
            </a:xfrm>
            <a:effectLst>
              <a:outerShdw blurRad="50800" dist="25400" algn="l" rotWithShape="0">
                <a:schemeClr val="tx1">
                  <a:lumMod val="65000"/>
                  <a:lumOff val="35000"/>
                  <a:alpha val="40000"/>
                </a:schemeClr>
              </a:outerShdw>
            </a:effectLst>
          </p:grpSpPr>
          <p:sp>
            <p:nvSpPr>
              <p:cNvPr id="85" name="Circle">
                <a:extLst>
                  <a:ext uri="{FF2B5EF4-FFF2-40B4-BE49-F238E27FC236}">
                    <a16:creationId xmlns:a16="http://schemas.microsoft.com/office/drawing/2014/main" id="{A5E1E5D9-8D60-F3A9-F2B4-7B72723333A0}"/>
                  </a:ext>
                </a:extLst>
              </p:cNvPr>
              <p:cNvSpPr/>
              <p:nvPr/>
            </p:nvSpPr>
            <p:spPr>
              <a:xfrm>
                <a:off x="473023" y="2286521"/>
                <a:ext cx="2212876" cy="2212876"/>
              </a:xfrm>
              <a:prstGeom prst="ellipse">
                <a:avLst/>
              </a:prstGeom>
              <a:blipFill>
                <a:blip r:embed="rId6"/>
                <a:stretch>
                  <a:fillRect/>
                </a:stretch>
              </a:blipFill>
              <a:ln w="25400">
                <a:miter lim="400000"/>
              </a:ln>
            </p:spPr>
            <p:txBody>
              <a:bodyPr lIns="0" tIns="0" rIns="0" bIns="0" anchor="ctr"/>
              <a:lstStyle/>
              <a:p>
                <a:pPr algn="ctr" defTabSz="412750" hangingPunct="0">
                  <a:defRPr sz="64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600" kern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86" name="Circle">
                <a:extLst>
                  <a:ext uri="{FF2B5EF4-FFF2-40B4-BE49-F238E27FC236}">
                    <a16:creationId xmlns:a16="http://schemas.microsoft.com/office/drawing/2014/main" id="{1B54D368-6098-CBF5-F8B9-75C2CC84B61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65710" y="2244017"/>
                <a:ext cx="2256912" cy="2297883"/>
              </a:xfrm>
              <a:prstGeom prst="ellipse">
                <a:avLst/>
              </a:prstGeom>
              <a:solidFill>
                <a:srgbClr val="FFFFFF">
                  <a:alpha val="88998"/>
                </a:srgbClr>
              </a:solidFill>
              <a:ln w="25400">
                <a:miter lim="400000"/>
              </a:ln>
            </p:spPr>
            <p:txBody>
              <a:bodyPr lIns="0" tIns="0" rIns="0" bIns="0" anchor="ctr"/>
              <a:lstStyle/>
              <a:p>
                <a:pPr algn="ctr" defTabSz="412750" hangingPunct="0">
                  <a:defRPr sz="64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600" kern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p:grpSp>
        <p:sp>
          <p:nvSpPr>
            <p:cNvPr id="87" name="52%">
              <a:extLst>
                <a:ext uri="{FF2B5EF4-FFF2-40B4-BE49-F238E27FC236}">
                  <a16:creationId xmlns:a16="http://schemas.microsoft.com/office/drawing/2014/main" id="{09F21166-C106-C0F6-61C3-013B75A2D58A}"/>
                </a:ext>
              </a:extLst>
            </p:cNvPr>
            <p:cNvSpPr txBox="1"/>
            <p:nvPr/>
          </p:nvSpPr>
          <p:spPr>
            <a:xfrm>
              <a:off x="4931034" y="2553102"/>
              <a:ext cx="1813620" cy="882293"/>
            </a:xfrm>
            <a:prstGeom prst="rect">
              <a:avLst/>
            </a:prstGeom>
            <a:ln w="25400">
              <a:miter lim="4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25400" tIns="25400" rIns="25400" bIns="25400" anchor="ctr">
              <a:spAutoFit/>
            </a:bodyPr>
            <a:lstStyle>
              <a:lvl1pPr>
                <a:defRPr sz="15000" b="0">
                  <a:solidFill>
                    <a:srgbClr val="24555C"/>
                  </a:solidFill>
                  <a:latin typeface="Futura Bold"/>
                  <a:ea typeface="Futura Bold"/>
                  <a:cs typeface="Futura Bold"/>
                  <a:sym typeface="Futura Bold"/>
                </a:defRPr>
              </a:lvl1pPr>
            </a:lstStyle>
            <a:p>
              <a:pPr algn="ctr" defTabSz="412750" hangingPunct="0"/>
              <a:r>
                <a:rPr lang="en-CA" sz="5400" b="1" kern="0" dirty="0">
                  <a:solidFill>
                    <a:srgbClr val="FF251B"/>
                  </a:solidFill>
                  <a:latin typeface="Helvetica" pitchFamily="2" charset="0"/>
                </a:rPr>
                <a:t>2,245</a:t>
              </a:r>
              <a:endParaRPr sz="5400" b="1" kern="0" dirty="0">
                <a:solidFill>
                  <a:srgbClr val="FF251B"/>
                </a:solidFill>
                <a:latin typeface="Helvetica" pitchFamily="2" charset="0"/>
              </a:endParaRPr>
            </a:p>
          </p:txBody>
        </p:sp>
        <p:sp>
          <p:nvSpPr>
            <p:cNvPr id="88" name="Subtitle demo text">
              <a:extLst>
                <a:ext uri="{FF2B5EF4-FFF2-40B4-BE49-F238E27FC236}">
                  <a16:creationId xmlns:a16="http://schemas.microsoft.com/office/drawing/2014/main" id="{44065EF9-3D30-6C86-211D-33F4B28D5030}"/>
                </a:ext>
              </a:extLst>
            </p:cNvPr>
            <p:cNvSpPr txBox="1"/>
            <p:nvPr/>
          </p:nvSpPr>
          <p:spPr>
            <a:xfrm>
              <a:off x="4797624" y="3403936"/>
              <a:ext cx="2080441" cy="574516"/>
            </a:xfrm>
            <a:prstGeom prst="rect">
              <a:avLst/>
            </a:prstGeom>
            <a:ln w="254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25400" tIns="25400" rIns="25400" bIns="25400" anchor="ctr">
              <a:spAutoFit/>
            </a:bodyPr>
            <a:lstStyle>
              <a:lvl1pPr>
                <a:defRPr sz="5000" b="0">
                  <a:solidFill>
                    <a:srgbClr val="24555C"/>
                  </a:solidFill>
                  <a:latin typeface="Futura Bold"/>
                  <a:ea typeface="Futura Bold"/>
                  <a:cs typeface="Futura Bold"/>
                  <a:sym typeface="Futura Bold"/>
                </a:defRPr>
              </a:lvl1pPr>
            </a:lstStyle>
            <a:p>
              <a:pPr algn="ctr"/>
              <a:r>
                <a:rPr lang="en-CA" sz="1700" b="1" dirty="0">
                  <a:solidFill>
                    <a:srgbClr val="DC2926"/>
                  </a:solidFill>
                  <a:latin typeface="Helvetica" pitchFamily="2" charset="0"/>
                </a:rPr>
                <a:t>Red River Métis Clients Served</a:t>
              </a:r>
            </a:p>
          </p:txBody>
        </p:sp>
        <p:grpSp>
          <p:nvGrpSpPr>
            <p:cNvPr id="106" name="Group 105">
              <a:extLst>
                <a:ext uri="{FF2B5EF4-FFF2-40B4-BE49-F238E27FC236}">
                  <a16:creationId xmlns:a16="http://schemas.microsoft.com/office/drawing/2014/main" id="{AE024D16-6D11-6A23-8BAD-6755CDC187F8}"/>
                </a:ext>
              </a:extLst>
            </p:cNvPr>
            <p:cNvGrpSpPr/>
            <p:nvPr/>
          </p:nvGrpSpPr>
          <p:grpSpPr>
            <a:xfrm>
              <a:off x="8478074" y="2322835"/>
              <a:ext cx="3219082" cy="1593679"/>
              <a:chOff x="5116135" y="172544"/>
              <a:chExt cx="3498065" cy="1593679"/>
            </a:xfrm>
          </p:grpSpPr>
          <p:pic>
            <p:nvPicPr>
              <p:cNvPr id="66" name="Picture 65" descr="A person standing in front of a shelf with medicine&#10;&#10;AI-generated content may be incorrect.">
                <a:extLst>
                  <a:ext uri="{FF2B5EF4-FFF2-40B4-BE49-F238E27FC236}">
                    <a16:creationId xmlns:a16="http://schemas.microsoft.com/office/drawing/2014/main" id="{F2B52CA9-4931-1383-FBFC-0A1B7B70BA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b="-371"/>
              <a:stretch>
                <a:fillRect/>
              </a:stretch>
            </p:blipFill>
            <p:spPr>
              <a:xfrm rot="5400000">
                <a:off x="6163532" y="-748447"/>
                <a:ext cx="1415847" cy="3478563"/>
              </a:xfrm>
              <a:prstGeom prst="rect">
                <a:avLst/>
              </a:prstGeom>
            </p:spPr>
          </p:pic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09DD0159-14D4-F88E-B968-2351BBB26FBE}"/>
                  </a:ext>
                </a:extLst>
              </p:cNvPr>
              <p:cNvSpPr/>
              <p:nvPr/>
            </p:nvSpPr>
            <p:spPr>
              <a:xfrm>
                <a:off x="5132173" y="219038"/>
                <a:ext cx="3482027" cy="1510413"/>
              </a:xfrm>
              <a:prstGeom prst="rect">
                <a:avLst/>
              </a:prstGeom>
              <a:solidFill>
                <a:schemeClr val="bg1">
                  <a:alpha val="70093"/>
                </a:schemeClr>
              </a:solidFill>
              <a:ln w="50800">
                <a:solidFill>
                  <a:schemeClr val="bg1"/>
                </a:solidFill>
              </a:ln>
              <a:effectLst>
                <a:outerShdw blurRad="50800" dist="101600" dir="2700000" algn="tl" rotWithShape="0">
                  <a:schemeClr val="tx1">
                    <a:alpha val="50000"/>
                  </a:scheme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 dirty="0"/>
              </a:p>
            </p:txBody>
          </p:sp>
          <p:sp>
            <p:nvSpPr>
              <p:cNvPr id="72" name="Subtitle demo text">
                <a:extLst>
                  <a:ext uri="{FF2B5EF4-FFF2-40B4-BE49-F238E27FC236}">
                    <a16:creationId xmlns:a16="http://schemas.microsoft.com/office/drawing/2014/main" id="{D46231FB-116C-BE99-0E7F-3194E6C3EF9D}"/>
                  </a:ext>
                </a:extLst>
              </p:cNvPr>
              <p:cNvSpPr/>
              <p:nvPr/>
            </p:nvSpPr>
            <p:spPr>
              <a:xfrm>
                <a:off x="5257846" y="172544"/>
                <a:ext cx="1676307" cy="9746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25400" tIns="25400" rIns="25400" bIns="25400" numCol="1" anchor="ctr">
                <a:spAutoFit/>
              </a:bodyPr>
              <a:lstStyle>
                <a:lvl1pPr algn="l">
                  <a:defRPr sz="5000" b="0">
                    <a:solidFill>
                      <a:srgbClr val="24555C"/>
                    </a:solidFill>
                    <a:latin typeface="Futura Bold"/>
                    <a:ea typeface="Futura Bold"/>
                    <a:cs typeface="Futura Bold"/>
                    <a:sym typeface="Futura Bold"/>
                  </a:defRPr>
                </a:lvl1pPr>
              </a:lstStyle>
              <a:p>
                <a:pPr defTabSz="412750" hangingPunct="0"/>
                <a:r>
                  <a:rPr lang="en-CA" sz="6000" b="1" kern="0" dirty="0">
                    <a:solidFill>
                      <a:srgbClr val="DC2926"/>
                    </a:solidFill>
                    <a:latin typeface="Helvetica" pitchFamily="2" charset="0"/>
                  </a:rPr>
                  <a:t>810</a:t>
                </a:r>
                <a:endParaRPr lang="en-CA" b="1" kern="0" dirty="0">
                  <a:solidFill>
                    <a:srgbClr val="DC2926"/>
                  </a:solidFill>
                  <a:latin typeface="Helvetica" pitchFamily="2" charset="0"/>
                </a:endParaRPr>
              </a:p>
            </p:txBody>
          </p: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B1C8679A-0CE8-80A9-0CA5-304423807EC9}"/>
                  </a:ext>
                </a:extLst>
              </p:cNvPr>
              <p:cNvSpPr txBox="1"/>
              <p:nvPr/>
            </p:nvSpPr>
            <p:spPr>
              <a:xfrm>
                <a:off x="5257846" y="918455"/>
                <a:ext cx="1825170" cy="2951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CA" b="1" kern="0" dirty="0">
                    <a:latin typeface="Helvetica" pitchFamily="2" charset="0"/>
                  </a:rPr>
                  <a:t>Employed</a:t>
                </a:r>
                <a:endParaRPr lang="en-US" dirty="0"/>
              </a:p>
            </p:txBody>
          </p:sp>
          <p:sp>
            <p:nvSpPr>
              <p:cNvPr id="92" name="TextBox 91">
                <a:extLst>
                  <a:ext uri="{FF2B5EF4-FFF2-40B4-BE49-F238E27FC236}">
                    <a16:creationId xmlns:a16="http://schemas.microsoft.com/office/drawing/2014/main" id="{4420835C-6F72-2FC2-FDFE-4E85CF0F6C9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148434" y="1333265"/>
                <a:ext cx="2080828" cy="366614"/>
              </a:xfrm>
              <a:prstGeom prst="rect">
                <a:avLst/>
              </a:prstGeom>
              <a:solidFill>
                <a:schemeClr val="bg1">
                  <a:alpha val="50702"/>
                </a:schemeClr>
              </a:solidFill>
              <a:ln w="22225">
                <a:solidFill>
                  <a:srgbClr val="DC2926"/>
                </a:solidFill>
              </a:ln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ts val="2600"/>
                  </a:lnSpc>
                  <a:spcBef>
                    <a:spcPts val="100"/>
                  </a:spcBef>
                </a:pPr>
                <a:endParaRPr lang="en-US" sz="1100" i="1" dirty="0">
                  <a:latin typeface="Helvetica" pitchFamily="2" charset="0"/>
                </a:endParaRPr>
              </a:p>
            </p:txBody>
          </p:sp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7DF27149-D1EE-182C-5BC0-1D4122E91C71}"/>
                  </a:ext>
                </a:extLst>
              </p:cNvPr>
              <p:cNvSpPr txBox="1"/>
              <p:nvPr/>
            </p:nvSpPr>
            <p:spPr>
              <a:xfrm>
                <a:off x="5116135" y="1304558"/>
                <a:ext cx="224400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A" sz="2400" b="1" i="1" dirty="0">
                    <a:solidFill>
                      <a:srgbClr val="DC2926"/>
                    </a:solidFill>
                    <a:latin typeface="Helvetica" pitchFamily="2" charset="0"/>
                  </a:rPr>
                  <a:t>+112.5</a:t>
                </a:r>
                <a:r>
                  <a:rPr lang="en-CA" sz="1400" b="1" i="1" dirty="0">
                    <a:solidFill>
                      <a:srgbClr val="DC2926"/>
                    </a:solidFill>
                    <a:latin typeface="Helvetica" pitchFamily="2" charset="0"/>
                  </a:rPr>
                  <a:t>% </a:t>
                </a:r>
                <a:r>
                  <a:rPr lang="en-CA" sz="1400" i="1" dirty="0">
                    <a:latin typeface="Helvetica" pitchFamily="2" charset="0"/>
                  </a:rPr>
                  <a:t>of target</a:t>
                </a:r>
                <a:endParaRPr lang="en-US" sz="1100" dirty="0"/>
              </a:p>
            </p:txBody>
          </p:sp>
        </p:grpSp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C67BB122-9B3C-73DE-8A27-646EBE6DD812}"/>
                </a:ext>
              </a:extLst>
            </p:cNvPr>
            <p:cNvGrpSpPr/>
            <p:nvPr/>
          </p:nvGrpSpPr>
          <p:grpSpPr>
            <a:xfrm>
              <a:off x="8445419" y="4188779"/>
              <a:ext cx="4294441" cy="1592787"/>
              <a:chOff x="5928378" y="2294847"/>
              <a:chExt cx="4501286" cy="1592787"/>
            </a:xfrm>
          </p:grpSpPr>
          <p:grpSp>
            <p:nvGrpSpPr>
              <p:cNvPr id="103" name="Group 102">
                <a:extLst>
                  <a:ext uri="{FF2B5EF4-FFF2-40B4-BE49-F238E27FC236}">
                    <a16:creationId xmlns:a16="http://schemas.microsoft.com/office/drawing/2014/main" id="{9E0E20B0-6543-EE9E-D375-DE2BD7ACABFE}"/>
                  </a:ext>
                </a:extLst>
              </p:cNvPr>
              <p:cNvGrpSpPr/>
              <p:nvPr/>
            </p:nvGrpSpPr>
            <p:grpSpPr>
              <a:xfrm>
                <a:off x="5928378" y="2294847"/>
                <a:ext cx="4501286" cy="1570050"/>
                <a:chOff x="5928378" y="2294847"/>
                <a:chExt cx="4501286" cy="1570050"/>
              </a:xfrm>
            </p:grpSpPr>
            <p:pic>
              <p:nvPicPr>
                <p:cNvPr id="79" name="Picture 78">
                  <a:extLst>
                    <a:ext uri="{FF2B5EF4-FFF2-40B4-BE49-F238E27FC236}">
                      <a16:creationId xmlns:a16="http://schemas.microsoft.com/office/drawing/2014/main" id="{DFD0C21B-D1D2-A984-0579-1220D16487C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 cstate="hqprint">
                  <a:alphaModFix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5928378" y="2315728"/>
                  <a:ext cx="3390618" cy="1549169"/>
                </a:xfrm>
                <a:prstGeom prst="rect">
                  <a:avLst/>
                </a:prstGeom>
              </p:spPr>
            </p:pic>
            <p:sp>
              <p:nvSpPr>
                <p:cNvPr id="80" name="Rectangle 79">
                  <a:extLst>
                    <a:ext uri="{FF2B5EF4-FFF2-40B4-BE49-F238E27FC236}">
                      <a16:creationId xmlns:a16="http://schemas.microsoft.com/office/drawing/2014/main" id="{82D2B86D-6DC6-11B7-E162-434047490D9E}"/>
                    </a:ext>
                  </a:extLst>
                </p:cNvPr>
                <p:cNvSpPr/>
                <p:nvPr/>
              </p:nvSpPr>
              <p:spPr>
                <a:xfrm>
                  <a:off x="5928378" y="2294847"/>
                  <a:ext cx="3390620" cy="1570050"/>
                </a:xfrm>
                <a:prstGeom prst="rect">
                  <a:avLst/>
                </a:prstGeom>
                <a:solidFill>
                  <a:schemeClr val="bg1">
                    <a:alpha val="69756"/>
                  </a:schemeClr>
                </a:solidFill>
                <a:ln w="50800">
                  <a:solidFill>
                    <a:schemeClr val="bg1"/>
                  </a:solidFill>
                </a:ln>
                <a:effectLst>
                  <a:outerShdw blurRad="50800" dist="114300" dir="2700000" algn="tl" rotWithShape="0">
                    <a:schemeClr val="tx1">
                      <a:alpha val="50000"/>
                    </a:scheme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D" dirty="0"/>
                </a:p>
              </p:txBody>
            </p:sp>
            <p:grpSp>
              <p:nvGrpSpPr>
                <p:cNvPr id="81" name="Group 80">
                  <a:extLst>
                    <a:ext uri="{FF2B5EF4-FFF2-40B4-BE49-F238E27FC236}">
                      <a16:creationId xmlns:a16="http://schemas.microsoft.com/office/drawing/2014/main" id="{0B3C0CD3-289E-A020-72F8-FADDE48E9571}"/>
                    </a:ext>
                  </a:extLst>
                </p:cNvPr>
                <p:cNvGrpSpPr/>
                <p:nvPr/>
              </p:nvGrpSpPr>
              <p:grpSpPr>
                <a:xfrm>
                  <a:off x="6010477" y="2310640"/>
                  <a:ext cx="4419187" cy="1066063"/>
                  <a:chOff x="3736847" y="2705160"/>
                  <a:chExt cx="1979608" cy="1010038"/>
                </a:xfrm>
              </p:grpSpPr>
              <p:sp>
                <p:nvSpPr>
                  <p:cNvPr id="82" name="Subtitle demo text">
                    <a:extLst>
                      <a:ext uri="{FF2B5EF4-FFF2-40B4-BE49-F238E27FC236}">
                        <a16:creationId xmlns:a16="http://schemas.microsoft.com/office/drawing/2014/main" id="{4A475CFA-EC66-5156-1DE3-1A2F5C99B15E}"/>
                      </a:ext>
                    </a:extLst>
                  </p:cNvPr>
                  <p:cNvSpPr/>
                  <p:nvPr/>
                </p:nvSpPr>
                <p:spPr>
                  <a:xfrm>
                    <a:off x="3763507" y="2705160"/>
                    <a:ext cx="1952948" cy="77760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extrusionOk="0">
                        <a:moveTo>
                          <a:pt x="0" y="0"/>
                        </a:moveTo>
                        <a:lnTo>
                          <a:pt x="21600" y="0"/>
                        </a:lnTo>
                        <a:lnTo>
                          <a:pt x="2160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25400" tIns="25400" rIns="25400" bIns="25400" numCol="1" anchor="ctr">
                    <a:spAutoFit/>
                  </a:bodyPr>
                  <a:lstStyle>
                    <a:lvl1pPr algn="l">
                      <a:defRPr sz="5000" b="0">
                        <a:solidFill>
                          <a:srgbClr val="24555C"/>
                        </a:solidFill>
                        <a:latin typeface="Futura Bold"/>
                        <a:ea typeface="Futura Bold"/>
                        <a:cs typeface="Futura Bold"/>
                        <a:sym typeface="Futura Bold"/>
                      </a:defRPr>
                    </a:lvl1pPr>
                  </a:lstStyle>
                  <a:p>
                    <a:pPr defTabSz="412750" hangingPunct="0"/>
                    <a:r>
                      <a:rPr lang="en-CA" b="1" kern="0" dirty="0">
                        <a:solidFill>
                          <a:srgbClr val="DC2926"/>
                        </a:solidFill>
                        <a:latin typeface="Helvetica" pitchFamily="2" charset="0"/>
                      </a:rPr>
                      <a:t>669</a:t>
                    </a:r>
                  </a:p>
                </p:txBody>
              </p:sp>
              <p:sp>
                <p:nvSpPr>
                  <p:cNvPr id="83" name="TextBox 82">
                    <a:extLst>
                      <a:ext uri="{FF2B5EF4-FFF2-40B4-BE49-F238E27FC236}">
                        <a16:creationId xmlns:a16="http://schemas.microsoft.com/office/drawing/2014/main" id="{33579F54-2CDC-9421-9579-3C2550DDE6E5}"/>
                      </a:ext>
                    </a:extLst>
                  </p:cNvPr>
                  <p:cNvSpPr txBox="1"/>
                  <p:nvPr/>
                </p:nvSpPr>
                <p:spPr>
                  <a:xfrm>
                    <a:off x="3736847" y="3414909"/>
                    <a:ext cx="1337098" cy="300289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defTabSz="412750" hangingPunct="0">
                      <a:lnSpc>
                        <a:spcPts val="1600"/>
                      </a:lnSpc>
                    </a:pPr>
                    <a:r>
                      <a:rPr lang="en-CA" sz="2000" b="1" kern="0" dirty="0">
                        <a:latin typeface="Helvetica" pitchFamily="2" charset="0"/>
                      </a:rPr>
                      <a:t>Returned to School</a:t>
                    </a:r>
                  </a:p>
                </p:txBody>
              </p:sp>
            </p:grpSp>
            <p:sp>
              <p:nvSpPr>
                <p:cNvPr id="96" name="TextBox 95">
                  <a:extLst>
                    <a:ext uri="{FF2B5EF4-FFF2-40B4-BE49-F238E27FC236}">
                      <a16:creationId xmlns:a16="http://schemas.microsoft.com/office/drawing/2014/main" id="{074EF833-FED9-74C0-B960-FA5297FD14A3}"/>
                    </a:ext>
                  </a:extLst>
                </p:cNvPr>
                <p:cNvSpPr txBox="1"/>
                <p:nvPr/>
              </p:nvSpPr>
              <p:spPr>
                <a:xfrm>
                  <a:off x="5979976" y="3399440"/>
                  <a:ext cx="2181360" cy="442718"/>
                </a:xfrm>
                <a:prstGeom prst="rect">
                  <a:avLst/>
                </a:prstGeom>
                <a:solidFill>
                  <a:schemeClr val="bg1">
                    <a:alpha val="50702"/>
                  </a:schemeClr>
                </a:solidFill>
                <a:ln w="22225">
                  <a:solidFill>
                    <a:srgbClr val="DC2926"/>
                  </a:solidFill>
                </a:ln>
              </p:spPr>
              <p:txBody>
                <a:bodyPr wrap="square">
                  <a:spAutoFit/>
                </a:bodyPr>
                <a:lstStyle/>
                <a:p>
                  <a:pPr algn="ctr">
                    <a:lnSpc>
                      <a:spcPts val="2600"/>
                    </a:lnSpc>
                    <a:spcBef>
                      <a:spcPts val="100"/>
                    </a:spcBef>
                  </a:pPr>
                  <a:endParaRPr lang="en-US" sz="1100" i="1" dirty="0">
                    <a:latin typeface="Helvetica" pitchFamily="2" charset="0"/>
                  </a:endParaRPr>
                </a:p>
              </p:txBody>
            </p:sp>
          </p:grpSp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2DEFB9EA-4164-C7BB-84B1-2FF37967DDC4}"/>
                  </a:ext>
                </a:extLst>
              </p:cNvPr>
              <p:cNvSpPr txBox="1"/>
              <p:nvPr/>
            </p:nvSpPr>
            <p:spPr>
              <a:xfrm>
                <a:off x="5993760" y="3425969"/>
                <a:ext cx="216450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A" sz="2400" b="1" i="1" dirty="0">
                    <a:solidFill>
                      <a:srgbClr val="DC2926"/>
                    </a:solidFill>
                    <a:latin typeface="Helvetica" pitchFamily="2" charset="0"/>
                  </a:rPr>
                  <a:t>+174.2</a:t>
                </a:r>
                <a:r>
                  <a:rPr lang="en-CA" sz="1400" b="1" i="1" dirty="0">
                    <a:solidFill>
                      <a:srgbClr val="DC2926"/>
                    </a:solidFill>
                    <a:latin typeface="Helvetica" pitchFamily="2" charset="0"/>
                  </a:rPr>
                  <a:t>% </a:t>
                </a:r>
                <a:r>
                  <a:rPr lang="en-CA" sz="1400" i="1" dirty="0">
                    <a:latin typeface="Helvetica" pitchFamily="2" charset="0"/>
                  </a:rPr>
                  <a:t>of target</a:t>
                </a:r>
                <a:endParaRPr lang="en-US" sz="1100" dirty="0"/>
              </a:p>
            </p:txBody>
          </p: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40926A4B-28A6-FA29-F0FC-1ADE7F5E5790}"/>
              </a:ext>
            </a:extLst>
          </p:cNvPr>
          <p:cNvGrpSpPr>
            <a:grpSpLocks noChangeAspect="1"/>
          </p:cNvGrpSpPr>
          <p:nvPr/>
        </p:nvGrpSpPr>
        <p:grpSpPr>
          <a:xfrm>
            <a:off x="625372" y="1751513"/>
            <a:ext cx="4384388" cy="3517085"/>
            <a:chOff x="625373" y="1956389"/>
            <a:chExt cx="4182299" cy="3354973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98D11777-97C8-4EE8-DB39-C3A60A48B045}"/>
                </a:ext>
              </a:extLst>
            </p:cNvPr>
            <p:cNvSpPr txBox="1"/>
            <p:nvPr/>
          </p:nvSpPr>
          <p:spPr>
            <a:xfrm>
              <a:off x="625373" y="3173533"/>
              <a:ext cx="4182299" cy="2137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bg1">
                      <a:lumMod val="85000"/>
                    </a:schemeClr>
                  </a:solidFill>
                  <a:latin typeface="Helvetica" pitchFamily="2" charset="0"/>
                  <a:cs typeface="Poppins" pitchFamily="2" charset="77"/>
                </a:rPr>
                <a:t>2024-2025 </a:t>
              </a:r>
            </a:p>
            <a:p>
              <a:pPr>
                <a:lnSpc>
                  <a:spcPts val="4880"/>
                </a:lnSpc>
                <a:spcBef>
                  <a:spcPts val="1200"/>
                </a:spcBef>
              </a:pPr>
              <a:r>
                <a:rPr lang="en-US" sz="6000" b="1" dirty="0">
                  <a:solidFill>
                    <a:schemeClr val="bg1"/>
                  </a:solidFill>
                  <a:latin typeface="Helvetica" pitchFamily="2" charset="0"/>
                  <a:cs typeface="Poppins" pitchFamily="2" charset="77"/>
                </a:rPr>
                <a:t>KEY </a:t>
              </a:r>
            </a:p>
            <a:p>
              <a:pPr>
                <a:lnSpc>
                  <a:spcPts val="4880"/>
                </a:lnSpc>
                <a:spcBef>
                  <a:spcPts val="200"/>
                </a:spcBef>
              </a:pPr>
              <a:r>
                <a:rPr lang="en-US" sz="6000" b="1" dirty="0">
                  <a:solidFill>
                    <a:schemeClr val="bg1"/>
                  </a:solidFill>
                  <a:latin typeface="Helvetica" pitchFamily="2" charset="0"/>
                  <a:cs typeface="Poppins" pitchFamily="2" charset="77"/>
                </a:rPr>
                <a:t>RESULTS</a:t>
              </a:r>
              <a:endParaRPr lang="en-US" sz="4800" b="1" dirty="0">
                <a:solidFill>
                  <a:schemeClr val="bg1"/>
                </a:solidFill>
                <a:latin typeface="Helvetica" pitchFamily="2" charset="0"/>
                <a:cs typeface="Poppins" pitchFamily="2" charset="77"/>
              </a:endParaRPr>
            </a:p>
          </p:txBody>
        </p:sp>
        <p:pic>
          <p:nvPicPr>
            <p:cNvPr id="109" name="Picture 108" descr="A black and white sign with white text&#10;&#10;AI-generated content may be incorrect.">
              <a:extLst>
                <a:ext uri="{FF2B5EF4-FFF2-40B4-BE49-F238E27FC236}">
                  <a16:creationId xmlns:a16="http://schemas.microsoft.com/office/drawing/2014/main" id="{194CF7AD-E6B4-6519-D8D2-20DBD01C2E9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6371" y="1956389"/>
              <a:ext cx="2756732" cy="8821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611708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C2926">
                <a:alpha val="89640"/>
                <a:lumMod val="98000"/>
              </a:srgbClr>
            </a:gs>
            <a:gs pos="100000">
              <a:srgbClr val="A01D1B">
                <a:alpha val="90250"/>
              </a:srgbClr>
            </a:gs>
          </a:gsLst>
          <a:lin ang="54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5FA7F3F-47A2-779F-A87B-1183113685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D7D997A-B076-E8ED-938D-F141E5D1BE06}"/>
              </a:ext>
            </a:extLst>
          </p:cNvPr>
          <p:cNvSpPr/>
          <p:nvPr/>
        </p:nvSpPr>
        <p:spPr>
          <a:xfrm>
            <a:off x="1050066" y="2392069"/>
            <a:ext cx="10122809" cy="1553375"/>
          </a:xfrm>
          <a:prstGeom prst="rect">
            <a:avLst/>
          </a:prstGeom>
          <a:gradFill>
            <a:gsLst>
              <a:gs pos="0">
                <a:srgbClr val="DC2926">
                  <a:alpha val="89640"/>
                </a:srgbClr>
              </a:gs>
              <a:gs pos="100000">
                <a:srgbClr val="A01D1B">
                  <a:alpha val="90250"/>
                </a:srgbClr>
              </a:gs>
            </a:gsLst>
            <a:lin ang="5400000" scaled="0"/>
          </a:gradFill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Helvetica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1645F15-C72E-AD52-7E2E-8F9839434DBA}"/>
              </a:ext>
            </a:extLst>
          </p:cNvPr>
          <p:cNvSpPr/>
          <p:nvPr/>
        </p:nvSpPr>
        <p:spPr>
          <a:xfrm>
            <a:off x="1050067" y="1608505"/>
            <a:ext cx="10122807" cy="800676"/>
          </a:xfrm>
          <a:prstGeom prst="rect">
            <a:avLst/>
          </a:prstGeom>
          <a:gradFill>
            <a:gsLst>
              <a:gs pos="0">
                <a:srgbClr val="DC2926">
                  <a:alpha val="89640"/>
                </a:srgbClr>
              </a:gs>
              <a:gs pos="100000">
                <a:srgbClr val="A01D1B">
                  <a:alpha val="90250"/>
                </a:srgbClr>
              </a:gs>
            </a:gsLst>
            <a:lin ang="5400000" scaled="0"/>
          </a:gra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915F3C5-31FD-93E3-4461-4B08C1B940CD}"/>
              </a:ext>
            </a:extLst>
          </p:cNvPr>
          <p:cNvSpPr/>
          <p:nvPr/>
        </p:nvSpPr>
        <p:spPr>
          <a:xfrm>
            <a:off x="2368825" y="1773171"/>
            <a:ext cx="7448527" cy="5936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3600" b="1" i="1" dirty="0">
                <a:solidFill>
                  <a:schemeClr val="bg1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OF 2,245 CLIENTS SERVED…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39E38084-8EB7-459F-2B0B-F770A59F1AC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611486" y="2503344"/>
          <a:ext cx="1448552" cy="14560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BE4C0F8E-A1C1-740E-F532-DCB7988C2187}"/>
              </a:ext>
            </a:extLst>
          </p:cNvPr>
          <p:cNvSpPr/>
          <p:nvPr/>
        </p:nvSpPr>
        <p:spPr>
          <a:xfrm>
            <a:off x="1529065" y="2751878"/>
            <a:ext cx="2022191" cy="3150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1600" b="1" dirty="0">
                <a:solidFill>
                  <a:schemeClr val="bg1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YOUTH UNDER 30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7C78388-651D-D642-0C97-94C17CD4AD77}"/>
              </a:ext>
            </a:extLst>
          </p:cNvPr>
          <p:cNvSpPr/>
          <p:nvPr/>
        </p:nvSpPr>
        <p:spPr>
          <a:xfrm>
            <a:off x="1529065" y="3042266"/>
            <a:ext cx="2022191" cy="760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CA" sz="4800" b="1" dirty="0">
                <a:solidFill>
                  <a:schemeClr val="bg1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78%</a:t>
            </a:r>
            <a:endParaRPr lang="en-US" sz="4800" b="1" dirty="0">
              <a:solidFill>
                <a:schemeClr val="bg1"/>
              </a:solidFill>
              <a:latin typeface="Helvetica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7407A04-456D-9973-0056-1BAE9BC64A8A}"/>
              </a:ext>
            </a:extLst>
          </p:cNvPr>
          <p:cNvSpPr/>
          <p:nvPr/>
        </p:nvSpPr>
        <p:spPr>
          <a:xfrm>
            <a:off x="6622313" y="2506016"/>
            <a:ext cx="3606524" cy="3150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b="1" dirty="0">
                <a:solidFill>
                  <a:schemeClr val="bg1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GENDER DEMOGRAPHICS</a:t>
            </a:r>
          </a:p>
        </p:txBody>
      </p:sp>
      <p:sp>
        <p:nvSpPr>
          <p:cNvPr id="9" name="Фигура">
            <a:extLst>
              <a:ext uri="{FF2B5EF4-FFF2-40B4-BE49-F238E27FC236}">
                <a16:creationId xmlns:a16="http://schemas.microsoft.com/office/drawing/2014/main" id="{EB13CF3F-202C-85CD-905D-9BB86987049B}"/>
              </a:ext>
            </a:extLst>
          </p:cNvPr>
          <p:cNvSpPr>
            <a:spLocks noChangeAspect="1"/>
          </p:cNvSpPr>
          <p:nvPr/>
        </p:nvSpPr>
        <p:spPr>
          <a:xfrm>
            <a:off x="6453371" y="2922674"/>
            <a:ext cx="171717" cy="4356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5" h="21578" extrusionOk="0">
                <a:moveTo>
                  <a:pt x="10782" y="0"/>
                </a:moveTo>
                <a:cubicBezTo>
                  <a:pt x="9350" y="0"/>
                  <a:pt x="7917" y="218"/>
                  <a:pt x="6825" y="656"/>
                </a:cubicBezTo>
                <a:cubicBezTo>
                  <a:pt x="4641" y="1531"/>
                  <a:pt x="4641" y="2952"/>
                  <a:pt x="6825" y="3827"/>
                </a:cubicBezTo>
                <a:cubicBezTo>
                  <a:pt x="9010" y="4702"/>
                  <a:pt x="12551" y="4702"/>
                  <a:pt x="14735" y="3827"/>
                </a:cubicBezTo>
                <a:cubicBezTo>
                  <a:pt x="16919" y="2952"/>
                  <a:pt x="16919" y="1531"/>
                  <a:pt x="14735" y="656"/>
                </a:cubicBezTo>
                <a:cubicBezTo>
                  <a:pt x="13643" y="218"/>
                  <a:pt x="12213" y="0"/>
                  <a:pt x="10782" y="0"/>
                </a:cubicBezTo>
                <a:close/>
                <a:moveTo>
                  <a:pt x="10535" y="4750"/>
                </a:moveTo>
                <a:cubicBezTo>
                  <a:pt x="7736" y="4797"/>
                  <a:pt x="5339" y="5491"/>
                  <a:pt x="3675" y="6401"/>
                </a:cubicBezTo>
                <a:cubicBezTo>
                  <a:pt x="2316" y="7144"/>
                  <a:pt x="1451" y="8008"/>
                  <a:pt x="874" y="8899"/>
                </a:cubicBezTo>
                <a:cubicBezTo>
                  <a:pt x="248" y="9868"/>
                  <a:pt x="-45" y="10866"/>
                  <a:pt x="5" y="11866"/>
                </a:cubicBezTo>
                <a:cubicBezTo>
                  <a:pt x="6" y="12209"/>
                  <a:pt x="664" y="12494"/>
                  <a:pt x="1516" y="12522"/>
                </a:cubicBezTo>
                <a:cubicBezTo>
                  <a:pt x="2488" y="12554"/>
                  <a:pt x="3323" y="12249"/>
                  <a:pt x="3333" y="11858"/>
                </a:cubicBezTo>
                <a:cubicBezTo>
                  <a:pt x="3438" y="11346"/>
                  <a:pt x="3655" y="10838"/>
                  <a:pt x="3981" y="10341"/>
                </a:cubicBezTo>
                <a:cubicBezTo>
                  <a:pt x="4303" y="9851"/>
                  <a:pt x="4728" y="9372"/>
                  <a:pt x="5255" y="8911"/>
                </a:cubicBezTo>
                <a:lnTo>
                  <a:pt x="5282" y="9486"/>
                </a:lnTo>
                <a:lnTo>
                  <a:pt x="2303" y="15013"/>
                </a:lnTo>
                <a:cubicBezTo>
                  <a:pt x="2240" y="15124"/>
                  <a:pt x="2303" y="15241"/>
                  <a:pt x="2474" y="15333"/>
                </a:cubicBezTo>
                <a:cubicBezTo>
                  <a:pt x="2636" y="15420"/>
                  <a:pt x="2879" y="15476"/>
                  <a:pt x="3149" y="15487"/>
                </a:cubicBezTo>
                <a:lnTo>
                  <a:pt x="5410" y="15487"/>
                </a:lnTo>
                <a:lnTo>
                  <a:pt x="6154" y="20871"/>
                </a:lnTo>
                <a:cubicBezTo>
                  <a:pt x="6249" y="21288"/>
                  <a:pt x="7149" y="21600"/>
                  <a:pt x="8191" y="21577"/>
                </a:cubicBezTo>
                <a:cubicBezTo>
                  <a:pt x="9180" y="21555"/>
                  <a:pt x="9967" y="21235"/>
                  <a:pt x="10008" y="20838"/>
                </a:cubicBezTo>
                <a:lnTo>
                  <a:pt x="10713" y="15487"/>
                </a:lnTo>
                <a:lnTo>
                  <a:pt x="10913" y="15487"/>
                </a:lnTo>
                <a:lnTo>
                  <a:pt x="11657" y="20871"/>
                </a:lnTo>
                <a:cubicBezTo>
                  <a:pt x="11752" y="21288"/>
                  <a:pt x="12652" y="21600"/>
                  <a:pt x="13695" y="21577"/>
                </a:cubicBezTo>
                <a:cubicBezTo>
                  <a:pt x="14683" y="21555"/>
                  <a:pt x="15470" y="21235"/>
                  <a:pt x="15512" y="20838"/>
                </a:cubicBezTo>
                <a:lnTo>
                  <a:pt x="16216" y="15487"/>
                </a:lnTo>
                <a:lnTo>
                  <a:pt x="18415" y="15487"/>
                </a:lnTo>
                <a:cubicBezTo>
                  <a:pt x="18699" y="15491"/>
                  <a:pt x="18972" y="15442"/>
                  <a:pt x="19152" y="15354"/>
                </a:cubicBezTo>
                <a:cubicBezTo>
                  <a:pt x="19355" y="15255"/>
                  <a:pt x="19412" y="15119"/>
                  <a:pt x="19307" y="14998"/>
                </a:cubicBezTo>
                <a:lnTo>
                  <a:pt x="16427" y="9343"/>
                </a:lnTo>
                <a:lnTo>
                  <a:pt x="16502" y="8847"/>
                </a:lnTo>
                <a:cubicBezTo>
                  <a:pt x="16909" y="9358"/>
                  <a:pt x="17260" y="9876"/>
                  <a:pt x="17556" y="10399"/>
                </a:cubicBezTo>
                <a:cubicBezTo>
                  <a:pt x="17851" y="10923"/>
                  <a:pt x="18091" y="11452"/>
                  <a:pt x="18273" y="11984"/>
                </a:cubicBezTo>
                <a:cubicBezTo>
                  <a:pt x="18333" y="12263"/>
                  <a:pt x="18855" y="12492"/>
                  <a:pt x="19544" y="12543"/>
                </a:cubicBezTo>
                <a:cubicBezTo>
                  <a:pt x="20598" y="12620"/>
                  <a:pt x="21555" y="12285"/>
                  <a:pt x="21502" y="11856"/>
                </a:cubicBezTo>
                <a:cubicBezTo>
                  <a:pt x="21491" y="11045"/>
                  <a:pt x="21306" y="10235"/>
                  <a:pt x="20949" y="9436"/>
                </a:cubicBezTo>
                <a:cubicBezTo>
                  <a:pt x="20549" y="8541"/>
                  <a:pt x="19930" y="7657"/>
                  <a:pt x="18803" y="6866"/>
                </a:cubicBezTo>
                <a:cubicBezTo>
                  <a:pt x="17040" y="5630"/>
                  <a:pt x="14038" y="4693"/>
                  <a:pt x="10535" y="4750"/>
                </a:cubicBezTo>
                <a:close/>
              </a:path>
            </a:pathLst>
          </a:custGeom>
          <a:solidFill>
            <a:srgbClr val="EC5F99">
              <a:alpha val="66514"/>
            </a:srgbClr>
          </a:solidFill>
          <a:ln w="6350">
            <a:solidFill>
              <a:schemeClr val="bg1"/>
            </a:solidFill>
            <a:miter lim="400000"/>
          </a:ln>
          <a:effectLst>
            <a:outerShdw blurRad="50800" dist="38100" dir="5400000" algn="t" rotWithShape="0">
              <a:schemeClr val="bg1">
                <a:alpha val="40000"/>
              </a:schemeClr>
            </a:outerShdw>
          </a:effectLst>
        </p:spPr>
        <p:txBody>
          <a:bodyPr lIns="0" tIns="0" rIns="0" bIns="0" anchor="ctr"/>
          <a:lstStyle/>
          <a:p>
            <a:pPr algn="ctr" defTabSz="412750" hangingPunct="0">
              <a:defRPr sz="3200">
                <a:solidFill>
                  <a:srgbClr val="FFFFFF"/>
                </a:solidFill>
              </a:defRPr>
            </a:pPr>
            <a:endParaRPr sz="1600" kern="0">
              <a:solidFill>
                <a:srgbClr val="FFFFFF"/>
              </a:solidFill>
              <a:latin typeface="Helvetica" pitchFamily="2" charset="0"/>
              <a:sym typeface="DM Sans Medium"/>
            </a:endParaRPr>
          </a:p>
        </p:txBody>
      </p:sp>
      <p:sp>
        <p:nvSpPr>
          <p:cNvPr id="10" name="Фигура">
            <a:extLst>
              <a:ext uri="{FF2B5EF4-FFF2-40B4-BE49-F238E27FC236}">
                <a16:creationId xmlns:a16="http://schemas.microsoft.com/office/drawing/2014/main" id="{8F1A091F-5C08-9935-4DC7-B30BE69791BA}"/>
              </a:ext>
            </a:extLst>
          </p:cNvPr>
          <p:cNvSpPr>
            <a:spLocks noChangeAspect="1"/>
          </p:cNvSpPr>
          <p:nvPr/>
        </p:nvSpPr>
        <p:spPr>
          <a:xfrm>
            <a:off x="6789544" y="2922674"/>
            <a:ext cx="171717" cy="4356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5" h="21578" extrusionOk="0">
                <a:moveTo>
                  <a:pt x="10782" y="0"/>
                </a:moveTo>
                <a:cubicBezTo>
                  <a:pt x="9350" y="0"/>
                  <a:pt x="7917" y="218"/>
                  <a:pt x="6825" y="656"/>
                </a:cubicBezTo>
                <a:cubicBezTo>
                  <a:pt x="4641" y="1531"/>
                  <a:pt x="4641" y="2952"/>
                  <a:pt x="6825" y="3827"/>
                </a:cubicBezTo>
                <a:cubicBezTo>
                  <a:pt x="9010" y="4702"/>
                  <a:pt x="12551" y="4702"/>
                  <a:pt x="14735" y="3827"/>
                </a:cubicBezTo>
                <a:cubicBezTo>
                  <a:pt x="16919" y="2952"/>
                  <a:pt x="16919" y="1531"/>
                  <a:pt x="14735" y="656"/>
                </a:cubicBezTo>
                <a:cubicBezTo>
                  <a:pt x="13643" y="218"/>
                  <a:pt x="12213" y="0"/>
                  <a:pt x="10782" y="0"/>
                </a:cubicBezTo>
                <a:close/>
                <a:moveTo>
                  <a:pt x="10535" y="4750"/>
                </a:moveTo>
                <a:cubicBezTo>
                  <a:pt x="7736" y="4797"/>
                  <a:pt x="5339" y="5491"/>
                  <a:pt x="3675" y="6401"/>
                </a:cubicBezTo>
                <a:cubicBezTo>
                  <a:pt x="2316" y="7144"/>
                  <a:pt x="1451" y="8008"/>
                  <a:pt x="874" y="8899"/>
                </a:cubicBezTo>
                <a:cubicBezTo>
                  <a:pt x="248" y="9868"/>
                  <a:pt x="-45" y="10866"/>
                  <a:pt x="5" y="11866"/>
                </a:cubicBezTo>
                <a:cubicBezTo>
                  <a:pt x="6" y="12209"/>
                  <a:pt x="664" y="12494"/>
                  <a:pt x="1516" y="12522"/>
                </a:cubicBezTo>
                <a:cubicBezTo>
                  <a:pt x="2488" y="12554"/>
                  <a:pt x="3323" y="12249"/>
                  <a:pt x="3333" y="11858"/>
                </a:cubicBezTo>
                <a:cubicBezTo>
                  <a:pt x="3438" y="11346"/>
                  <a:pt x="3655" y="10838"/>
                  <a:pt x="3981" y="10341"/>
                </a:cubicBezTo>
                <a:cubicBezTo>
                  <a:pt x="4303" y="9851"/>
                  <a:pt x="4728" y="9372"/>
                  <a:pt x="5255" y="8911"/>
                </a:cubicBezTo>
                <a:lnTo>
                  <a:pt x="5282" y="9486"/>
                </a:lnTo>
                <a:lnTo>
                  <a:pt x="2303" y="15013"/>
                </a:lnTo>
                <a:cubicBezTo>
                  <a:pt x="2240" y="15124"/>
                  <a:pt x="2303" y="15241"/>
                  <a:pt x="2474" y="15333"/>
                </a:cubicBezTo>
                <a:cubicBezTo>
                  <a:pt x="2636" y="15420"/>
                  <a:pt x="2879" y="15476"/>
                  <a:pt x="3149" y="15487"/>
                </a:cubicBezTo>
                <a:lnTo>
                  <a:pt x="5410" y="15487"/>
                </a:lnTo>
                <a:lnTo>
                  <a:pt x="6154" y="20871"/>
                </a:lnTo>
                <a:cubicBezTo>
                  <a:pt x="6249" y="21288"/>
                  <a:pt x="7149" y="21600"/>
                  <a:pt x="8191" y="21577"/>
                </a:cubicBezTo>
                <a:cubicBezTo>
                  <a:pt x="9180" y="21555"/>
                  <a:pt x="9967" y="21235"/>
                  <a:pt x="10008" y="20838"/>
                </a:cubicBezTo>
                <a:lnTo>
                  <a:pt x="10713" y="15487"/>
                </a:lnTo>
                <a:lnTo>
                  <a:pt x="10913" y="15487"/>
                </a:lnTo>
                <a:lnTo>
                  <a:pt x="11657" y="20871"/>
                </a:lnTo>
                <a:cubicBezTo>
                  <a:pt x="11752" y="21288"/>
                  <a:pt x="12652" y="21600"/>
                  <a:pt x="13695" y="21577"/>
                </a:cubicBezTo>
                <a:cubicBezTo>
                  <a:pt x="14683" y="21555"/>
                  <a:pt x="15470" y="21235"/>
                  <a:pt x="15512" y="20838"/>
                </a:cubicBezTo>
                <a:lnTo>
                  <a:pt x="16216" y="15487"/>
                </a:lnTo>
                <a:lnTo>
                  <a:pt x="18415" y="15487"/>
                </a:lnTo>
                <a:cubicBezTo>
                  <a:pt x="18699" y="15491"/>
                  <a:pt x="18972" y="15442"/>
                  <a:pt x="19152" y="15354"/>
                </a:cubicBezTo>
                <a:cubicBezTo>
                  <a:pt x="19355" y="15255"/>
                  <a:pt x="19412" y="15119"/>
                  <a:pt x="19307" y="14998"/>
                </a:cubicBezTo>
                <a:lnTo>
                  <a:pt x="16427" y="9343"/>
                </a:lnTo>
                <a:lnTo>
                  <a:pt x="16502" y="8847"/>
                </a:lnTo>
                <a:cubicBezTo>
                  <a:pt x="16909" y="9358"/>
                  <a:pt x="17260" y="9876"/>
                  <a:pt x="17556" y="10399"/>
                </a:cubicBezTo>
                <a:cubicBezTo>
                  <a:pt x="17851" y="10923"/>
                  <a:pt x="18091" y="11452"/>
                  <a:pt x="18273" y="11984"/>
                </a:cubicBezTo>
                <a:cubicBezTo>
                  <a:pt x="18333" y="12263"/>
                  <a:pt x="18855" y="12492"/>
                  <a:pt x="19544" y="12543"/>
                </a:cubicBezTo>
                <a:cubicBezTo>
                  <a:pt x="20598" y="12620"/>
                  <a:pt x="21555" y="12285"/>
                  <a:pt x="21502" y="11856"/>
                </a:cubicBezTo>
                <a:cubicBezTo>
                  <a:pt x="21491" y="11045"/>
                  <a:pt x="21306" y="10235"/>
                  <a:pt x="20949" y="9436"/>
                </a:cubicBezTo>
                <a:cubicBezTo>
                  <a:pt x="20549" y="8541"/>
                  <a:pt x="19930" y="7657"/>
                  <a:pt x="18803" y="6866"/>
                </a:cubicBezTo>
                <a:cubicBezTo>
                  <a:pt x="17040" y="5630"/>
                  <a:pt x="14038" y="4693"/>
                  <a:pt x="10535" y="4750"/>
                </a:cubicBezTo>
                <a:close/>
              </a:path>
            </a:pathLst>
          </a:custGeom>
          <a:solidFill>
            <a:srgbClr val="EC5F99">
              <a:alpha val="66514"/>
            </a:srgbClr>
          </a:solidFill>
          <a:ln w="6350">
            <a:solidFill>
              <a:schemeClr val="bg1"/>
            </a:solidFill>
            <a:miter lim="400000"/>
          </a:ln>
          <a:effectLst>
            <a:outerShdw blurRad="50800" dist="38100" dir="5400000" algn="t" rotWithShape="0">
              <a:schemeClr val="bg1">
                <a:alpha val="40000"/>
              </a:schemeClr>
            </a:outerShdw>
          </a:effectLst>
        </p:spPr>
        <p:txBody>
          <a:bodyPr lIns="0" tIns="0" rIns="0" bIns="0" anchor="ctr"/>
          <a:lstStyle/>
          <a:p>
            <a:pPr algn="ctr" defTabSz="412750" hangingPunct="0">
              <a:defRPr sz="3200">
                <a:solidFill>
                  <a:srgbClr val="FFFFFF"/>
                </a:solidFill>
              </a:defRPr>
            </a:pPr>
            <a:endParaRPr sz="1600" kern="0">
              <a:solidFill>
                <a:srgbClr val="FFFFFF"/>
              </a:solidFill>
              <a:latin typeface="Helvetica" pitchFamily="2" charset="0"/>
              <a:sym typeface="DM Sans Medium"/>
            </a:endParaRPr>
          </a:p>
        </p:txBody>
      </p:sp>
      <p:sp>
        <p:nvSpPr>
          <p:cNvPr id="11" name="Фигура">
            <a:extLst>
              <a:ext uri="{FF2B5EF4-FFF2-40B4-BE49-F238E27FC236}">
                <a16:creationId xmlns:a16="http://schemas.microsoft.com/office/drawing/2014/main" id="{42ABD728-B960-F7ED-16FE-3295BFF10B2E}"/>
              </a:ext>
            </a:extLst>
          </p:cNvPr>
          <p:cNvSpPr>
            <a:spLocks noChangeAspect="1"/>
          </p:cNvSpPr>
          <p:nvPr/>
        </p:nvSpPr>
        <p:spPr>
          <a:xfrm>
            <a:off x="7125716" y="2922674"/>
            <a:ext cx="171717" cy="4356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5" h="21578" extrusionOk="0">
                <a:moveTo>
                  <a:pt x="10782" y="0"/>
                </a:moveTo>
                <a:cubicBezTo>
                  <a:pt x="9350" y="0"/>
                  <a:pt x="7917" y="218"/>
                  <a:pt x="6825" y="656"/>
                </a:cubicBezTo>
                <a:cubicBezTo>
                  <a:pt x="4641" y="1531"/>
                  <a:pt x="4641" y="2952"/>
                  <a:pt x="6825" y="3827"/>
                </a:cubicBezTo>
                <a:cubicBezTo>
                  <a:pt x="9010" y="4702"/>
                  <a:pt x="12551" y="4702"/>
                  <a:pt x="14735" y="3827"/>
                </a:cubicBezTo>
                <a:cubicBezTo>
                  <a:pt x="16919" y="2952"/>
                  <a:pt x="16919" y="1531"/>
                  <a:pt x="14735" y="656"/>
                </a:cubicBezTo>
                <a:cubicBezTo>
                  <a:pt x="13643" y="218"/>
                  <a:pt x="12213" y="0"/>
                  <a:pt x="10782" y="0"/>
                </a:cubicBezTo>
                <a:close/>
                <a:moveTo>
                  <a:pt x="10535" y="4750"/>
                </a:moveTo>
                <a:cubicBezTo>
                  <a:pt x="7736" y="4797"/>
                  <a:pt x="5339" y="5491"/>
                  <a:pt x="3675" y="6401"/>
                </a:cubicBezTo>
                <a:cubicBezTo>
                  <a:pt x="2316" y="7144"/>
                  <a:pt x="1451" y="8008"/>
                  <a:pt x="874" y="8899"/>
                </a:cubicBezTo>
                <a:cubicBezTo>
                  <a:pt x="248" y="9868"/>
                  <a:pt x="-45" y="10866"/>
                  <a:pt x="5" y="11866"/>
                </a:cubicBezTo>
                <a:cubicBezTo>
                  <a:pt x="6" y="12209"/>
                  <a:pt x="664" y="12494"/>
                  <a:pt x="1516" y="12522"/>
                </a:cubicBezTo>
                <a:cubicBezTo>
                  <a:pt x="2488" y="12554"/>
                  <a:pt x="3323" y="12249"/>
                  <a:pt x="3333" y="11858"/>
                </a:cubicBezTo>
                <a:cubicBezTo>
                  <a:pt x="3438" y="11346"/>
                  <a:pt x="3655" y="10838"/>
                  <a:pt x="3981" y="10341"/>
                </a:cubicBezTo>
                <a:cubicBezTo>
                  <a:pt x="4303" y="9851"/>
                  <a:pt x="4728" y="9372"/>
                  <a:pt x="5255" y="8911"/>
                </a:cubicBezTo>
                <a:lnTo>
                  <a:pt x="5282" y="9486"/>
                </a:lnTo>
                <a:lnTo>
                  <a:pt x="2303" y="15013"/>
                </a:lnTo>
                <a:cubicBezTo>
                  <a:pt x="2240" y="15124"/>
                  <a:pt x="2303" y="15241"/>
                  <a:pt x="2474" y="15333"/>
                </a:cubicBezTo>
                <a:cubicBezTo>
                  <a:pt x="2636" y="15420"/>
                  <a:pt x="2879" y="15476"/>
                  <a:pt x="3149" y="15487"/>
                </a:cubicBezTo>
                <a:lnTo>
                  <a:pt x="5410" y="15487"/>
                </a:lnTo>
                <a:lnTo>
                  <a:pt x="6154" y="20871"/>
                </a:lnTo>
                <a:cubicBezTo>
                  <a:pt x="6249" y="21288"/>
                  <a:pt x="7149" y="21600"/>
                  <a:pt x="8191" y="21577"/>
                </a:cubicBezTo>
                <a:cubicBezTo>
                  <a:pt x="9180" y="21555"/>
                  <a:pt x="9967" y="21235"/>
                  <a:pt x="10008" y="20838"/>
                </a:cubicBezTo>
                <a:lnTo>
                  <a:pt x="10713" y="15487"/>
                </a:lnTo>
                <a:lnTo>
                  <a:pt x="10913" y="15487"/>
                </a:lnTo>
                <a:lnTo>
                  <a:pt x="11657" y="20871"/>
                </a:lnTo>
                <a:cubicBezTo>
                  <a:pt x="11752" y="21288"/>
                  <a:pt x="12652" y="21600"/>
                  <a:pt x="13695" y="21577"/>
                </a:cubicBezTo>
                <a:cubicBezTo>
                  <a:pt x="14683" y="21555"/>
                  <a:pt x="15470" y="21235"/>
                  <a:pt x="15512" y="20838"/>
                </a:cubicBezTo>
                <a:lnTo>
                  <a:pt x="16216" y="15487"/>
                </a:lnTo>
                <a:lnTo>
                  <a:pt x="18415" y="15487"/>
                </a:lnTo>
                <a:cubicBezTo>
                  <a:pt x="18699" y="15491"/>
                  <a:pt x="18972" y="15442"/>
                  <a:pt x="19152" y="15354"/>
                </a:cubicBezTo>
                <a:cubicBezTo>
                  <a:pt x="19355" y="15255"/>
                  <a:pt x="19412" y="15119"/>
                  <a:pt x="19307" y="14998"/>
                </a:cubicBezTo>
                <a:lnTo>
                  <a:pt x="16427" y="9343"/>
                </a:lnTo>
                <a:lnTo>
                  <a:pt x="16502" y="8847"/>
                </a:lnTo>
                <a:cubicBezTo>
                  <a:pt x="16909" y="9358"/>
                  <a:pt x="17260" y="9876"/>
                  <a:pt x="17556" y="10399"/>
                </a:cubicBezTo>
                <a:cubicBezTo>
                  <a:pt x="17851" y="10923"/>
                  <a:pt x="18091" y="11452"/>
                  <a:pt x="18273" y="11984"/>
                </a:cubicBezTo>
                <a:cubicBezTo>
                  <a:pt x="18333" y="12263"/>
                  <a:pt x="18855" y="12492"/>
                  <a:pt x="19544" y="12543"/>
                </a:cubicBezTo>
                <a:cubicBezTo>
                  <a:pt x="20598" y="12620"/>
                  <a:pt x="21555" y="12285"/>
                  <a:pt x="21502" y="11856"/>
                </a:cubicBezTo>
                <a:cubicBezTo>
                  <a:pt x="21491" y="11045"/>
                  <a:pt x="21306" y="10235"/>
                  <a:pt x="20949" y="9436"/>
                </a:cubicBezTo>
                <a:cubicBezTo>
                  <a:pt x="20549" y="8541"/>
                  <a:pt x="19930" y="7657"/>
                  <a:pt x="18803" y="6866"/>
                </a:cubicBezTo>
                <a:cubicBezTo>
                  <a:pt x="17040" y="5630"/>
                  <a:pt x="14038" y="4693"/>
                  <a:pt x="10535" y="4750"/>
                </a:cubicBezTo>
                <a:close/>
              </a:path>
            </a:pathLst>
          </a:custGeom>
          <a:solidFill>
            <a:srgbClr val="EC5F99">
              <a:alpha val="66514"/>
            </a:srgbClr>
          </a:solidFill>
          <a:ln w="6350">
            <a:solidFill>
              <a:schemeClr val="bg1"/>
            </a:solidFill>
            <a:miter lim="400000"/>
          </a:ln>
          <a:effectLst>
            <a:outerShdw blurRad="50800" dist="38100" dir="5400000" algn="t" rotWithShape="0">
              <a:schemeClr val="bg1">
                <a:alpha val="40000"/>
              </a:schemeClr>
            </a:outerShdw>
          </a:effectLst>
        </p:spPr>
        <p:txBody>
          <a:bodyPr lIns="0" tIns="0" rIns="0" bIns="0" anchor="ctr"/>
          <a:lstStyle/>
          <a:p>
            <a:pPr algn="ctr" defTabSz="412750" hangingPunct="0">
              <a:defRPr sz="3200">
                <a:solidFill>
                  <a:srgbClr val="FFFFFF"/>
                </a:solidFill>
              </a:defRPr>
            </a:pPr>
            <a:endParaRPr sz="1600" kern="0">
              <a:solidFill>
                <a:srgbClr val="FFFFFF"/>
              </a:solidFill>
              <a:latin typeface="Helvetica" pitchFamily="2" charset="0"/>
              <a:sym typeface="DM Sans Medium"/>
            </a:endParaRPr>
          </a:p>
        </p:txBody>
      </p:sp>
      <p:sp>
        <p:nvSpPr>
          <p:cNvPr id="12" name="Фигура">
            <a:extLst>
              <a:ext uri="{FF2B5EF4-FFF2-40B4-BE49-F238E27FC236}">
                <a16:creationId xmlns:a16="http://schemas.microsoft.com/office/drawing/2014/main" id="{7C53BBBD-CFB5-B2CF-FE9D-E2F71FD730A9}"/>
              </a:ext>
            </a:extLst>
          </p:cNvPr>
          <p:cNvSpPr>
            <a:spLocks noChangeAspect="1"/>
          </p:cNvSpPr>
          <p:nvPr/>
        </p:nvSpPr>
        <p:spPr>
          <a:xfrm>
            <a:off x="7461889" y="2922674"/>
            <a:ext cx="171717" cy="4356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5" h="21578" extrusionOk="0">
                <a:moveTo>
                  <a:pt x="10782" y="0"/>
                </a:moveTo>
                <a:cubicBezTo>
                  <a:pt x="9350" y="0"/>
                  <a:pt x="7917" y="218"/>
                  <a:pt x="6825" y="656"/>
                </a:cubicBezTo>
                <a:cubicBezTo>
                  <a:pt x="4641" y="1531"/>
                  <a:pt x="4641" y="2952"/>
                  <a:pt x="6825" y="3827"/>
                </a:cubicBezTo>
                <a:cubicBezTo>
                  <a:pt x="9010" y="4702"/>
                  <a:pt x="12551" y="4702"/>
                  <a:pt x="14735" y="3827"/>
                </a:cubicBezTo>
                <a:cubicBezTo>
                  <a:pt x="16919" y="2952"/>
                  <a:pt x="16919" y="1531"/>
                  <a:pt x="14735" y="656"/>
                </a:cubicBezTo>
                <a:cubicBezTo>
                  <a:pt x="13643" y="218"/>
                  <a:pt x="12213" y="0"/>
                  <a:pt x="10782" y="0"/>
                </a:cubicBezTo>
                <a:close/>
                <a:moveTo>
                  <a:pt x="10535" y="4750"/>
                </a:moveTo>
                <a:cubicBezTo>
                  <a:pt x="7736" y="4797"/>
                  <a:pt x="5339" y="5491"/>
                  <a:pt x="3675" y="6401"/>
                </a:cubicBezTo>
                <a:cubicBezTo>
                  <a:pt x="2316" y="7144"/>
                  <a:pt x="1451" y="8008"/>
                  <a:pt x="874" y="8899"/>
                </a:cubicBezTo>
                <a:cubicBezTo>
                  <a:pt x="248" y="9868"/>
                  <a:pt x="-45" y="10866"/>
                  <a:pt x="5" y="11866"/>
                </a:cubicBezTo>
                <a:cubicBezTo>
                  <a:pt x="6" y="12209"/>
                  <a:pt x="664" y="12494"/>
                  <a:pt x="1516" y="12522"/>
                </a:cubicBezTo>
                <a:cubicBezTo>
                  <a:pt x="2488" y="12554"/>
                  <a:pt x="3323" y="12249"/>
                  <a:pt x="3333" y="11858"/>
                </a:cubicBezTo>
                <a:cubicBezTo>
                  <a:pt x="3438" y="11346"/>
                  <a:pt x="3655" y="10838"/>
                  <a:pt x="3981" y="10341"/>
                </a:cubicBezTo>
                <a:cubicBezTo>
                  <a:pt x="4303" y="9851"/>
                  <a:pt x="4728" y="9372"/>
                  <a:pt x="5255" y="8911"/>
                </a:cubicBezTo>
                <a:lnTo>
                  <a:pt x="5282" y="9486"/>
                </a:lnTo>
                <a:lnTo>
                  <a:pt x="2303" y="15013"/>
                </a:lnTo>
                <a:cubicBezTo>
                  <a:pt x="2240" y="15124"/>
                  <a:pt x="2303" y="15241"/>
                  <a:pt x="2474" y="15333"/>
                </a:cubicBezTo>
                <a:cubicBezTo>
                  <a:pt x="2636" y="15420"/>
                  <a:pt x="2879" y="15476"/>
                  <a:pt x="3149" y="15487"/>
                </a:cubicBezTo>
                <a:lnTo>
                  <a:pt x="5410" y="15487"/>
                </a:lnTo>
                <a:lnTo>
                  <a:pt x="6154" y="20871"/>
                </a:lnTo>
                <a:cubicBezTo>
                  <a:pt x="6249" y="21288"/>
                  <a:pt x="7149" y="21600"/>
                  <a:pt x="8191" y="21577"/>
                </a:cubicBezTo>
                <a:cubicBezTo>
                  <a:pt x="9180" y="21555"/>
                  <a:pt x="9967" y="21235"/>
                  <a:pt x="10008" y="20838"/>
                </a:cubicBezTo>
                <a:lnTo>
                  <a:pt x="10713" y="15487"/>
                </a:lnTo>
                <a:lnTo>
                  <a:pt x="10913" y="15487"/>
                </a:lnTo>
                <a:lnTo>
                  <a:pt x="11657" y="20871"/>
                </a:lnTo>
                <a:cubicBezTo>
                  <a:pt x="11752" y="21288"/>
                  <a:pt x="12652" y="21600"/>
                  <a:pt x="13695" y="21577"/>
                </a:cubicBezTo>
                <a:cubicBezTo>
                  <a:pt x="14683" y="21555"/>
                  <a:pt x="15470" y="21235"/>
                  <a:pt x="15512" y="20838"/>
                </a:cubicBezTo>
                <a:lnTo>
                  <a:pt x="16216" y="15487"/>
                </a:lnTo>
                <a:lnTo>
                  <a:pt x="18415" y="15487"/>
                </a:lnTo>
                <a:cubicBezTo>
                  <a:pt x="18699" y="15491"/>
                  <a:pt x="18972" y="15442"/>
                  <a:pt x="19152" y="15354"/>
                </a:cubicBezTo>
                <a:cubicBezTo>
                  <a:pt x="19355" y="15255"/>
                  <a:pt x="19412" y="15119"/>
                  <a:pt x="19307" y="14998"/>
                </a:cubicBezTo>
                <a:lnTo>
                  <a:pt x="16427" y="9343"/>
                </a:lnTo>
                <a:lnTo>
                  <a:pt x="16502" y="8847"/>
                </a:lnTo>
                <a:cubicBezTo>
                  <a:pt x="16909" y="9358"/>
                  <a:pt x="17260" y="9876"/>
                  <a:pt x="17556" y="10399"/>
                </a:cubicBezTo>
                <a:cubicBezTo>
                  <a:pt x="17851" y="10923"/>
                  <a:pt x="18091" y="11452"/>
                  <a:pt x="18273" y="11984"/>
                </a:cubicBezTo>
                <a:cubicBezTo>
                  <a:pt x="18333" y="12263"/>
                  <a:pt x="18855" y="12492"/>
                  <a:pt x="19544" y="12543"/>
                </a:cubicBezTo>
                <a:cubicBezTo>
                  <a:pt x="20598" y="12620"/>
                  <a:pt x="21555" y="12285"/>
                  <a:pt x="21502" y="11856"/>
                </a:cubicBezTo>
                <a:cubicBezTo>
                  <a:pt x="21491" y="11045"/>
                  <a:pt x="21306" y="10235"/>
                  <a:pt x="20949" y="9436"/>
                </a:cubicBezTo>
                <a:cubicBezTo>
                  <a:pt x="20549" y="8541"/>
                  <a:pt x="19930" y="7657"/>
                  <a:pt x="18803" y="6866"/>
                </a:cubicBezTo>
                <a:cubicBezTo>
                  <a:pt x="17040" y="5630"/>
                  <a:pt x="14038" y="4693"/>
                  <a:pt x="10535" y="4750"/>
                </a:cubicBezTo>
                <a:close/>
              </a:path>
            </a:pathLst>
          </a:custGeom>
          <a:solidFill>
            <a:srgbClr val="EC5F99">
              <a:alpha val="66514"/>
            </a:srgbClr>
          </a:solidFill>
          <a:ln w="6350">
            <a:solidFill>
              <a:schemeClr val="bg1"/>
            </a:solidFill>
            <a:miter lim="400000"/>
          </a:ln>
          <a:effectLst>
            <a:outerShdw blurRad="50800" dist="38100" dir="5400000" algn="t" rotWithShape="0">
              <a:schemeClr val="bg1">
                <a:alpha val="40000"/>
              </a:schemeClr>
            </a:outerShdw>
          </a:effectLst>
        </p:spPr>
        <p:txBody>
          <a:bodyPr lIns="0" tIns="0" rIns="0" bIns="0" anchor="ctr"/>
          <a:lstStyle/>
          <a:p>
            <a:pPr algn="ctr" defTabSz="412750" hangingPunct="0">
              <a:defRPr sz="3200">
                <a:solidFill>
                  <a:srgbClr val="FFFFFF"/>
                </a:solidFill>
              </a:defRPr>
            </a:pPr>
            <a:endParaRPr sz="1600" kern="0">
              <a:solidFill>
                <a:srgbClr val="FFFFFF"/>
              </a:solidFill>
              <a:latin typeface="Helvetica" pitchFamily="2" charset="0"/>
              <a:sym typeface="DM Sans Medium"/>
            </a:endParaRPr>
          </a:p>
        </p:txBody>
      </p:sp>
      <p:sp>
        <p:nvSpPr>
          <p:cNvPr id="13" name="Фигура">
            <a:extLst>
              <a:ext uri="{FF2B5EF4-FFF2-40B4-BE49-F238E27FC236}">
                <a16:creationId xmlns:a16="http://schemas.microsoft.com/office/drawing/2014/main" id="{3781070C-2ADB-A6AD-EB7E-B219A43D123F}"/>
              </a:ext>
            </a:extLst>
          </p:cNvPr>
          <p:cNvSpPr>
            <a:spLocks noChangeAspect="1"/>
          </p:cNvSpPr>
          <p:nvPr/>
        </p:nvSpPr>
        <p:spPr>
          <a:xfrm>
            <a:off x="7798063" y="2922674"/>
            <a:ext cx="171717" cy="4356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5" h="21578" extrusionOk="0">
                <a:moveTo>
                  <a:pt x="10782" y="0"/>
                </a:moveTo>
                <a:cubicBezTo>
                  <a:pt x="9350" y="0"/>
                  <a:pt x="7917" y="218"/>
                  <a:pt x="6825" y="656"/>
                </a:cubicBezTo>
                <a:cubicBezTo>
                  <a:pt x="4641" y="1531"/>
                  <a:pt x="4641" y="2952"/>
                  <a:pt x="6825" y="3827"/>
                </a:cubicBezTo>
                <a:cubicBezTo>
                  <a:pt x="9010" y="4702"/>
                  <a:pt x="12551" y="4702"/>
                  <a:pt x="14735" y="3827"/>
                </a:cubicBezTo>
                <a:cubicBezTo>
                  <a:pt x="16919" y="2952"/>
                  <a:pt x="16919" y="1531"/>
                  <a:pt x="14735" y="656"/>
                </a:cubicBezTo>
                <a:cubicBezTo>
                  <a:pt x="13643" y="218"/>
                  <a:pt x="12213" y="0"/>
                  <a:pt x="10782" y="0"/>
                </a:cubicBezTo>
                <a:close/>
                <a:moveTo>
                  <a:pt x="10535" y="4750"/>
                </a:moveTo>
                <a:cubicBezTo>
                  <a:pt x="7736" y="4797"/>
                  <a:pt x="5339" y="5491"/>
                  <a:pt x="3675" y="6401"/>
                </a:cubicBezTo>
                <a:cubicBezTo>
                  <a:pt x="2316" y="7144"/>
                  <a:pt x="1451" y="8008"/>
                  <a:pt x="874" y="8899"/>
                </a:cubicBezTo>
                <a:cubicBezTo>
                  <a:pt x="248" y="9868"/>
                  <a:pt x="-45" y="10866"/>
                  <a:pt x="5" y="11866"/>
                </a:cubicBezTo>
                <a:cubicBezTo>
                  <a:pt x="6" y="12209"/>
                  <a:pt x="664" y="12494"/>
                  <a:pt x="1516" y="12522"/>
                </a:cubicBezTo>
                <a:cubicBezTo>
                  <a:pt x="2488" y="12554"/>
                  <a:pt x="3323" y="12249"/>
                  <a:pt x="3333" y="11858"/>
                </a:cubicBezTo>
                <a:cubicBezTo>
                  <a:pt x="3438" y="11346"/>
                  <a:pt x="3655" y="10838"/>
                  <a:pt x="3981" y="10341"/>
                </a:cubicBezTo>
                <a:cubicBezTo>
                  <a:pt x="4303" y="9851"/>
                  <a:pt x="4728" y="9372"/>
                  <a:pt x="5255" y="8911"/>
                </a:cubicBezTo>
                <a:lnTo>
                  <a:pt x="5282" y="9486"/>
                </a:lnTo>
                <a:lnTo>
                  <a:pt x="2303" y="15013"/>
                </a:lnTo>
                <a:cubicBezTo>
                  <a:pt x="2240" y="15124"/>
                  <a:pt x="2303" y="15241"/>
                  <a:pt x="2474" y="15333"/>
                </a:cubicBezTo>
                <a:cubicBezTo>
                  <a:pt x="2636" y="15420"/>
                  <a:pt x="2879" y="15476"/>
                  <a:pt x="3149" y="15487"/>
                </a:cubicBezTo>
                <a:lnTo>
                  <a:pt x="5410" y="15487"/>
                </a:lnTo>
                <a:lnTo>
                  <a:pt x="6154" y="20871"/>
                </a:lnTo>
                <a:cubicBezTo>
                  <a:pt x="6249" y="21288"/>
                  <a:pt x="7149" y="21600"/>
                  <a:pt x="8191" y="21577"/>
                </a:cubicBezTo>
                <a:cubicBezTo>
                  <a:pt x="9180" y="21555"/>
                  <a:pt x="9967" y="21235"/>
                  <a:pt x="10008" y="20838"/>
                </a:cubicBezTo>
                <a:lnTo>
                  <a:pt x="10713" y="15487"/>
                </a:lnTo>
                <a:lnTo>
                  <a:pt x="10913" y="15487"/>
                </a:lnTo>
                <a:lnTo>
                  <a:pt x="11657" y="20871"/>
                </a:lnTo>
                <a:cubicBezTo>
                  <a:pt x="11752" y="21288"/>
                  <a:pt x="12652" y="21600"/>
                  <a:pt x="13695" y="21577"/>
                </a:cubicBezTo>
                <a:cubicBezTo>
                  <a:pt x="14683" y="21555"/>
                  <a:pt x="15470" y="21235"/>
                  <a:pt x="15512" y="20838"/>
                </a:cubicBezTo>
                <a:lnTo>
                  <a:pt x="16216" y="15487"/>
                </a:lnTo>
                <a:lnTo>
                  <a:pt x="18415" y="15487"/>
                </a:lnTo>
                <a:cubicBezTo>
                  <a:pt x="18699" y="15491"/>
                  <a:pt x="18972" y="15442"/>
                  <a:pt x="19152" y="15354"/>
                </a:cubicBezTo>
                <a:cubicBezTo>
                  <a:pt x="19355" y="15255"/>
                  <a:pt x="19412" y="15119"/>
                  <a:pt x="19307" y="14998"/>
                </a:cubicBezTo>
                <a:lnTo>
                  <a:pt x="16427" y="9343"/>
                </a:lnTo>
                <a:lnTo>
                  <a:pt x="16502" y="8847"/>
                </a:lnTo>
                <a:cubicBezTo>
                  <a:pt x="16909" y="9358"/>
                  <a:pt x="17260" y="9876"/>
                  <a:pt x="17556" y="10399"/>
                </a:cubicBezTo>
                <a:cubicBezTo>
                  <a:pt x="17851" y="10923"/>
                  <a:pt x="18091" y="11452"/>
                  <a:pt x="18273" y="11984"/>
                </a:cubicBezTo>
                <a:cubicBezTo>
                  <a:pt x="18333" y="12263"/>
                  <a:pt x="18855" y="12492"/>
                  <a:pt x="19544" y="12543"/>
                </a:cubicBezTo>
                <a:cubicBezTo>
                  <a:pt x="20598" y="12620"/>
                  <a:pt x="21555" y="12285"/>
                  <a:pt x="21502" y="11856"/>
                </a:cubicBezTo>
                <a:cubicBezTo>
                  <a:pt x="21491" y="11045"/>
                  <a:pt x="21306" y="10235"/>
                  <a:pt x="20949" y="9436"/>
                </a:cubicBezTo>
                <a:cubicBezTo>
                  <a:pt x="20549" y="8541"/>
                  <a:pt x="19930" y="7657"/>
                  <a:pt x="18803" y="6866"/>
                </a:cubicBezTo>
                <a:cubicBezTo>
                  <a:pt x="17040" y="5630"/>
                  <a:pt x="14038" y="4693"/>
                  <a:pt x="10535" y="4750"/>
                </a:cubicBezTo>
                <a:close/>
              </a:path>
            </a:pathLst>
          </a:custGeom>
          <a:solidFill>
            <a:srgbClr val="EC5F99">
              <a:alpha val="66514"/>
            </a:srgbClr>
          </a:solidFill>
          <a:ln w="6350">
            <a:solidFill>
              <a:schemeClr val="bg1"/>
            </a:solidFill>
            <a:miter lim="400000"/>
          </a:ln>
          <a:effectLst>
            <a:outerShdw blurRad="50800" dist="38100" dir="5400000" algn="t" rotWithShape="0">
              <a:schemeClr val="bg1">
                <a:alpha val="40000"/>
              </a:schemeClr>
            </a:outerShdw>
          </a:effectLst>
        </p:spPr>
        <p:txBody>
          <a:bodyPr lIns="0" tIns="0" rIns="0" bIns="0" anchor="ctr"/>
          <a:lstStyle/>
          <a:p>
            <a:pPr algn="ctr" defTabSz="412750" hangingPunct="0">
              <a:defRPr sz="3200">
                <a:solidFill>
                  <a:srgbClr val="FFFFFF"/>
                </a:solidFill>
              </a:defRPr>
            </a:pPr>
            <a:endParaRPr sz="1600" kern="0">
              <a:solidFill>
                <a:srgbClr val="FFFFFF"/>
              </a:solidFill>
              <a:latin typeface="Helvetica" pitchFamily="2" charset="0"/>
              <a:sym typeface="DM Sans Medium"/>
            </a:endParaRPr>
          </a:p>
        </p:txBody>
      </p:sp>
      <p:sp>
        <p:nvSpPr>
          <p:cNvPr id="14" name="Фигура">
            <a:extLst>
              <a:ext uri="{FF2B5EF4-FFF2-40B4-BE49-F238E27FC236}">
                <a16:creationId xmlns:a16="http://schemas.microsoft.com/office/drawing/2014/main" id="{FBC6D805-0CAD-F2A8-75CB-700DE2C01728}"/>
              </a:ext>
            </a:extLst>
          </p:cNvPr>
          <p:cNvSpPr>
            <a:spLocks noChangeAspect="1"/>
          </p:cNvSpPr>
          <p:nvPr/>
        </p:nvSpPr>
        <p:spPr>
          <a:xfrm>
            <a:off x="8134233" y="2922674"/>
            <a:ext cx="171717" cy="4356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5" h="21578" extrusionOk="0">
                <a:moveTo>
                  <a:pt x="10782" y="0"/>
                </a:moveTo>
                <a:cubicBezTo>
                  <a:pt x="9350" y="0"/>
                  <a:pt x="7917" y="218"/>
                  <a:pt x="6825" y="656"/>
                </a:cubicBezTo>
                <a:cubicBezTo>
                  <a:pt x="4641" y="1531"/>
                  <a:pt x="4641" y="2952"/>
                  <a:pt x="6825" y="3827"/>
                </a:cubicBezTo>
                <a:cubicBezTo>
                  <a:pt x="9010" y="4702"/>
                  <a:pt x="12551" y="4702"/>
                  <a:pt x="14735" y="3827"/>
                </a:cubicBezTo>
                <a:cubicBezTo>
                  <a:pt x="16919" y="2952"/>
                  <a:pt x="16919" y="1531"/>
                  <a:pt x="14735" y="656"/>
                </a:cubicBezTo>
                <a:cubicBezTo>
                  <a:pt x="13643" y="218"/>
                  <a:pt x="12213" y="0"/>
                  <a:pt x="10782" y="0"/>
                </a:cubicBezTo>
                <a:close/>
                <a:moveTo>
                  <a:pt x="10535" y="4750"/>
                </a:moveTo>
                <a:cubicBezTo>
                  <a:pt x="7736" y="4797"/>
                  <a:pt x="5339" y="5491"/>
                  <a:pt x="3675" y="6401"/>
                </a:cubicBezTo>
                <a:cubicBezTo>
                  <a:pt x="2316" y="7144"/>
                  <a:pt x="1451" y="8008"/>
                  <a:pt x="874" y="8899"/>
                </a:cubicBezTo>
                <a:cubicBezTo>
                  <a:pt x="248" y="9868"/>
                  <a:pt x="-45" y="10866"/>
                  <a:pt x="5" y="11866"/>
                </a:cubicBezTo>
                <a:cubicBezTo>
                  <a:pt x="6" y="12209"/>
                  <a:pt x="664" y="12494"/>
                  <a:pt x="1516" y="12522"/>
                </a:cubicBezTo>
                <a:cubicBezTo>
                  <a:pt x="2488" y="12554"/>
                  <a:pt x="3323" y="12249"/>
                  <a:pt x="3333" y="11858"/>
                </a:cubicBezTo>
                <a:cubicBezTo>
                  <a:pt x="3438" y="11346"/>
                  <a:pt x="3655" y="10838"/>
                  <a:pt x="3981" y="10341"/>
                </a:cubicBezTo>
                <a:cubicBezTo>
                  <a:pt x="4303" y="9851"/>
                  <a:pt x="4728" y="9372"/>
                  <a:pt x="5255" y="8911"/>
                </a:cubicBezTo>
                <a:lnTo>
                  <a:pt x="5282" y="9486"/>
                </a:lnTo>
                <a:lnTo>
                  <a:pt x="2303" y="15013"/>
                </a:lnTo>
                <a:cubicBezTo>
                  <a:pt x="2240" y="15124"/>
                  <a:pt x="2303" y="15241"/>
                  <a:pt x="2474" y="15333"/>
                </a:cubicBezTo>
                <a:cubicBezTo>
                  <a:pt x="2636" y="15420"/>
                  <a:pt x="2879" y="15476"/>
                  <a:pt x="3149" y="15487"/>
                </a:cubicBezTo>
                <a:lnTo>
                  <a:pt x="5410" y="15487"/>
                </a:lnTo>
                <a:lnTo>
                  <a:pt x="6154" y="20871"/>
                </a:lnTo>
                <a:cubicBezTo>
                  <a:pt x="6249" y="21288"/>
                  <a:pt x="7149" y="21600"/>
                  <a:pt x="8191" y="21577"/>
                </a:cubicBezTo>
                <a:cubicBezTo>
                  <a:pt x="9180" y="21555"/>
                  <a:pt x="9967" y="21235"/>
                  <a:pt x="10008" y="20838"/>
                </a:cubicBezTo>
                <a:lnTo>
                  <a:pt x="10713" y="15487"/>
                </a:lnTo>
                <a:lnTo>
                  <a:pt x="10913" y="15487"/>
                </a:lnTo>
                <a:lnTo>
                  <a:pt x="11657" y="20871"/>
                </a:lnTo>
                <a:cubicBezTo>
                  <a:pt x="11752" y="21288"/>
                  <a:pt x="12652" y="21600"/>
                  <a:pt x="13695" y="21577"/>
                </a:cubicBezTo>
                <a:cubicBezTo>
                  <a:pt x="14683" y="21555"/>
                  <a:pt x="15470" y="21235"/>
                  <a:pt x="15512" y="20838"/>
                </a:cubicBezTo>
                <a:lnTo>
                  <a:pt x="16216" y="15487"/>
                </a:lnTo>
                <a:lnTo>
                  <a:pt x="18415" y="15487"/>
                </a:lnTo>
                <a:cubicBezTo>
                  <a:pt x="18699" y="15491"/>
                  <a:pt x="18972" y="15442"/>
                  <a:pt x="19152" y="15354"/>
                </a:cubicBezTo>
                <a:cubicBezTo>
                  <a:pt x="19355" y="15255"/>
                  <a:pt x="19412" y="15119"/>
                  <a:pt x="19307" y="14998"/>
                </a:cubicBezTo>
                <a:lnTo>
                  <a:pt x="16427" y="9343"/>
                </a:lnTo>
                <a:lnTo>
                  <a:pt x="16502" y="8847"/>
                </a:lnTo>
                <a:cubicBezTo>
                  <a:pt x="16909" y="9358"/>
                  <a:pt x="17260" y="9876"/>
                  <a:pt x="17556" y="10399"/>
                </a:cubicBezTo>
                <a:cubicBezTo>
                  <a:pt x="17851" y="10923"/>
                  <a:pt x="18091" y="11452"/>
                  <a:pt x="18273" y="11984"/>
                </a:cubicBezTo>
                <a:cubicBezTo>
                  <a:pt x="18333" y="12263"/>
                  <a:pt x="18855" y="12492"/>
                  <a:pt x="19544" y="12543"/>
                </a:cubicBezTo>
                <a:cubicBezTo>
                  <a:pt x="20598" y="12620"/>
                  <a:pt x="21555" y="12285"/>
                  <a:pt x="21502" y="11856"/>
                </a:cubicBezTo>
                <a:cubicBezTo>
                  <a:pt x="21491" y="11045"/>
                  <a:pt x="21306" y="10235"/>
                  <a:pt x="20949" y="9436"/>
                </a:cubicBezTo>
                <a:cubicBezTo>
                  <a:pt x="20549" y="8541"/>
                  <a:pt x="19930" y="7657"/>
                  <a:pt x="18803" y="6866"/>
                </a:cubicBezTo>
                <a:cubicBezTo>
                  <a:pt x="17040" y="5630"/>
                  <a:pt x="14038" y="4693"/>
                  <a:pt x="10535" y="4750"/>
                </a:cubicBezTo>
                <a:close/>
              </a:path>
            </a:pathLst>
          </a:custGeom>
          <a:solidFill>
            <a:srgbClr val="EC5F99">
              <a:alpha val="66514"/>
            </a:srgbClr>
          </a:solidFill>
          <a:ln w="6350">
            <a:solidFill>
              <a:schemeClr val="bg1"/>
            </a:solidFill>
            <a:miter lim="400000"/>
          </a:ln>
          <a:effectLst>
            <a:outerShdw blurRad="50800" dist="38100" dir="5400000" algn="t" rotWithShape="0">
              <a:schemeClr val="bg1">
                <a:alpha val="40000"/>
              </a:schemeClr>
            </a:outerShdw>
          </a:effectLst>
        </p:spPr>
        <p:txBody>
          <a:bodyPr lIns="0" tIns="0" rIns="0" bIns="0" anchor="ctr"/>
          <a:lstStyle/>
          <a:p>
            <a:pPr algn="ctr" defTabSz="412750" hangingPunct="0">
              <a:defRPr sz="3200">
                <a:solidFill>
                  <a:srgbClr val="FFFFFF"/>
                </a:solidFill>
              </a:defRPr>
            </a:pPr>
            <a:endParaRPr sz="1600" kern="0">
              <a:solidFill>
                <a:srgbClr val="FFFFFF"/>
              </a:solidFill>
              <a:latin typeface="Helvetica" pitchFamily="2" charset="0"/>
              <a:sym typeface="DM Sans Medium"/>
            </a:endParaRPr>
          </a:p>
        </p:txBody>
      </p:sp>
      <p:sp>
        <p:nvSpPr>
          <p:cNvPr id="15" name="Фигура">
            <a:extLst>
              <a:ext uri="{FF2B5EF4-FFF2-40B4-BE49-F238E27FC236}">
                <a16:creationId xmlns:a16="http://schemas.microsoft.com/office/drawing/2014/main" id="{A6AC48F2-3327-DC69-8FB6-636776377601}"/>
              </a:ext>
            </a:extLst>
          </p:cNvPr>
          <p:cNvSpPr>
            <a:spLocks noChangeAspect="1"/>
          </p:cNvSpPr>
          <p:nvPr/>
        </p:nvSpPr>
        <p:spPr>
          <a:xfrm>
            <a:off x="8470405" y="2922674"/>
            <a:ext cx="171717" cy="4356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5" h="21578" extrusionOk="0">
                <a:moveTo>
                  <a:pt x="10782" y="0"/>
                </a:moveTo>
                <a:cubicBezTo>
                  <a:pt x="9350" y="0"/>
                  <a:pt x="7917" y="218"/>
                  <a:pt x="6825" y="656"/>
                </a:cubicBezTo>
                <a:cubicBezTo>
                  <a:pt x="4641" y="1531"/>
                  <a:pt x="4641" y="2952"/>
                  <a:pt x="6825" y="3827"/>
                </a:cubicBezTo>
                <a:cubicBezTo>
                  <a:pt x="9010" y="4702"/>
                  <a:pt x="12551" y="4702"/>
                  <a:pt x="14735" y="3827"/>
                </a:cubicBezTo>
                <a:cubicBezTo>
                  <a:pt x="16919" y="2952"/>
                  <a:pt x="16919" y="1531"/>
                  <a:pt x="14735" y="656"/>
                </a:cubicBezTo>
                <a:cubicBezTo>
                  <a:pt x="13643" y="218"/>
                  <a:pt x="12213" y="0"/>
                  <a:pt x="10782" y="0"/>
                </a:cubicBezTo>
                <a:close/>
                <a:moveTo>
                  <a:pt x="10535" y="4750"/>
                </a:moveTo>
                <a:cubicBezTo>
                  <a:pt x="7736" y="4797"/>
                  <a:pt x="5339" y="5491"/>
                  <a:pt x="3675" y="6401"/>
                </a:cubicBezTo>
                <a:cubicBezTo>
                  <a:pt x="2316" y="7144"/>
                  <a:pt x="1451" y="8008"/>
                  <a:pt x="874" y="8899"/>
                </a:cubicBezTo>
                <a:cubicBezTo>
                  <a:pt x="248" y="9868"/>
                  <a:pt x="-45" y="10866"/>
                  <a:pt x="5" y="11866"/>
                </a:cubicBezTo>
                <a:cubicBezTo>
                  <a:pt x="6" y="12209"/>
                  <a:pt x="664" y="12494"/>
                  <a:pt x="1516" y="12522"/>
                </a:cubicBezTo>
                <a:cubicBezTo>
                  <a:pt x="2488" y="12554"/>
                  <a:pt x="3323" y="12249"/>
                  <a:pt x="3333" y="11858"/>
                </a:cubicBezTo>
                <a:cubicBezTo>
                  <a:pt x="3438" y="11346"/>
                  <a:pt x="3655" y="10838"/>
                  <a:pt x="3981" y="10341"/>
                </a:cubicBezTo>
                <a:cubicBezTo>
                  <a:pt x="4303" y="9851"/>
                  <a:pt x="4728" y="9372"/>
                  <a:pt x="5255" y="8911"/>
                </a:cubicBezTo>
                <a:lnTo>
                  <a:pt x="5282" y="9486"/>
                </a:lnTo>
                <a:lnTo>
                  <a:pt x="2303" y="15013"/>
                </a:lnTo>
                <a:cubicBezTo>
                  <a:pt x="2240" y="15124"/>
                  <a:pt x="2303" y="15241"/>
                  <a:pt x="2474" y="15333"/>
                </a:cubicBezTo>
                <a:cubicBezTo>
                  <a:pt x="2636" y="15420"/>
                  <a:pt x="2879" y="15476"/>
                  <a:pt x="3149" y="15487"/>
                </a:cubicBezTo>
                <a:lnTo>
                  <a:pt x="5410" y="15487"/>
                </a:lnTo>
                <a:lnTo>
                  <a:pt x="6154" y="20871"/>
                </a:lnTo>
                <a:cubicBezTo>
                  <a:pt x="6249" y="21288"/>
                  <a:pt x="7149" y="21600"/>
                  <a:pt x="8191" y="21577"/>
                </a:cubicBezTo>
                <a:cubicBezTo>
                  <a:pt x="9180" y="21555"/>
                  <a:pt x="9967" y="21235"/>
                  <a:pt x="10008" y="20838"/>
                </a:cubicBezTo>
                <a:lnTo>
                  <a:pt x="10713" y="15487"/>
                </a:lnTo>
                <a:lnTo>
                  <a:pt x="10913" y="15487"/>
                </a:lnTo>
                <a:lnTo>
                  <a:pt x="11657" y="20871"/>
                </a:lnTo>
                <a:cubicBezTo>
                  <a:pt x="11752" y="21288"/>
                  <a:pt x="12652" y="21600"/>
                  <a:pt x="13695" y="21577"/>
                </a:cubicBezTo>
                <a:cubicBezTo>
                  <a:pt x="14683" y="21555"/>
                  <a:pt x="15470" y="21235"/>
                  <a:pt x="15512" y="20838"/>
                </a:cubicBezTo>
                <a:lnTo>
                  <a:pt x="16216" y="15487"/>
                </a:lnTo>
                <a:lnTo>
                  <a:pt x="18415" y="15487"/>
                </a:lnTo>
                <a:cubicBezTo>
                  <a:pt x="18699" y="15491"/>
                  <a:pt x="18972" y="15442"/>
                  <a:pt x="19152" y="15354"/>
                </a:cubicBezTo>
                <a:cubicBezTo>
                  <a:pt x="19355" y="15255"/>
                  <a:pt x="19412" y="15119"/>
                  <a:pt x="19307" y="14998"/>
                </a:cubicBezTo>
                <a:lnTo>
                  <a:pt x="16427" y="9343"/>
                </a:lnTo>
                <a:lnTo>
                  <a:pt x="16502" y="8847"/>
                </a:lnTo>
                <a:cubicBezTo>
                  <a:pt x="16909" y="9358"/>
                  <a:pt x="17260" y="9876"/>
                  <a:pt x="17556" y="10399"/>
                </a:cubicBezTo>
                <a:cubicBezTo>
                  <a:pt x="17851" y="10923"/>
                  <a:pt x="18091" y="11452"/>
                  <a:pt x="18273" y="11984"/>
                </a:cubicBezTo>
                <a:cubicBezTo>
                  <a:pt x="18333" y="12263"/>
                  <a:pt x="18855" y="12492"/>
                  <a:pt x="19544" y="12543"/>
                </a:cubicBezTo>
                <a:cubicBezTo>
                  <a:pt x="20598" y="12620"/>
                  <a:pt x="21555" y="12285"/>
                  <a:pt x="21502" y="11856"/>
                </a:cubicBezTo>
                <a:cubicBezTo>
                  <a:pt x="21491" y="11045"/>
                  <a:pt x="21306" y="10235"/>
                  <a:pt x="20949" y="9436"/>
                </a:cubicBezTo>
                <a:cubicBezTo>
                  <a:pt x="20549" y="8541"/>
                  <a:pt x="19930" y="7657"/>
                  <a:pt x="18803" y="6866"/>
                </a:cubicBezTo>
                <a:cubicBezTo>
                  <a:pt x="17040" y="5630"/>
                  <a:pt x="14038" y="4693"/>
                  <a:pt x="10535" y="4750"/>
                </a:cubicBezTo>
                <a:close/>
              </a:path>
            </a:pathLst>
          </a:custGeom>
          <a:solidFill>
            <a:srgbClr val="EC5F99">
              <a:alpha val="29062"/>
            </a:srgbClr>
          </a:solidFill>
          <a:ln w="6350">
            <a:solidFill>
              <a:schemeClr val="bg1"/>
            </a:solidFill>
            <a:miter lim="400000"/>
          </a:ln>
          <a:effectLst>
            <a:outerShdw blurRad="50800" dist="38100" dir="5400000" algn="t" rotWithShape="0">
              <a:schemeClr val="bg1">
                <a:alpha val="40000"/>
              </a:schemeClr>
            </a:outerShdw>
          </a:effectLst>
        </p:spPr>
        <p:txBody>
          <a:bodyPr lIns="0" tIns="0" rIns="0" bIns="0" anchor="ctr"/>
          <a:lstStyle/>
          <a:p>
            <a:pPr algn="ctr" defTabSz="412750" hangingPunct="0">
              <a:defRPr sz="3200">
                <a:solidFill>
                  <a:srgbClr val="FFFFFF"/>
                </a:solidFill>
              </a:defRPr>
            </a:pPr>
            <a:endParaRPr sz="1600" kern="0">
              <a:solidFill>
                <a:srgbClr val="FFFFFF"/>
              </a:solidFill>
              <a:latin typeface="Helvetica" pitchFamily="2" charset="0"/>
              <a:sym typeface="DM Sans Medium"/>
            </a:endParaRPr>
          </a:p>
        </p:txBody>
      </p:sp>
      <p:sp>
        <p:nvSpPr>
          <p:cNvPr id="16" name="Фигура">
            <a:extLst>
              <a:ext uri="{FF2B5EF4-FFF2-40B4-BE49-F238E27FC236}">
                <a16:creationId xmlns:a16="http://schemas.microsoft.com/office/drawing/2014/main" id="{A67474CF-7AA1-EEE7-960F-B35C1428D974}"/>
              </a:ext>
            </a:extLst>
          </p:cNvPr>
          <p:cNvSpPr>
            <a:spLocks noChangeAspect="1"/>
          </p:cNvSpPr>
          <p:nvPr/>
        </p:nvSpPr>
        <p:spPr>
          <a:xfrm>
            <a:off x="8806578" y="2922674"/>
            <a:ext cx="171717" cy="4356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5" h="21578" extrusionOk="0">
                <a:moveTo>
                  <a:pt x="10782" y="0"/>
                </a:moveTo>
                <a:cubicBezTo>
                  <a:pt x="9350" y="0"/>
                  <a:pt x="7917" y="218"/>
                  <a:pt x="6825" y="656"/>
                </a:cubicBezTo>
                <a:cubicBezTo>
                  <a:pt x="4641" y="1531"/>
                  <a:pt x="4641" y="2952"/>
                  <a:pt x="6825" y="3827"/>
                </a:cubicBezTo>
                <a:cubicBezTo>
                  <a:pt x="9010" y="4702"/>
                  <a:pt x="12551" y="4702"/>
                  <a:pt x="14735" y="3827"/>
                </a:cubicBezTo>
                <a:cubicBezTo>
                  <a:pt x="16919" y="2952"/>
                  <a:pt x="16919" y="1531"/>
                  <a:pt x="14735" y="656"/>
                </a:cubicBezTo>
                <a:cubicBezTo>
                  <a:pt x="13643" y="218"/>
                  <a:pt x="12213" y="0"/>
                  <a:pt x="10782" y="0"/>
                </a:cubicBezTo>
                <a:close/>
                <a:moveTo>
                  <a:pt x="10535" y="4750"/>
                </a:moveTo>
                <a:cubicBezTo>
                  <a:pt x="7736" y="4797"/>
                  <a:pt x="5339" y="5491"/>
                  <a:pt x="3675" y="6401"/>
                </a:cubicBezTo>
                <a:cubicBezTo>
                  <a:pt x="2316" y="7144"/>
                  <a:pt x="1451" y="8008"/>
                  <a:pt x="874" y="8899"/>
                </a:cubicBezTo>
                <a:cubicBezTo>
                  <a:pt x="248" y="9868"/>
                  <a:pt x="-45" y="10866"/>
                  <a:pt x="5" y="11866"/>
                </a:cubicBezTo>
                <a:cubicBezTo>
                  <a:pt x="6" y="12209"/>
                  <a:pt x="664" y="12494"/>
                  <a:pt x="1516" y="12522"/>
                </a:cubicBezTo>
                <a:cubicBezTo>
                  <a:pt x="2488" y="12554"/>
                  <a:pt x="3323" y="12249"/>
                  <a:pt x="3333" y="11858"/>
                </a:cubicBezTo>
                <a:cubicBezTo>
                  <a:pt x="3438" y="11346"/>
                  <a:pt x="3655" y="10838"/>
                  <a:pt x="3981" y="10341"/>
                </a:cubicBezTo>
                <a:cubicBezTo>
                  <a:pt x="4303" y="9851"/>
                  <a:pt x="4728" y="9372"/>
                  <a:pt x="5255" y="8911"/>
                </a:cubicBezTo>
                <a:lnTo>
                  <a:pt x="5282" y="9486"/>
                </a:lnTo>
                <a:lnTo>
                  <a:pt x="2303" y="15013"/>
                </a:lnTo>
                <a:cubicBezTo>
                  <a:pt x="2240" y="15124"/>
                  <a:pt x="2303" y="15241"/>
                  <a:pt x="2474" y="15333"/>
                </a:cubicBezTo>
                <a:cubicBezTo>
                  <a:pt x="2636" y="15420"/>
                  <a:pt x="2879" y="15476"/>
                  <a:pt x="3149" y="15487"/>
                </a:cubicBezTo>
                <a:lnTo>
                  <a:pt x="5410" y="15487"/>
                </a:lnTo>
                <a:lnTo>
                  <a:pt x="6154" y="20871"/>
                </a:lnTo>
                <a:cubicBezTo>
                  <a:pt x="6249" y="21288"/>
                  <a:pt x="7149" y="21600"/>
                  <a:pt x="8191" y="21577"/>
                </a:cubicBezTo>
                <a:cubicBezTo>
                  <a:pt x="9180" y="21555"/>
                  <a:pt x="9967" y="21235"/>
                  <a:pt x="10008" y="20838"/>
                </a:cubicBezTo>
                <a:lnTo>
                  <a:pt x="10713" y="15487"/>
                </a:lnTo>
                <a:lnTo>
                  <a:pt x="10913" y="15487"/>
                </a:lnTo>
                <a:lnTo>
                  <a:pt x="11657" y="20871"/>
                </a:lnTo>
                <a:cubicBezTo>
                  <a:pt x="11752" y="21288"/>
                  <a:pt x="12652" y="21600"/>
                  <a:pt x="13695" y="21577"/>
                </a:cubicBezTo>
                <a:cubicBezTo>
                  <a:pt x="14683" y="21555"/>
                  <a:pt x="15470" y="21235"/>
                  <a:pt x="15512" y="20838"/>
                </a:cubicBezTo>
                <a:lnTo>
                  <a:pt x="16216" y="15487"/>
                </a:lnTo>
                <a:lnTo>
                  <a:pt x="18415" y="15487"/>
                </a:lnTo>
                <a:cubicBezTo>
                  <a:pt x="18699" y="15491"/>
                  <a:pt x="18972" y="15442"/>
                  <a:pt x="19152" y="15354"/>
                </a:cubicBezTo>
                <a:cubicBezTo>
                  <a:pt x="19355" y="15255"/>
                  <a:pt x="19412" y="15119"/>
                  <a:pt x="19307" y="14998"/>
                </a:cubicBezTo>
                <a:lnTo>
                  <a:pt x="16427" y="9343"/>
                </a:lnTo>
                <a:lnTo>
                  <a:pt x="16502" y="8847"/>
                </a:lnTo>
                <a:cubicBezTo>
                  <a:pt x="16909" y="9358"/>
                  <a:pt x="17260" y="9876"/>
                  <a:pt x="17556" y="10399"/>
                </a:cubicBezTo>
                <a:cubicBezTo>
                  <a:pt x="17851" y="10923"/>
                  <a:pt x="18091" y="11452"/>
                  <a:pt x="18273" y="11984"/>
                </a:cubicBezTo>
                <a:cubicBezTo>
                  <a:pt x="18333" y="12263"/>
                  <a:pt x="18855" y="12492"/>
                  <a:pt x="19544" y="12543"/>
                </a:cubicBezTo>
                <a:cubicBezTo>
                  <a:pt x="20598" y="12620"/>
                  <a:pt x="21555" y="12285"/>
                  <a:pt x="21502" y="11856"/>
                </a:cubicBezTo>
                <a:cubicBezTo>
                  <a:pt x="21491" y="11045"/>
                  <a:pt x="21306" y="10235"/>
                  <a:pt x="20949" y="9436"/>
                </a:cubicBezTo>
                <a:cubicBezTo>
                  <a:pt x="20549" y="8541"/>
                  <a:pt x="19930" y="7657"/>
                  <a:pt x="18803" y="6866"/>
                </a:cubicBezTo>
                <a:cubicBezTo>
                  <a:pt x="17040" y="5630"/>
                  <a:pt x="14038" y="4693"/>
                  <a:pt x="10535" y="4750"/>
                </a:cubicBezTo>
                <a:close/>
              </a:path>
            </a:pathLst>
          </a:custGeom>
          <a:solidFill>
            <a:srgbClr val="EC5F99">
              <a:alpha val="29062"/>
            </a:srgbClr>
          </a:solidFill>
          <a:ln w="6350">
            <a:solidFill>
              <a:schemeClr val="bg1"/>
            </a:solidFill>
            <a:miter lim="400000"/>
          </a:ln>
          <a:effectLst>
            <a:outerShdw blurRad="50800" dist="38100" dir="5400000" algn="t" rotWithShape="0">
              <a:schemeClr val="bg1">
                <a:alpha val="40000"/>
              </a:schemeClr>
            </a:outerShdw>
          </a:effectLst>
        </p:spPr>
        <p:txBody>
          <a:bodyPr lIns="0" tIns="0" rIns="0" bIns="0" anchor="ctr"/>
          <a:lstStyle/>
          <a:p>
            <a:pPr algn="ctr" defTabSz="412750" hangingPunct="0">
              <a:defRPr sz="3200">
                <a:solidFill>
                  <a:srgbClr val="FFFFFF"/>
                </a:solidFill>
              </a:defRPr>
            </a:pPr>
            <a:endParaRPr sz="1600" kern="0">
              <a:solidFill>
                <a:srgbClr val="FFFFFF"/>
              </a:solidFill>
              <a:latin typeface="Helvetica" pitchFamily="2" charset="0"/>
              <a:sym typeface="DM Sans Medium"/>
            </a:endParaRPr>
          </a:p>
        </p:txBody>
      </p:sp>
      <p:sp>
        <p:nvSpPr>
          <p:cNvPr id="17" name="Фигура">
            <a:extLst>
              <a:ext uri="{FF2B5EF4-FFF2-40B4-BE49-F238E27FC236}">
                <a16:creationId xmlns:a16="http://schemas.microsoft.com/office/drawing/2014/main" id="{5FD7CABF-1107-4D9F-E962-A895DA2048C1}"/>
              </a:ext>
            </a:extLst>
          </p:cNvPr>
          <p:cNvSpPr>
            <a:spLocks noChangeAspect="1"/>
          </p:cNvSpPr>
          <p:nvPr/>
        </p:nvSpPr>
        <p:spPr>
          <a:xfrm>
            <a:off x="9142752" y="2922674"/>
            <a:ext cx="171717" cy="4356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5" h="21578" extrusionOk="0">
                <a:moveTo>
                  <a:pt x="10782" y="0"/>
                </a:moveTo>
                <a:cubicBezTo>
                  <a:pt x="9350" y="0"/>
                  <a:pt x="7917" y="218"/>
                  <a:pt x="6825" y="656"/>
                </a:cubicBezTo>
                <a:cubicBezTo>
                  <a:pt x="4641" y="1531"/>
                  <a:pt x="4641" y="2952"/>
                  <a:pt x="6825" y="3827"/>
                </a:cubicBezTo>
                <a:cubicBezTo>
                  <a:pt x="9010" y="4702"/>
                  <a:pt x="12551" y="4702"/>
                  <a:pt x="14735" y="3827"/>
                </a:cubicBezTo>
                <a:cubicBezTo>
                  <a:pt x="16919" y="2952"/>
                  <a:pt x="16919" y="1531"/>
                  <a:pt x="14735" y="656"/>
                </a:cubicBezTo>
                <a:cubicBezTo>
                  <a:pt x="13643" y="218"/>
                  <a:pt x="12213" y="0"/>
                  <a:pt x="10782" y="0"/>
                </a:cubicBezTo>
                <a:close/>
                <a:moveTo>
                  <a:pt x="10535" y="4750"/>
                </a:moveTo>
                <a:cubicBezTo>
                  <a:pt x="7736" y="4797"/>
                  <a:pt x="5339" y="5491"/>
                  <a:pt x="3675" y="6401"/>
                </a:cubicBezTo>
                <a:cubicBezTo>
                  <a:pt x="2316" y="7144"/>
                  <a:pt x="1451" y="8008"/>
                  <a:pt x="874" y="8899"/>
                </a:cubicBezTo>
                <a:cubicBezTo>
                  <a:pt x="248" y="9868"/>
                  <a:pt x="-45" y="10866"/>
                  <a:pt x="5" y="11866"/>
                </a:cubicBezTo>
                <a:cubicBezTo>
                  <a:pt x="6" y="12209"/>
                  <a:pt x="664" y="12494"/>
                  <a:pt x="1516" y="12522"/>
                </a:cubicBezTo>
                <a:cubicBezTo>
                  <a:pt x="2488" y="12554"/>
                  <a:pt x="3323" y="12249"/>
                  <a:pt x="3333" y="11858"/>
                </a:cubicBezTo>
                <a:cubicBezTo>
                  <a:pt x="3438" y="11346"/>
                  <a:pt x="3655" y="10838"/>
                  <a:pt x="3981" y="10341"/>
                </a:cubicBezTo>
                <a:cubicBezTo>
                  <a:pt x="4303" y="9851"/>
                  <a:pt x="4728" y="9372"/>
                  <a:pt x="5255" y="8911"/>
                </a:cubicBezTo>
                <a:lnTo>
                  <a:pt x="5282" y="9486"/>
                </a:lnTo>
                <a:lnTo>
                  <a:pt x="2303" y="15013"/>
                </a:lnTo>
                <a:cubicBezTo>
                  <a:pt x="2240" y="15124"/>
                  <a:pt x="2303" y="15241"/>
                  <a:pt x="2474" y="15333"/>
                </a:cubicBezTo>
                <a:cubicBezTo>
                  <a:pt x="2636" y="15420"/>
                  <a:pt x="2879" y="15476"/>
                  <a:pt x="3149" y="15487"/>
                </a:cubicBezTo>
                <a:lnTo>
                  <a:pt x="5410" y="15487"/>
                </a:lnTo>
                <a:lnTo>
                  <a:pt x="6154" y="20871"/>
                </a:lnTo>
                <a:cubicBezTo>
                  <a:pt x="6249" y="21288"/>
                  <a:pt x="7149" y="21600"/>
                  <a:pt x="8191" y="21577"/>
                </a:cubicBezTo>
                <a:cubicBezTo>
                  <a:pt x="9180" y="21555"/>
                  <a:pt x="9967" y="21235"/>
                  <a:pt x="10008" y="20838"/>
                </a:cubicBezTo>
                <a:lnTo>
                  <a:pt x="10713" y="15487"/>
                </a:lnTo>
                <a:lnTo>
                  <a:pt x="10913" y="15487"/>
                </a:lnTo>
                <a:lnTo>
                  <a:pt x="11657" y="20871"/>
                </a:lnTo>
                <a:cubicBezTo>
                  <a:pt x="11752" y="21288"/>
                  <a:pt x="12652" y="21600"/>
                  <a:pt x="13695" y="21577"/>
                </a:cubicBezTo>
                <a:cubicBezTo>
                  <a:pt x="14683" y="21555"/>
                  <a:pt x="15470" y="21235"/>
                  <a:pt x="15512" y="20838"/>
                </a:cubicBezTo>
                <a:lnTo>
                  <a:pt x="16216" y="15487"/>
                </a:lnTo>
                <a:lnTo>
                  <a:pt x="18415" y="15487"/>
                </a:lnTo>
                <a:cubicBezTo>
                  <a:pt x="18699" y="15491"/>
                  <a:pt x="18972" y="15442"/>
                  <a:pt x="19152" y="15354"/>
                </a:cubicBezTo>
                <a:cubicBezTo>
                  <a:pt x="19355" y="15255"/>
                  <a:pt x="19412" y="15119"/>
                  <a:pt x="19307" y="14998"/>
                </a:cubicBezTo>
                <a:lnTo>
                  <a:pt x="16427" y="9343"/>
                </a:lnTo>
                <a:lnTo>
                  <a:pt x="16502" y="8847"/>
                </a:lnTo>
                <a:cubicBezTo>
                  <a:pt x="16909" y="9358"/>
                  <a:pt x="17260" y="9876"/>
                  <a:pt x="17556" y="10399"/>
                </a:cubicBezTo>
                <a:cubicBezTo>
                  <a:pt x="17851" y="10923"/>
                  <a:pt x="18091" y="11452"/>
                  <a:pt x="18273" y="11984"/>
                </a:cubicBezTo>
                <a:cubicBezTo>
                  <a:pt x="18333" y="12263"/>
                  <a:pt x="18855" y="12492"/>
                  <a:pt x="19544" y="12543"/>
                </a:cubicBezTo>
                <a:cubicBezTo>
                  <a:pt x="20598" y="12620"/>
                  <a:pt x="21555" y="12285"/>
                  <a:pt x="21502" y="11856"/>
                </a:cubicBezTo>
                <a:cubicBezTo>
                  <a:pt x="21491" y="11045"/>
                  <a:pt x="21306" y="10235"/>
                  <a:pt x="20949" y="9436"/>
                </a:cubicBezTo>
                <a:cubicBezTo>
                  <a:pt x="20549" y="8541"/>
                  <a:pt x="19930" y="7657"/>
                  <a:pt x="18803" y="6866"/>
                </a:cubicBezTo>
                <a:cubicBezTo>
                  <a:pt x="17040" y="5630"/>
                  <a:pt x="14038" y="4693"/>
                  <a:pt x="10535" y="4750"/>
                </a:cubicBezTo>
                <a:close/>
              </a:path>
            </a:pathLst>
          </a:custGeom>
          <a:solidFill>
            <a:srgbClr val="EC5F99">
              <a:alpha val="29062"/>
            </a:srgbClr>
          </a:solidFill>
          <a:ln w="6350">
            <a:solidFill>
              <a:schemeClr val="bg1"/>
            </a:solidFill>
            <a:miter lim="400000"/>
          </a:ln>
          <a:effectLst>
            <a:outerShdw blurRad="50800" dist="38100" dir="5400000" algn="t" rotWithShape="0">
              <a:schemeClr val="bg1">
                <a:alpha val="40000"/>
              </a:schemeClr>
            </a:outerShdw>
          </a:effectLst>
        </p:spPr>
        <p:txBody>
          <a:bodyPr lIns="0" tIns="0" rIns="0" bIns="0" anchor="ctr"/>
          <a:lstStyle/>
          <a:p>
            <a:pPr algn="ctr" defTabSz="412750" hangingPunct="0">
              <a:defRPr sz="3200">
                <a:solidFill>
                  <a:srgbClr val="FFFFFF"/>
                </a:solidFill>
              </a:defRPr>
            </a:pPr>
            <a:endParaRPr sz="1600" kern="0">
              <a:solidFill>
                <a:srgbClr val="FFFFFF"/>
              </a:solidFill>
              <a:latin typeface="Helvetica" pitchFamily="2" charset="0"/>
              <a:sym typeface="DM Sans Medium"/>
            </a:endParaRPr>
          </a:p>
        </p:txBody>
      </p:sp>
      <p:sp>
        <p:nvSpPr>
          <p:cNvPr id="18" name="Фигура">
            <a:extLst>
              <a:ext uri="{FF2B5EF4-FFF2-40B4-BE49-F238E27FC236}">
                <a16:creationId xmlns:a16="http://schemas.microsoft.com/office/drawing/2014/main" id="{D74C8BEE-D900-F6DC-47BA-65B0C8F4FE40}"/>
              </a:ext>
            </a:extLst>
          </p:cNvPr>
          <p:cNvSpPr>
            <a:spLocks noChangeAspect="1"/>
          </p:cNvSpPr>
          <p:nvPr/>
        </p:nvSpPr>
        <p:spPr>
          <a:xfrm>
            <a:off x="9478924" y="2922674"/>
            <a:ext cx="171717" cy="4356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5" h="21578" extrusionOk="0">
                <a:moveTo>
                  <a:pt x="10782" y="0"/>
                </a:moveTo>
                <a:cubicBezTo>
                  <a:pt x="9350" y="0"/>
                  <a:pt x="7917" y="218"/>
                  <a:pt x="6825" y="656"/>
                </a:cubicBezTo>
                <a:cubicBezTo>
                  <a:pt x="4641" y="1531"/>
                  <a:pt x="4641" y="2952"/>
                  <a:pt x="6825" y="3827"/>
                </a:cubicBezTo>
                <a:cubicBezTo>
                  <a:pt x="9010" y="4702"/>
                  <a:pt x="12551" y="4702"/>
                  <a:pt x="14735" y="3827"/>
                </a:cubicBezTo>
                <a:cubicBezTo>
                  <a:pt x="16919" y="2952"/>
                  <a:pt x="16919" y="1531"/>
                  <a:pt x="14735" y="656"/>
                </a:cubicBezTo>
                <a:cubicBezTo>
                  <a:pt x="13643" y="218"/>
                  <a:pt x="12213" y="0"/>
                  <a:pt x="10782" y="0"/>
                </a:cubicBezTo>
                <a:close/>
                <a:moveTo>
                  <a:pt x="10535" y="4750"/>
                </a:moveTo>
                <a:cubicBezTo>
                  <a:pt x="7736" y="4797"/>
                  <a:pt x="5339" y="5491"/>
                  <a:pt x="3675" y="6401"/>
                </a:cubicBezTo>
                <a:cubicBezTo>
                  <a:pt x="2316" y="7144"/>
                  <a:pt x="1451" y="8008"/>
                  <a:pt x="874" y="8899"/>
                </a:cubicBezTo>
                <a:cubicBezTo>
                  <a:pt x="248" y="9868"/>
                  <a:pt x="-45" y="10866"/>
                  <a:pt x="5" y="11866"/>
                </a:cubicBezTo>
                <a:cubicBezTo>
                  <a:pt x="6" y="12209"/>
                  <a:pt x="664" y="12494"/>
                  <a:pt x="1516" y="12522"/>
                </a:cubicBezTo>
                <a:cubicBezTo>
                  <a:pt x="2488" y="12554"/>
                  <a:pt x="3323" y="12249"/>
                  <a:pt x="3333" y="11858"/>
                </a:cubicBezTo>
                <a:cubicBezTo>
                  <a:pt x="3438" y="11346"/>
                  <a:pt x="3655" y="10838"/>
                  <a:pt x="3981" y="10341"/>
                </a:cubicBezTo>
                <a:cubicBezTo>
                  <a:pt x="4303" y="9851"/>
                  <a:pt x="4728" y="9372"/>
                  <a:pt x="5255" y="8911"/>
                </a:cubicBezTo>
                <a:lnTo>
                  <a:pt x="5282" y="9486"/>
                </a:lnTo>
                <a:lnTo>
                  <a:pt x="2303" y="15013"/>
                </a:lnTo>
                <a:cubicBezTo>
                  <a:pt x="2240" y="15124"/>
                  <a:pt x="2303" y="15241"/>
                  <a:pt x="2474" y="15333"/>
                </a:cubicBezTo>
                <a:cubicBezTo>
                  <a:pt x="2636" y="15420"/>
                  <a:pt x="2879" y="15476"/>
                  <a:pt x="3149" y="15487"/>
                </a:cubicBezTo>
                <a:lnTo>
                  <a:pt x="5410" y="15487"/>
                </a:lnTo>
                <a:lnTo>
                  <a:pt x="6154" y="20871"/>
                </a:lnTo>
                <a:cubicBezTo>
                  <a:pt x="6249" y="21288"/>
                  <a:pt x="7149" y="21600"/>
                  <a:pt x="8191" y="21577"/>
                </a:cubicBezTo>
                <a:cubicBezTo>
                  <a:pt x="9180" y="21555"/>
                  <a:pt x="9967" y="21235"/>
                  <a:pt x="10008" y="20838"/>
                </a:cubicBezTo>
                <a:lnTo>
                  <a:pt x="10713" y="15487"/>
                </a:lnTo>
                <a:lnTo>
                  <a:pt x="10913" y="15487"/>
                </a:lnTo>
                <a:lnTo>
                  <a:pt x="11657" y="20871"/>
                </a:lnTo>
                <a:cubicBezTo>
                  <a:pt x="11752" y="21288"/>
                  <a:pt x="12652" y="21600"/>
                  <a:pt x="13695" y="21577"/>
                </a:cubicBezTo>
                <a:cubicBezTo>
                  <a:pt x="14683" y="21555"/>
                  <a:pt x="15470" y="21235"/>
                  <a:pt x="15512" y="20838"/>
                </a:cubicBezTo>
                <a:lnTo>
                  <a:pt x="16216" y="15487"/>
                </a:lnTo>
                <a:lnTo>
                  <a:pt x="18415" y="15487"/>
                </a:lnTo>
                <a:cubicBezTo>
                  <a:pt x="18699" y="15491"/>
                  <a:pt x="18972" y="15442"/>
                  <a:pt x="19152" y="15354"/>
                </a:cubicBezTo>
                <a:cubicBezTo>
                  <a:pt x="19355" y="15255"/>
                  <a:pt x="19412" y="15119"/>
                  <a:pt x="19307" y="14998"/>
                </a:cubicBezTo>
                <a:lnTo>
                  <a:pt x="16427" y="9343"/>
                </a:lnTo>
                <a:lnTo>
                  <a:pt x="16502" y="8847"/>
                </a:lnTo>
                <a:cubicBezTo>
                  <a:pt x="16909" y="9358"/>
                  <a:pt x="17260" y="9876"/>
                  <a:pt x="17556" y="10399"/>
                </a:cubicBezTo>
                <a:cubicBezTo>
                  <a:pt x="17851" y="10923"/>
                  <a:pt x="18091" y="11452"/>
                  <a:pt x="18273" y="11984"/>
                </a:cubicBezTo>
                <a:cubicBezTo>
                  <a:pt x="18333" y="12263"/>
                  <a:pt x="18855" y="12492"/>
                  <a:pt x="19544" y="12543"/>
                </a:cubicBezTo>
                <a:cubicBezTo>
                  <a:pt x="20598" y="12620"/>
                  <a:pt x="21555" y="12285"/>
                  <a:pt x="21502" y="11856"/>
                </a:cubicBezTo>
                <a:cubicBezTo>
                  <a:pt x="21491" y="11045"/>
                  <a:pt x="21306" y="10235"/>
                  <a:pt x="20949" y="9436"/>
                </a:cubicBezTo>
                <a:cubicBezTo>
                  <a:pt x="20549" y="8541"/>
                  <a:pt x="19930" y="7657"/>
                  <a:pt x="18803" y="6866"/>
                </a:cubicBezTo>
                <a:cubicBezTo>
                  <a:pt x="17040" y="5630"/>
                  <a:pt x="14038" y="4693"/>
                  <a:pt x="10535" y="4750"/>
                </a:cubicBezTo>
                <a:close/>
              </a:path>
            </a:pathLst>
          </a:custGeom>
          <a:solidFill>
            <a:srgbClr val="EC5F99">
              <a:alpha val="29062"/>
            </a:srgbClr>
          </a:solidFill>
          <a:ln w="6350">
            <a:solidFill>
              <a:schemeClr val="bg1"/>
            </a:solidFill>
            <a:miter lim="400000"/>
          </a:ln>
          <a:effectLst>
            <a:outerShdw blurRad="50800" dist="38100" dir="5400000" algn="t" rotWithShape="0">
              <a:schemeClr val="bg1">
                <a:alpha val="40000"/>
              </a:schemeClr>
            </a:outerShdw>
          </a:effectLst>
        </p:spPr>
        <p:txBody>
          <a:bodyPr lIns="0" tIns="0" rIns="0" bIns="0" anchor="ctr"/>
          <a:lstStyle/>
          <a:p>
            <a:pPr algn="ctr" defTabSz="412750" hangingPunct="0">
              <a:defRPr sz="3200">
                <a:solidFill>
                  <a:srgbClr val="FFFFFF"/>
                </a:solidFill>
              </a:defRPr>
            </a:pPr>
            <a:endParaRPr sz="1600" kern="0">
              <a:solidFill>
                <a:srgbClr val="FFFFFF"/>
              </a:solidFill>
              <a:latin typeface="Helvetica" pitchFamily="2" charset="0"/>
              <a:sym typeface="DM Sans Medium"/>
            </a:endParaRPr>
          </a:p>
        </p:txBody>
      </p:sp>
      <p:sp>
        <p:nvSpPr>
          <p:cNvPr id="19" name="Venn diagram">
            <a:extLst>
              <a:ext uri="{FF2B5EF4-FFF2-40B4-BE49-F238E27FC236}">
                <a16:creationId xmlns:a16="http://schemas.microsoft.com/office/drawing/2014/main" id="{74B2C444-142B-1A80-F2A3-5E9C9D29C2D9}"/>
              </a:ext>
            </a:extLst>
          </p:cNvPr>
          <p:cNvSpPr txBox="1">
            <a:spLocks noChangeAspect="1"/>
          </p:cNvSpPr>
          <p:nvPr/>
        </p:nvSpPr>
        <p:spPr>
          <a:xfrm>
            <a:off x="10128218" y="2896980"/>
            <a:ext cx="1325944" cy="297517"/>
          </a:xfrm>
          <a:prstGeom prst="rect">
            <a:avLst/>
          </a:prstGeom>
          <a:ln w="635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>
            <a:spAutoFit/>
          </a:bodyPr>
          <a:lstStyle>
            <a:lvl1pPr algn="l"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  <a:sym typeface="DM Sans Regular"/>
              </a:defRPr>
            </a:lvl1pPr>
          </a:lstStyle>
          <a:p>
            <a:pPr defTabSz="412750" hangingPunct="0"/>
            <a:r>
              <a:rPr lang="en-CA" sz="1600" b="1" kern="0" dirty="0">
                <a:solidFill>
                  <a:schemeClr val="bg1"/>
                </a:solidFill>
                <a:latin typeface="Helvetica" pitchFamily="2" charset="0"/>
              </a:rPr>
              <a:t>53.7</a:t>
            </a:r>
            <a:r>
              <a:rPr sz="1600" b="1" kern="0" dirty="0">
                <a:solidFill>
                  <a:schemeClr val="bg1"/>
                </a:solidFill>
                <a:latin typeface="Helvetica" pitchFamily="2" charset="0"/>
              </a:rPr>
              <a:t>%</a:t>
            </a:r>
          </a:p>
        </p:txBody>
      </p:sp>
      <p:sp>
        <p:nvSpPr>
          <p:cNvPr id="20" name="Graphic 33">
            <a:extLst>
              <a:ext uri="{FF2B5EF4-FFF2-40B4-BE49-F238E27FC236}">
                <a16:creationId xmlns:a16="http://schemas.microsoft.com/office/drawing/2014/main" id="{F3D365EC-1D67-0BB5-2C3C-11893BA565D9}"/>
              </a:ext>
            </a:extLst>
          </p:cNvPr>
          <p:cNvSpPr>
            <a:spLocks noChangeAspect="1"/>
          </p:cNvSpPr>
          <p:nvPr/>
        </p:nvSpPr>
        <p:spPr>
          <a:xfrm>
            <a:off x="9838140" y="3063024"/>
            <a:ext cx="179553" cy="154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93" y="0"/>
                </a:moveTo>
                <a:cubicBezTo>
                  <a:pt x="499" y="0"/>
                  <a:pt x="0" y="584"/>
                  <a:pt x="0" y="1283"/>
                </a:cubicBezTo>
                <a:cubicBezTo>
                  <a:pt x="0" y="1537"/>
                  <a:pt x="86" y="1788"/>
                  <a:pt x="205" y="1978"/>
                </a:cubicBezTo>
                <a:lnTo>
                  <a:pt x="5189" y="10800"/>
                </a:lnTo>
                <a:lnTo>
                  <a:pt x="205" y="19649"/>
                </a:lnTo>
                <a:cubicBezTo>
                  <a:pt x="86" y="19839"/>
                  <a:pt x="0" y="20089"/>
                  <a:pt x="0" y="20344"/>
                </a:cubicBezTo>
                <a:cubicBezTo>
                  <a:pt x="0" y="21042"/>
                  <a:pt x="499" y="21600"/>
                  <a:pt x="1093" y="21600"/>
                </a:cubicBezTo>
                <a:lnTo>
                  <a:pt x="4325" y="21600"/>
                </a:lnTo>
                <a:cubicBezTo>
                  <a:pt x="4702" y="21600"/>
                  <a:pt x="5041" y="21382"/>
                  <a:pt x="5235" y="21039"/>
                </a:cubicBezTo>
                <a:lnTo>
                  <a:pt x="10629" y="11495"/>
                </a:lnTo>
                <a:cubicBezTo>
                  <a:pt x="10748" y="11304"/>
                  <a:pt x="10811" y="11054"/>
                  <a:pt x="10811" y="10800"/>
                </a:cubicBezTo>
                <a:cubicBezTo>
                  <a:pt x="10811" y="10546"/>
                  <a:pt x="10748" y="10296"/>
                  <a:pt x="10629" y="10105"/>
                </a:cubicBezTo>
                <a:lnTo>
                  <a:pt x="5235" y="588"/>
                </a:lnTo>
                <a:cubicBezTo>
                  <a:pt x="5041" y="245"/>
                  <a:pt x="4702" y="0"/>
                  <a:pt x="4325" y="0"/>
                </a:cubicBezTo>
                <a:lnTo>
                  <a:pt x="1093" y="0"/>
                </a:lnTo>
                <a:close/>
                <a:moveTo>
                  <a:pt x="11881" y="0"/>
                </a:moveTo>
                <a:cubicBezTo>
                  <a:pt x="11287" y="0"/>
                  <a:pt x="10811" y="584"/>
                  <a:pt x="10811" y="1283"/>
                </a:cubicBezTo>
                <a:cubicBezTo>
                  <a:pt x="10811" y="1537"/>
                  <a:pt x="10875" y="1788"/>
                  <a:pt x="10993" y="1978"/>
                </a:cubicBezTo>
                <a:lnTo>
                  <a:pt x="15978" y="10800"/>
                </a:lnTo>
                <a:lnTo>
                  <a:pt x="10993" y="19649"/>
                </a:lnTo>
                <a:cubicBezTo>
                  <a:pt x="10875" y="19839"/>
                  <a:pt x="10811" y="20089"/>
                  <a:pt x="10811" y="20344"/>
                </a:cubicBezTo>
                <a:cubicBezTo>
                  <a:pt x="10811" y="21042"/>
                  <a:pt x="11287" y="21600"/>
                  <a:pt x="11881" y="21600"/>
                </a:cubicBezTo>
                <a:lnTo>
                  <a:pt x="15113" y="21600"/>
                </a:lnTo>
                <a:cubicBezTo>
                  <a:pt x="15491" y="21600"/>
                  <a:pt x="15829" y="21382"/>
                  <a:pt x="16024" y="21039"/>
                </a:cubicBezTo>
                <a:lnTo>
                  <a:pt x="21418" y="11495"/>
                </a:lnTo>
                <a:cubicBezTo>
                  <a:pt x="21537" y="11304"/>
                  <a:pt x="21600" y="11054"/>
                  <a:pt x="21600" y="10800"/>
                </a:cubicBezTo>
                <a:cubicBezTo>
                  <a:pt x="21600" y="10546"/>
                  <a:pt x="21537" y="10296"/>
                  <a:pt x="21418" y="10105"/>
                </a:cubicBezTo>
                <a:lnTo>
                  <a:pt x="16024" y="588"/>
                </a:lnTo>
                <a:cubicBezTo>
                  <a:pt x="15829" y="245"/>
                  <a:pt x="15491" y="0"/>
                  <a:pt x="15113" y="0"/>
                </a:cubicBezTo>
                <a:lnTo>
                  <a:pt x="11881" y="0"/>
                </a:lnTo>
                <a:close/>
              </a:path>
            </a:pathLst>
          </a:custGeom>
          <a:solidFill>
            <a:schemeClr val="bg1"/>
          </a:solidFill>
          <a:ln w="6350">
            <a:noFill/>
            <a:miter lim="400000"/>
          </a:ln>
        </p:spPr>
        <p:txBody>
          <a:bodyPr lIns="22860" rIns="22860" anchor="ctr"/>
          <a:lstStyle/>
          <a:p>
            <a:pPr defTabSz="457200" hangingPunct="0"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DM Sans Regular"/>
              </a:defRPr>
            </a:pPr>
            <a:endParaRPr sz="900" kern="0">
              <a:solidFill>
                <a:srgbClr val="000000"/>
              </a:solidFill>
              <a:latin typeface="Helvetica" pitchFamily="2" charset="0"/>
              <a:sym typeface="DM Sans Regular"/>
            </a:endParaRPr>
          </a:p>
        </p:txBody>
      </p:sp>
      <p:sp>
        <p:nvSpPr>
          <p:cNvPr id="21" name="Фигура">
            <a:extLst>
              <a:ext uri="{FF2B5EF4-FFF2-40B4-BE49-F238E27FC236}">
                <a16:creationId xmlns:a16="http://schemas.microsoft.com/office/drawing/2014/main" id="{26334D1B-EC69-D605-E05B-D63291F751B4}"/>
              </a:ext>
            </a:extLst>
          </p:cNvPr>
          <p:cNvSpPr>
            <a:spLocks noChangeAspect="1"/>
          </p:cNvSpPr>
          <p:nvPr/>
        </p:nvSpPr>
        <p:spPr>
          <a:xfrm>
            <a:off x="6456137" y="3419972"/>
            <a:ext cx="166185" cy="435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54" h="21580" extrusionOk="0">
                <a:moveTo>
                  <a:pt x="10600" y="0"/>
                </a:moveTo>
                <a:cubicBezTo>
                  <a:pt x="9184" y="0"/>
                  <a:pt x="7769" y="214"/>
                  <a:pt x="6689" y="642"/>
                </a:cubicBezTo>
                <a:cubicBezTo>
                  <a:pt x="4529" y="1498"/>
                  <a:pt x="4529" y="2887"/>
                  <a:pt x="6689" y="3743"/>
                </a:cubicBezTo>
                <a:cubicBezTo>
                  <a:pt x="8849" y="4599"/>
                  <a:pt x="12354" y="4599"/>
                  <a:pt x="14515" y="3743"/>
                </a:cubicBezTo>
                <a:cubicBezTo>
                  <a:pt x="16675" y="2887"/>
                  <a:pt x="16675" y="1498"/>
                  <a:pt x="14515" y="642"/>
                </a:cubicBezTo>
                <a:cubicBezTo>
                  <a:pt x="13434" y="214"/>
                  <a:pt x="12016" y="0"/>
                  <a:pt x="10600" y="0"/>
                </a:cubicBezTo>
                <a:close/>
                <a:moveTo>
                  <a:pt x="10753" y="4546"/>
                </a:moveTo>
                <a:cubicBezTo>
                  <a:pt x="7600" y="4511"/>
                  <a:pt x="4782" y="5234"/>
                  <a:pt x="2915" y="6250"/>
                </a:cubicBezTo>
                <a:cubicBezTo>
                  <a:pt x="587" y="7517"/>
                  <a:pt x="-164" y="9105"/>
                  <a:pt x="29" y="10671"/>
                </a:cubicBezTo>
                <a:cubicBezTo>
                  <a:pt x="91" y="11177"/>
                  <a:pt x="250" y="11681"/>
                  <a:pt x="505" y="12177"/>
                </a:cubicBezTo>
                <a:cubicBezTo>
                  <a:pt x="675" y="12527"/>
                  <a:pt x="1550" y="12747"/>
                  <a:pt x="2422" y="12661"/>
                </a:cubicBezTo>
                <a:cubicBezTo>
                  <a:pt x="3225" y="12582"/>
                  <a:pt x="3728" y="12266"/>
                  <a:pt x="3564" y="11945"/>
                </a:cubicBezTo>
                <a:cubicBezTo>
                  <a:pt x="3425" y="11278"/>
                  <a:pt x="3506" y="10607"/>
                  <a:pt x="3803" y="9948"/>
                </a:cubicBezTo>
                <a:cubicBezTo>
                  <a:pt x="4114" y="9260"/>
                  <a:pt x="4657" y="8591"/>
                  <a:pt x="5421" y="7961"/>
                </a:cubicBezTo>
                <a:lnTo>
                  <a:pt x="4306" y="11841"/>
                </a:lnTo>
                <a:cubicBezTo>
                  <a:pt x="4168" y="12192"/>
                  <a:pt x="4213" y="12551"/>
                  <a:pt x="4442" y="12895"/>
                </a:cubicBezTo>
                <a:cubicBezTo>
                  <a:pt x="4630" y="13176"/>
                  <a:pt x="4938" y="13443"/>
                  <a:pt x="5351" y="13683"/>
                </a:cubicBezTo>
                <a:lnTo>
                  <a:pt x="6246" y="20915"/>
                </a:lnTo>
                <a:cubicBezTo>
                  <a:pt x="6342" y="21307"/>
                  <a:pt x="7202" y="21600"/>
                  <a:pt x="8197" y="21579"/>
                </a:cubicBezTo>
                <a:cubicBezTo>
                  <a:pt x="9114" y="21560"/>
                  <a:pt x="9853" y="21277"/>
                  <a:pt x="9931" y="20915"/>
                </a:cubicBezTo>
                <a:lnTo>
                  <a:pt x="10633" y="15491"/>
                </a:lnTo>
                <a:lnTo>
                  <a:pt x="11326" y="20845"/>
                </a:lnTo>
                <a:cubicBezTo>
                  <a:pt x="11368" y="21267"/>
                  <a:pt x="12273" y="21595"/>
                  <a:pt x="13340" y="21574"/>
                </a:cubicBezTo>
                <a:cubicBezTo>
                  <a:pt x="14328" y="21554"/>
                  <a:pt x="15109" y="21237"/>
                  <a:pt x="15137" y="20845"/>
                </a:cubicBezTo>
                <a:lnTo>
                  <a:pt x="15912" y="13613"/>
                </a:lnTo>
                <a:cubicBezTo>
                  <a:pt x="16272" y="13429"/>
                  <a:pt x="16555" y="13223"/>
                  <a:pt x="16755" y="13004"/>
                </a:cubicBezTo>
                <a:cubicBezTo>
                  <a:pt x="17054" y="12676"/>
                  <a:pt x="17158" y="12325"/>
                  <a:pt x="17058" y="11978"/>
                </a:cubicBezTo>
                <a:lnTo>
                  <a:pt x="15846" y="7962"/>
                </a:lnTo>
                <a:cubicBezTo>
                  <a:pt x="16588" y="8591"/>
                  <a:pt x="17118" y="9256"/>
                  <a:pt x="17420" y="9940"/>
                </a:cubicBezTo>
                <a:cubicBezTo>
                  <a:pt x="17728" y="10637"/>
                  <a:pt x="17800" y="11347"/>
                  <a:pt x="17630" y="12051"/>
                </a:cubicBezTo>
                <a:cubicBezTo>
                  <a:pt x="17562" y="12327"/>
                  <a:pt x="17965" y="12588"/>
                  <a:pt x="18619" y="12689"/>
                </a:cubicBezTo>
                <a:cubicBezTo>
                  <a:pt x="19621" y="12844"/>
                  <a:pt x="20726" y="12591"/>
                  <a:pt x="20885" y="12169"/>
                </a:cubicBezTo>
                <a:cubicBezTo>
                  <a:pt x="21177" y="10221"/>
                  <a:pt x="21436" y="8076"/>
                  <a:pt x="18529" y="6410"/>
                </a:cubicBezTo>
                <a:cubicBezTo>
                  <a:pt x="16706" y="5365"/>
                  <a:pt x="13939" y="4581"/>
                  <a:pt x="10753" y="4546"/>
                </a:cubicBezTo>
                <a:close/>
              </a:path>
            </a:pathLst>
          </a:custGeom>
          <a:solidFill>
            <a:srgbClr val="144372">
              <a:alpha val="70000"/>
            </a:srgbClr>
          </a:solidFill>
          <a:ln w="6350">
            <a:solidFill>
              <a:schemeClr val="bg1"/>
            </a:solidFill>
            <a:miter lim="400000"/>
          </a:ln>
          <a:effectLst>
            <a:outerShdw blurRad="50800" dist="38100" dir="5400000" algn="t" rotWithShape="0">
              <a:schemeClr val="bg1">
                <a:alpha val="40000"/>
              </a:schemeClr>
            </a:outerShdw>
          </a:effectLst>
        </p:spPr>
        <p:txBody>
          <a:bodyPr lIns="0" tIns="0" rIns="0" bIns="0" anchor="ctr"/>
          <a:lstStyle/>
          <a:p>
            <a:pPr algn="ctr" defTabSz="412750" hangingPunct="0">
              <a:defRPr sz="3200">
                <a:solidFill>
                  <a:srgbClr val="FFFFFF"/>
                </a:solidFill>
              </a:defRPr>
            </a:pPr>
            <a:endParaRPr sz="1600" kern="0">
              <a:solidFill>
                <a:srgbClr val="FFFFFF"/>
              </a:solidFill>
              <a:latin typeface="Helvetica" pitchFamily="2" charset="0"/>
              <a:sym typeface="DM Sans Medium"/>
            </a:endParaRPr>
          </a:p>
        </p:txBody>
      </p:sp>
      <p:sp>
        <p:nvSpPr>
          <p:cNvPr id="22" name="Фигура">
            <a:extLst>
              <a:ext uri="{FF2B5EF4-FFF2-40B4-BE49-F238E27FC236}">
                <a16:creationId xmlns:a16="http://schemas.microsoft.com/office/drawing/2014/main" id="{2DA46D27-6E97-989C-1680-3DEC9501DDAA}"/>
              </a:ext>
            </a:extLst>
          </p:cNvPr>
          <p:cNvSpPr>
            <a:spLocks noChangeAspect="1"/>
          </p:cNvSpPr>
          <p:nvPr/>
        </p:nvSpPr>
        <p:spPr>
          <a:xfrm>
            <a:off x="6792309" y="3419972"/>
            <a:ext cx="166185" cy="435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54" h="21580" extrusionOk="0">
                <a:moveTo>
                  <a:pt x="10600" y="0"/>
                </a:moveTo>
                <a:cubicBezTo>
                  <a:pt x="9184" y="0"/>
                  <a:pt x="7769" y="214"/>
                  <a:pt x="6689" y="642"/>
                </a:cubicBezTo>
                <a:cubicBezTo>
                  <a:pt x="4529" y="1498"/>
                  <a:pt x="4529" y="2887"/>
                  <a:pt x="6689" y="3743"/>
                </a:cubicBezTo>
                <a:cubicBezTo>
                  <a:pt x="8849" y="4599"/>
                  <a:pt x="12354" y="4599"/>
                  <a:pt x="14515" y="3743"/>
                </a:cubicBezTo>
                <a:cubicBezTo>
                  <a:pt x="16675" y="2887"/>
                  <a:pt x="16675" y="1498"/>
                  <a:pt x="14515" y="642"/>
                </a:cubicBezTo>
                <a:cubicBezTo>
                  <a:pt x="13434" y="214"/>
                  <a:pt x="12016" y="0"/>
                  <a:pt x="10600" y="0"/>
                </a:cubicBezTo>
                <a:close/>
                <a:moveTo>
                  <a:pt x="10753" y="4546"/>
                </a:moveTo>
                <a:cubicBezTo>
                  <a:pt x="7600" y="4511"/>
                  <a:pt x="4782" y="5234"/>
                  <a:pt x="2915" y="6250"/>
                </a:cubicBezTo>
                <a:cubicBezTo>
                  <a:pt x="587" y="7517"/>
                  <a:pt x="-164" y="9105"/>
                  <a:pt x="29" y="10671"/>
                </a:cubicBezTo>
                <a:cubicBezTo>
                  <a:pt x="91" y="11177"/>
                  <a:pt x="250" y="11681"/>
                  <a:pt x="505" y="12177"/>
                </a:cubicBezTo>
                <a:cubicBezTo>
                  <a:pt x="675" y="12527"/>
                  <a:pt x="1550" y="12747"/>
                  <a:pt x="2422" y="12661"/>
                </a:cubicBezTo>
                <a:cubicBezTo>
                  <a:pt x="3225" y="12582"/>
                  <a:pt x="3728" y="12266"/>
                  <a:pt x="3564" y="11945"/>
                </a:cubicBezTo>
                <a:cubicBezTo>
                  <a:pt x="3425" y="11278"/>
                  <a:pt x="3506" y="10607"/>
                  <a:pt x="3803" y="9948"/>
                </a:cubicBezTo>
                <a:cubicBezTo>
                  <a:pt x="4114" y="9260"/>
                  <a:pt x="4657" y="8591"/>
                  <a:pt x="5421" y="7961"/>
                </a:cubicBezTo>
                <a:lnTo>
                  <a:pt x="4306" y="11841"/>
                </a:lnTo>
                <a:cubicBezTo>
                  <a:pt x="4168" y="12192"/>
                  <a:pt x="4213" y="12551"/>
                  <a:pt x="4442" y="12895"/>
                </a:cubicBezTo>
                <a:cubicBezTo>
                  <a:pt x="4630" y="13176"/>
                  <a:pt x="4938" y="13443"/>
                  <a:pt x="5351" y="13683"/>
                </a:cubicBezTo>
                <a:lnTo>
                  <a:pt x="6246" y="20915"/>
                </a:lnTo>
                <a:cubicBezTo>
                  <a:pt x="6342" y="21307"/>
                  <a:pt x="7202" y="21600"/>
                  <a:pt x="8197" y="21579"/>
                </a:cubicBezTo>
                <a:cubicBezTo>
                  <a:pt x="9114" y="21560"/>
                  <a:pt x="9853" y="21277"/>
                  <a:pt x="9931" y="20915"/>
                </a:cubicBezTo>
                <a:lnTo>
                  <a:pt x="10633" y="15491"/>
                </a:lnTo>
                <a:lnTo>
                  <a:pt x="11326" y="20845"/>
                </a:lnTo>
                <a:cubicBezTo>
                  <a:pt x="11368" y="21267"/>
                  <a:pt x="12273" y="21595"/>
                  <a:pt x="13340" y="21574"/>
                </a:cubicBezTo>
                <a:cubicBezTo>
                  <a:pt x="14328" y="21554"/>
                  <a:pt x="15109" y="21237"/>
                  <a:pt x="15137" y="20845"/>
                </a:cubicBezTo>
                <a:lnTo>
                  <a:pt x="15912" y="13613"/>
                </a:lnTo>
                <a:cubicBezTo>
                  <a:pt x="16272" y="13429"/>
                  <a:pt x="16555" y="13223"/>
                  <a:pt x="16755" y="13004"/>
                </a:cubicBezTo>
                <a:cubicBezTo>
                  <a:pt x="17054" y="12676"/>
                  <a:pt x="17158" y="12325"/>
                  <a:pt x="17058" y="11978"/>
                </a:cubicBezTo>
                <a:lnTo>
                  <a:pt x="15846" y="7962"/>
                </a:lnTo>
                <a:cubicBezTo>
                  <a:pt x="16588" y="8591"/>
                  <a:pt x="17118" y="9256"/>
                  <a:pt x="17420" y="9940"/>
                </a:cubicBezTo>
                <a:cubicBezTo>
                  <a:pt x="17728" y="10637"/>
                  <a:pt x="17800" y="11347"/>
                  <a:pt x="17630" y="12051"/>
                </a:cubicBezTo>
                <a:cubicBezTo>
                  <a:pt x="17562" y="12327"/>
                  <a:pt x="17965" y="12588"/>
                  <a:pt x="18619" y="12689"/>
                </a:cubicBezTo>
                <a:cubicBezTo>
                  <a:pt x="19621" y="12844"/>
                  <a:pt x="20726" y="12591"/>
                  <a:pt x="20885" y="12169"/>
                </a:cubicBezTo>
                <a:cubicBezTo>
                  <a:pt x="21177" y="10221"/>
                  <a:pt x="21436" y="8076"/>
                  <a:pt x="18529" y="6410"/>
                </a:cubicBezTo>
                <a:cubicBezTo>
                  <a:pt x="16706" y="5365"/>
                  <a:pt x="13939" y="4581"/>
                  <a:pt x="10753" y="4546"/>
                </a:cubicBezTo>
                <a:close/>
              </a:path>
            </a:pathLst>
          </a:custGeom>
          <a:solidFill>
            <a:srgbClr val="144372">
              <a:alpha val="70103"/>
            </a:srgbClr>
          </a:solidFill>
          <a:ln w="6350">
            <a:solidFill>
              <a:schemeClr val="bg1"/>
            </a:solidFill>
            <a:miter lim="400000"/>
          </a:ln>
          <a:effectLst>
            <a:outerShdw blurRad="50800" dist="38100" dir="5400000" algn="t" rotWithShape="0">
              <a:schemeClr val="bg1">
                <a:alpha val="40000"/>
              </a:schemeClr>
            </a:outerShdw>
          </a:effectLst>
        </p:spPr>
        <p:txBody>
          <a:bodyPr lIns="0" tIns="0" rIns="0" bIns="0" anchor="ctr"/>
          <a:lstStyle/>
          <a:p>
            <a:pPr algn="ctr" defTabSz="412750" hangingPunct="0">
              <a:defRPr sz="3200">
                <a:solidFill>
                  <a:srgbClr val="FFFFFF"/>
                </a:solidFill>
              </a:defRPr>
            </a:pPr>
            <a:endParaRPr sz="1600" kern="0">
              <a:solidFill>
                <a:srgbClr val="FFFFFF"/>
              </a:solidFill>
              <a:latin typeface="Helvetica" pitchFamily="2" charset="0"/>
              <a:sym typeface="DM Sans Medium"/>
            </a:endParaRPr>
          </a:p>
        </p:txBody>
      </p:sp>
      <p:sp>
        <p:nvSpPr>
          <p:cNvPr id="23" name="Фигура">
            <a:extLst>
              <a:ext uri="{FF2B5EF4-FFF2-40B4-BE49-F238E27FC236}">
                <a16:creationId xmlns:a16="http://schemas.microsoft.com/office/drawing/2014/main" id="{4DCE5DE8-03FD-3CDA-A415-89B0F7883631}"/>
              </a:ext>
            </a:extLst>
          </p:cNvPr>
          <p:cNvSpPr>
            <a:spLocks noChangeAspect="1"/>
          </p:cNvSpPr>
          <p:nvPr/>
        </p:nvSpPr>
        <p:spPr>
          <a:xfrm>
            <a:off x="7128482" y="3419972"/>
            <a:ext cx="166185" cy="435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54" h="21580" extrusionOk="0">
                <a:moveTo>
                  <a:pt x="10600" y="0"/>
                </a:moveTo>
                <a:cubicBezTo>
                  <a:pt x="9184" y="0"/>
                  <a:pt x="7769" y="214"/>
                  <a:pt x="6689" y="642"/>
                </a:cubicBezTo>
                <a:cubicBezTo>
                  <a:pt x="4529" y="1498"/>
                  <a:pt x="4529" y="2887"/>
                  <a:pt x="6689" y="3743"/>
                </a:cubicBezTo>
                <a:cubicBezTo>
                  <a:pt x="8849" y="4599"/>
                  <a:pt x="12354" y="4599"/>
                  <a:pt x="14515" y="3743"/>
                </a:cubicBezTo>
                <a:cubicBezTo>
                  <a:pt x="16675" y="2887"/>
                  <a:pt x="16675" y="1498"/>
                  <a:pt x="14515" y="642"/>
                </a:cubicBezTo>
                <a:cubicBezTo>
                  <a:pt x="13434" y="214"/>
                  <a:pt x="12016" y="0"/>
                  <a:pt x="10600" y="0"/>
                </a:cubicBezTo>
                <a:close/>
                <a:moveTo>
                  <a:pt x="10753" y="4546"/>
                </a:moveTo>
                <a:cubicBezTo>
                  <a:pt x="7600" y="4511"/>
                  <a:pt x="4782" y="5234"/>
                  <a:pt x="2915" y="6250"/>
                </a:cubicBezTo>
                <a:cubicBezTo>
                  <a:pt x="587" y="7517"/>
                  <a:pt x="-164" y="9105"/>
                  <a:pt x="29" y="10671"/>
                </a:cubicBezTo>
                <a:cubicBezTo>
                  <a:pt x="91" y="11177"/>
                  <a:pt x="250" y="11681"/>
                  <a:pt x="505" y="12177"/>
                </a:cubicBezTo>
                <a:cubicBezTo>
                  <a:pt x="675" y="12527"/>
                  <a:pt x="1550" y="12747"/>
                  <a:pt x="2422" y="12661"/>
                </a:cubicBezTo>
                <a:cubicBezTo>
                  <a:pt x="3225" y="12582"/>
                  <a:pt x="3728" y="12266"/>
                  <a:pt x="3564" y="11945"/>
                </a:cubicBezTo>
                <a:cubicBezTo>
                  <a:pt x="3425" y="11278"/>
                  <a:pt x="3506" y="10607"/>
                  <a:pt x="3803" y="9948"/>
                </a:cubicBezTo>
                <a:cubicBezTo>
                  <a:pt x="4114" y="9260"/>
                  <a:pt x="4657" y="8591"/>
                  <a:pt x="5421" y="7961"/>
                </a:cubicBezTo>
                <a:lnTo>
                  <a:pt x="4306" y="11841"/>
                </a:lnTo>
                <a:cubicBezTo>
                  <a:pt x="4168" y="12192"/>
                  <a:pt x="4213" y="12551"/>
                  <a:pt x="4442" y="12895"/>
                </a:cubicBezTo>
                <a:cubicBezTo>
                  <a:pt x="4630" y="13176"/>
                  <a:pt x="4938" y="13443"/>
                  <a:pt x="5351" y="13683"/>
                </a:cubicBezTo>
                <a:lnTo>
                  <a:pt x="6246" y="20915"/>
                </a:lnTo>
                <a:cubicBezTo>
                  <a:pt x="6342" y="21307"/>
                  <a:pt x="7202" y="21600"/>
                  <a:pt x="8197" y="21579"/>
                </a:cubicBezTo>
                <a:cubicBezTo>
                  <a:pt x="9114" y="21560"/>
                  <a:pt x="9853" y="21277"/>
                  <a:pt x="9931" y="20915"/>
                </a:cubicBezTo>
                <a:lnTo>
                  <a:pt x="10633" y="15491"/>
                </a:lnTo>
                <a:lnTo>
                  <a:pt x="11326" y="20845"/>
                </a:lnTo>
                <a:cubicBezTo>
                  <a:pt x="11368" y="21267"/>
                  <a:pt x="12273" y="21595"/>
                  <a:pt x="13340" y="21574"/>
                </a:cubicBezTo>
                <a:cubicBezTo>
                  <a:pt x="14328" y="21554"/>
                  <a:pt x="15109" y="21237"/>
                  <a:pt x="15137" y="20845"/>
                </a:cubicBezTo>
                <a:lnTo>
                  <a:pt x="15912" y="13613"/>
                </a:lnTo>
                <a:cubicBezTo>
                  <a:pt x="16272" y="13429"/>
                  <a:pt x="16555" y="13223"/>
                  <a:pt x="16755" y="13004"/>
                </a:cubicBezTo>
                <a:cubicBezTo>
                  <a:pt x="17054" y="12676"/>
                  <a:pt x="17158" y="12325"/>
                  <a:pt x="17058" y="11978"/>
                </a:cubicBezTo>
                <a:lnTo>
                  <a:pt x="15846" y="7962"/>
                </a:lnTo>
                <a:cubicBezTo>
                  <a:pt x="16588" y="8591"/>
                  <a:pt x="17118" y="9256"/>
                  <a:pt x="17420" y="9940"/>
                </a:cubicBezTo>
                <a:cubicBezTo>
                  <a:pt x="17728" y="10637"/>
                  <a:pt x="17800" y="11347"/>
                  <a:pt x="17630" y="12051"/>
                </a:cubicBezTo>
                <a:cubicBezTo>
                  <a:pt x="17562" y="12327"/>
                  <a:pt x="17965" y="12588"/>
                  <a:pt x="18619" y="12689"/>
                </a:cubicBezTo>
                <a:cubicBezTo>
                  <a:pt x="19621" y="12844"/>
                  <a:pt x="20726" y="12591"/>
                  <a:pt x="20885" y="12169"/>
                </a:cubicBezTo>
                <a:cubicBezTo>
                  <a:pt x="21177" y="10221"/>
                  <a:pt x="21436" y="8076"/>
                  <a:pt x="18529" y="6410"/>
                </a:cubicBezTo>
                <a:cubicBezTo>
                  <a:pt x="16706" y="5365"/>
                  <a:pt x="13939" y="4581"/>
                  <a:pt x="10753" y="4546"/>
                </a:cubicBezTo>
                <a:close/>
              </a:path>
            </a:pathLst>
          </a:custGeom>
          <a:solidFill>
            <a:srgbClr val="144372">
              <a:alpha val="70103"/>
            </a:srgbClr>
          </a:solidFill>
          <a:ln w="6350">
            <a:solidFill>
              <a:schemeClr val="bg1"/>
            </a:solidFill>
            <a:miter lim="400000"/>
          </a:ln>
          <a:effectLst>
            <a:outerShdw blurRad="50800" dist="38100" dir="5400000" algn="t" rotWithShape="0">
              <a:schemeClr val="bg1">
                <a:alpha val="40000"/>
              </a:schemeClr>
            </a:outerShdw>
          </a:effectLst>
        </p:spPr>
        <p:txBody>
          <a:bodyPr lIns="0" tIns="0" rIns="0" bIns="0" anchor="ctr"/>
          <a:lstStyle/>
          <a:p>
            <a:pPr algn="ctr" defTabSz="412750" hangingPunct="0">
              <a:defRPr sz="3200">
                <a:solidFill>
                  <a:srgbClr val="FFFFFF"/>
                </a:solidFill>
              </a:defRPr>
            </a:pPr>
            <a:endParaRPr sz="1600" kern="0">
              <a:solidFill>
                <a:srgbClr val="FFFFFF"/>
              </a:solidFill>
              <a:latin typeface="Helvetica" pitchFamily="2" charset="0"/>
              <a:sym typeface="DM Sans Medium"/>
            </a:endParaRPr>
          </a:p>
        </p:txBody>
      </p:sp>
      <p:sp>
        <p:nvSpPr>
          <p:cNvPr id="24" name="Фигура">
            <a:extLst>
              <a:ext uri="{FF2B5EF4-FFF2-40B4-BE49-F238E27FC236}">
                <a16:creationId xmlns:a16="http://schemas.microsoft.com/office/drawing/2014/main" id="{A2EBE941-C339-242D-FA5A-D9E0DA543609}"/>
              </a:ext>
            </a:extLst>
          </p:cNvPr>
          <p:cNvSpPr>
            <a:spLocks noChangeAspect="1"/>
          </p:cNvSpPr>
          <p:nvPr/>
        </p:nvSpPr>
        <p:spPr>
          <a:xfrm>
            <a:off x="7464656" y="3419972"/>
            <a:ext cx="166185" cy="435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54" h="21580" extrusionOk="0">
                <a:moveTo>
                  <a:pt x="10600" y="0"/>
                </a:moveTo>
                <a:cubicBezTo>
                  <a:pt x="9184" y="0"/>
                  <a:pt x="7769" y="214"/>
                  <a:pt x="6689" y="642"/>
                </a:cubicBezTo>
                <a:cubicBezTo>
                  <a:pt x="4529" y="1498"/>
                  <a:pt x="4529" y="2887"/>
                  <a:pt x="6689" y="3743"/>
                </a:cubicBezTo>
                <a:cubicBezTo>
                  <a:pt x="8849" y="4599"/>
                  <a:pt x="12354" y="4599"/>
                  <a:pt x="14515" y="3743"/>
                </a:cubicBezTo>
                <a:cubicBezTo>
                  <a:pt x="16675" y="2887"/>
                  <a:pt x="16675" y="1498"/>
                  <a:pt x="14515" y="642"/>
                </a:cubicBezTo>
                <a:cubicBezTo>
                  <a:pt x="13434" y="214"/>
                  <a:pt x="12016" y="0"/>
                  <a:pt x="10600" y="0"/>
                </a:cubicBezTo>
                <a:close/>
                <a:moveTo>
                  <a:pt x="10753" y="4546"/>
                </a:moveTo>
                <a:cubicBezTo>
                  <a:pt x="7600" y="4511"/>
                  <a:pt x="4782" y="5234"/>
                  <a:pt x="2915" y="6250"/>
                </a:cubicBezTo>
                <a:cubicBezTo>
                  <a:pt x="587" y="7517"/>
                  <a:pt x="-164" y="9105"/>
                  <a:pt x="29" y="10671"/>
                </a:cubicBezTo>
                <a:cubicBezTo>
                  <a:pt x="91" y="11177"/>
                  <a:pt x="250" y="11681"/>
                  <a:pt x="505" y="12177"/>
                </a:cubicBezTo>
                <a:cubicBezTo>
                  <a:pt x="675" y="12527"/>
                  <a:pt x="1550" y="12747"/>
                  <a:pt x="2422" y="12661"/>
                </a:cubicBezTo>
                <a:cubicBezTo>
                  <a:pt x="3225" y="12582"/>
                  <a:pt x="3728" y="12266"/>
                  <a:pt x="3564" y="11945"/>
                </a:cubicBezTo>
                <a:cubicBezTo>
                  <a:pt x="3425" y="11278"/>
                  <a:pt x="3506" y="10607"/>
                  <a:pt x="3803" y="9948"/>
                </a:cubicBezTo>
                <a:cubicBezTo>
                  <a:pt x="4114" y="9260"/>
                  <a:pt x="4657" y="8591"/>
                  <a:pt x="5421" y="7961"/>
                </a:cubicBezTo>
                <a:lnTo>
                  <a:pt x="4306" y="11841"/>
                </a:lnTo>
                <a:cubicBezTo>
                  <a:pt x="4168" y="12192"/>
                  <a:pt x="4213" y="12551"/>
                  <a:pt x="4442" y="12895"/>
                </a:cubicBezTo>
                <a:cubicBezTo>
                  <a:pt x="4630" y="13176"/>
                  <a:pt x="4938" y="13443"/>
                  <a:pt x="5351" y="13683"/>
                </a:cubicBezTo>
                <a:lnTo>
                  <a:pt x="6246" y="20915"/>
                </a:lnTo>
                <a:cubicBezTo>
                  <a:pt x="6342" y="21307"/>
                  <a:pt x="7202" y="21600"/>
                  <a:pt x="8197" y="21579"/>
                </a:cubicBezTo>
                <a:cubicBezTo>
                  <a:pt x="9114" y="21560"/>
                  <a:pt x="9853" y="21277"/>
                  <a:pt x="9931" y="20915"/>
                </a:cubicBezTo>
                <a:lnTo>
                  <a:pt x="10633" y="15491"/>
                </a:lnTo>
                <a:lnTo>
                  <a:pt x="11326" y="20845"/>
                </a:lnTo>
                <a:cubicBezTo>
                  <a:pt x="11368" y="21267"/>
                  <a:pt x="12273" y="21595"/>
                  <a:pt x="13340" y="21574"/>
                </a:cubicBezTo>
                <a:cubicBezTo>
                  <a:pt x="14328" y="21554"/>
                  <a:pt x="15109" y="21237"/>
                  <a:pt x="15137" y="20845"/>
                </a:cubicBezTo>
                <a:lnTo>
                  <a:pt x="15912" y="13613"/>
                </a:lnTo>
                <a:cubicBezTo>
                  <a:pt x="16272" y="13429"/>
                  <a:pt x="16555" y="13223"/>
                  <a:pt x="16755" y="13004"/>
                </a:cubicBezTo>
                <a:cubicBezTo>
                  <a:pt x="17054" y="12676"/>
                  <a:pt x="17158" y="12325"/>
                  <a:pt x="17058" y="11978"/>
                </a:cubicBezTo>
                <a:lnTo>
                  <a:pt x="15846" y="7962"/>
                </a:lnTo>
                <a:cubicBezTo>
                  <a:pt x="16588" y="8591"/>
                  <a:pt x="17118" y="9256"/>
                  <a:pt x="17420" y="9940"/>
                </a:cubicBezTo>
                <a:cubicBezTo>
                  <a:pt x="17728" y="10637"/>
                  <a:pt x="17800" y="11347"/>
                  <a:pt x="17630" y="12051"/>
                </a:cubicBezTo>
                <a:cubicBezTo>
                  <a:pt x="17562" y="12327"/>
                  <a:pt x="17965" y="12588"/>
                  <a:pt x="18619" y="12689"/>
                </a:cubicBezTo>
                <a:cubicBezTo>
                  <a:pt x="19621" y="12844"/>
                  <a:pt x="20726" y="12591"/>
                  <a:pt x="20885" y="12169"/>
                </a:cubicBezTo>
                <a:cubicBezTo>
                  <a:pt x="21177" y="10221"/>
                  <a:pt x="21436" y="8076"/>
                  <a:pt x="18529" y="6410"/>
                </a:cubicBezTo>
                <a:cubicBezTo>
                  <a:pt x="16706" y="5365"/>
                  <a:pt x="13939" y="4581"/>
                  <a:pt x="10753" y="4546"/>
                </a:cubicBezTo>
                <a:close/>
              </a:path>
            </a:pathLst>
          </a:custGeom>
          <a:solidFill>
            <a:srgbClr val="144372">
              <a:alpha val="70103"/>
            </a:srgbClr>
          </a:solidFill>
          <a:ln w="6350">
            <a:solidFill>
              <a:schemeClr val="bg1"/>
            </a:solidFill>
            <a:miter lim="400000"/>
          </a:ln>
          <a:effectLst>
            <a:outerShdw blurRad="50800" dist="38100" dir="5400000" algn="t" rotWithShape="0">
              <a:schemeClr val="bg1">
                <a:alpha val="40000"/>
              </a:schemeClr>
            </a:outerShdw>
          </a:effectLst>
        </p:spPr>
        <p:txBody>
          <a:bodyPr lIns="0" tIns="0" rIns="0" bIns="0" anchor="ctr"/>
          <a:lstStyle/>
          <a:p>
            <a:pPr algn="ctr" defTabSz="412750" hangingPunct="0">
              <a:defRPr sz="3200">
                <a:solidFill>
                  <a:srgbClr val="FFFFFF"/>
                </a:solidFill>
              </a:defRPr>
            </a:pPr>
            <a:endParaRPr sz="1600" kern="0">
              <a:solidFill>
                <a:srgbClr val="FFFFFF"/>
              </a:solidFill>
              <a:latin typeface="Helvetica" pitchFamily="2" charset="0"/>
              <a:sym typeface="DM Sans Medium"/>
            </a:endParaRPr>
          </a:p>
        </p:txBody>
      </p:sp>
      <p:sp>
        <p:nvSpPr>
          <p:cNvPr id="25" name="Фигура">
            <a:extLst>
              <a:ext uri="{FF2B5EF4-FFF2-40B4-BE49-F238E27FC236}">
                <a16:creationId xmlns:a16="http://schemas.microsoft.com/office/drawing/2014/main" id="{1318BED3-66C5-303F-5527-651E0473ACF7}"/>
              </a:ext>
            </a:extLst>
          </p:cNvPr>
          <p:cNvSpPr>
            <a:spLocks noChangeAspect="1"/>
          </p:cNvSpPr>
          <p:nvPr/>
        </p:nvSpPr>
        <p:spPr>
          <a:xfrm>
            <a:off x="7805624" y="3419972"/>
            <a:ext cx="142853" cy="435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54" h="21580" extrusionOk="0">
                <a:moveTo>
                  <a:pt x="10600" y="0"/>
                </a:moveTo>
                <a:cubicBezTo>
                  <a:pt x="9184" y="0"/>
                  <a:pt x="7769" y="214"/>
                  <a:pt x="6689" y="642"/>
                </a:cubicBezTo>
                <a:cubicBezTo>
                  <a:pt x="4529" y="1498"/>
                  <a:pt x="4529" y="2887"/>
                  <a:pt x="6689" y="3743"/>
                </a:cubicBezTo>
                <a:cubicBezTo>
                  <a:pt x="8849" y="4599"/>
                  <a:pt x="12354" y="4599"/>
                  <a:pt x="14515" y="3743"/>
                </a:cubicBezTo>
                <a:cubicBezTo>
                  <a:pt x="16675" y="2887"/>
                  <a:pt x="16675" y="1498"/>
                  <a:pt x="14515" y="642"/>
                </a:cubicBezTo>
                <a:cubicBezTo>
                  <a:pt x="13434" y="214"/>
                  <a:pt x="12016" y="0"/>
                  <a:pt x="10600" y="0"/>
                </a:cubicBezTo>
                <a:close/>
                <a:moveTo>
                  <a:pt x="10753" y="4546"/>
                </a:moveTo>
                <a:cubicBezTo>
                  <a:pt x="7600" y="4511"/>
                  <a:pt x="4782" y="5234"/>
                  <a:pt x="2915" y="6250"/>
                </a:cubicBezTo>
                <a:cubicBezTo>
                  <a:pt x="587" y="7517"/>
                  <a:pt x="-164" y="9105"/>
                  <a:pt x="29" y="10671"/>
                </a:cubicBezTo>
                <a:cubicBezTo>
                  <a:pt x="91" y="11177"/>
                  <a:pt x="250" y="11681"/>
                  <a:pt x="505" y="12177"/>
                </a:cubicBezTo>
                <a:cubicBezTo>
                  <a:pt x="675" y="12527"/>
                  <a:pt x="1550" y="12747"/>
                  <a:pt x="2422" y="12661"/>
                </a:cubicBezTo>
                <a:cubicBezTo>
                  <a:pt x="3225" y="12582"/>
                  <a:pt x="3728" y="12266"/>
                  <a:pt x="3564" y="11945"/>
                </a:cubicBezTo>
                <a:cubicBezTo>
                  <a:pt x="3425" y="11278"/>
                  <a:pt x="3506" y="10607"/>
                  <a:pt x="3803" y="9948"/>
                </a:cubicBezTo>
                <a:cubicBezTo>
                  <a:pt x="4114" y="9260"/>
                  <a:pt x="4657" y="8591"/>
                  <a:pt x="5421" y="7961"/>
                </a:cubicBezTo>
                <a:lnTo>
                  <a:pt x="4306" y="11841"/>
                </a:lnTo>
                <a:cubicBezTo>
                  <a:pt x="4168" y="12192"/>
                  <a:pt x="4213" y="12551"/>
                  <a:pt x="4442" y="12895"/>
                </a:cubicBezTo>
                <a:cubicBezTo>
                  <a:pt x="4630" y="13176"/>
                  <a:pt x="4938" y="13443"/>
                  <a:pt x="5351" y="13683"/>
                </a:cubicBezTo>
                <a:lnTo>
                  <a:pt x="6246" y="20915"/>
                </a:lnTo>
                <a:cubicBezTo>
                  <a:pt x="6342" y="21307"/>
                  <a:pt x="7202" y="21600"/>
                  <a:pt x="8197" y="21579"/>
                </a:cubicBezTo>
                <a:cubicBezTo>
                  <a:pt x="9114" y="21560"/>
                  <a:pt x="9853" y="21277"/>
                  <a:pt x="9931" y="20915"/>
                </a:cubicBezTo>
                <a:lnTo>
                  <a:pt x="10633" y="15491"/>
                </a:lnTo>
                <a:lnTo>
                  <a:pt x="11326" y="20845"/>
                </a:lnTo>
                <a:cubicBezTo>
                  <a:pt x="11368" y="21267"/>
                  <a:pt x="12273" y="21595"/>
                  <a:pt x="13340" y="21574"/>
                </a:cubicBezTo>
                <a:cubicBezTo>
                  <a:pt x="14328" y="21554"/>
                  <a:pt x="15109" y="21237"/>
                  <a:pt x="15137" y="20845"/>
                </a:cubicBezTo>
                <a:lnTo>
                  <a:pt x="15912" y="13613"/>
                </a:lnTo>
                <a:cubicBezTo>
                  <a:pt x="16272" y="13429"/>
                  <a:pt x="16555" y="13223"/>
                  <a:pt x="16755" y="13004"/>
                </a:cubicBezTo>
                <a:cubicBezTo>
                  <a:pt x="17054" y="12676"/>
                  <a:pt x="17158" y="12325"/>
                  <a:pt x="17058" y="11978"/>
                </a:cubicBezTo>
                <a:lnTo>
                  <a:pt x="15846" y="7962"/>
                </a:lnTo>
                <a:cubicBezTo>
                  <a:pt x="16588" y="8591"/>
                  <a:pt x="17118" y="9256"/>
                  <a:pt x="17420" y="9940"/>
                </a:cubicBezTo>
                <a:cubicBezTo>
                  <a:pt x="17728" y="10637"/>
                  <a:pt x="17800" y="11347"/>
                  <a:pt x="17630" y="12051"/>
                </a:cubicBezTo>
                <a:cubicBezTo>
                  <a:pt x="17562" y="12327"/>
                  <a:pt x="17965" y="12588"/>
                  <a:pt x="18619" y="12689"/>
                </a:cubicBezTo>
                <a:cubicBezTo>
                  <a:pt x="19621" y="12844"/>
                  <a:pt x="20726" y="12591"/>
                  <a:pt x="20885" y="12169"/>
                </a:cubicBezTo>
                <a:cubicBezTo>
                  <a:pt x="21177" y="10221"/>
                  <a:pt x="21436" y="8076"/>
                  <a:pt x="18529" y="6410"/>
                </a:cubicBezTo>
                <a:cubicBezTo>
                  <a:pt x="16706" y="5365"/>
                  <a:pt x="13939" y="4581"/>
                  <a:pt x="10753" y="4546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51543"/>
            </a:schemeClr>
          </a:solidFill>
          <a:ln w="6350">
            <a:solidFill>
              <a:schemeClr val="bg1"/>
            </a:solidFill>
            <a:miter lim="400000"/>
          </a:ln>
          <a:effectLst>
            <a:outerShdw blurRad="50800" dist="38100" dir="5400000" algn="t" rotWithShape="0">
              <a:schemeClr val="bg1">
                <a:alpha val="40000"/>
              </a:schemeClr>
            </a:outerShdw>
          </a:effectLst>
        </p:spPr>
        <p:txBody>
          <a:bodyPr lIns="0" tIns="0" rIns="0" bIns="0" anchor="ctr"/>
          <a:lstStyle/>
          <a:p>
            <a:pPr algn="ctr" defTabSz="412750" hangingPunct="0">
              <a:defRPr sz="3200">
                <a:solidFill>
                  <a:srgbClr val="FFFFFF"/>
                </a:solidFill>
              </a:defRPr>
            </a:pPr>
            <a:endParaRPr sz="1600" kern="0">
              <a:solidFill>
                <a:srgbClr val="FFFFFF"/>
              </a:solidFill>
              <a:latin typeface="Helvetica" pitchFamily="2" charset="0"/>
              <a:sym typeface="DM Sans Medium"/>
            </a:endParaRPr>
          </a:p>
        </p:txBody>
      </p:sp>
      <p:sp>
        <p:nvSpPr>
          <p:cNvPr id="26" name="Фигура">
            <a:extLst>
              <a:ext uri="{FF2B5EF4-FFF2-40B4-BE49-F238E27FC236}">
                <a16:creationId xmlns:a16="http://schemas.microsoft.com/office/drawing/2014/main" id="{428F4868-B590-5BEF-6C3C-FC388F5DD738}"/>
              </a:ext>
            </a:extLst>
          </p:cNvPr>
          <p:cNvSpPr>
            <a:spLocks noChangeAspect="1"/>
          </p:cNvSpPr>
          <p:nvPr/>
        </p:nvSpPr>
        <p:spPr>
          <a:xfrm>
            <a:off x="8137001" y="3419972"/>
            <a:ext cx="166185" cy="435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54" h="21580" extrusionOk="0">
                <a:moveTo>
                  <a:pt x="10600" y="0"/>
                </a:moveTo>
                <a:cubicBezTo>
                  <a:pt x="9184" y="0"/>
                  <a:pt x="7769" y="214"/>
                  <a:pt x="6689" y="642"/>
                </a:cubicBezTo>
                <a:cubicBezTo>
                  <a:pt x="4529" y="1498"/>
                  <a:pt x="4529" y="2887"/>
                  <a:pt x="6689" y="3743"/>
                </a:cubicBezTo>
                <a:cubicBezTo>
                  <a:pt x="8849" y="4599"/>
                  <a:pt x="12354" y="4599"/>
                  <a:pt x="14515" y="3743"/>
                </a:cubicBezTo>
                <a:cubicBezTo>
                  <a:pt x="16675" y="2887"/>
                  <a:pt x="16675" y="1498"/>
                  <a:pt x="14515" y="642"/>
                </a:cubicBezTo>
                <a:cubicBezTo>
                  <a:pt x="13434" y="214"/>
                  <a:pt x="12016" y="0"/>
                  <a:pt x="10600" y="0"/>
                </a:cubicBezTo>
                <a:close/>
                <a:moveTo>
                  <a:pt x="10753" y="4546"/>
                </a:moveTo>
                <a:cubicBezTo>
                  <a:pt x="7600" y="4511"/>
                  <a:pt x="4782" y="5234"/>
                  <a:pt x="2915" y="6250"/>
                </a:cubicBezTo>
                <a:cubicBezTo>
                  <a:pt x="587" y="7517"/>
                  <a:pt x="-164" y="9105"/>
                  <a:pt x="29" y="10671"/>
                </a:cubicBezTo>
                <a:cubicBezTo>
                  <a:pt x="91" y="11177"/>
                  <a:pt x="250" y="11681"/>
                  <a:pt x="505" y="12177"/>
                </a:cubicBezTo>
                <a:cubicBezTo>
                  <a:pt x="675" y="12527"/>
                  <a:pt x="1550" y="12747"/>
                  <a:pt x="2422" y="12661"/>
                </a:cubicBezTo>
                <a:cubicBezTo>
                  <a:pt x="3225" y="12582"/>
                  <a:pt x="3728" y="12266"/>
                  <a:pt x="3564" y="11945"/>
                </a:cubicBezTo>
                <a:cubicBezTo>
                  <a:pt x="3425" y="11278"/>
                  <a:pt x="3506" y="10607"/>
                  <a:pt x="3803" y="9948"/>
                </a:cubicBezTo>
                <a:cubicBezTo>
                  <a:pt x="4114" y="9260"/>
                  <a:pt x="4657" y="8591"/>
                  <a:pt x="5421" y="7961"/>
                </a:cubicBezTo>
                <a:lnTo>
                  <a:pt x="4306" y="11841"/>
                </a:lnTo>
                <a:cubicBezTo>
                  <a:pt x="4168" y="12192"/>
                  <a:pt x="4213" y="12551"/>
                  <a:pt x="4442" y="12895"/>
                </a:cubicBezTo>
                <a:cubicBezTo>
                  <a:pt x="4630" y="13176"/>
                  <a:pt x="4938" y="13443"/>
                  <a:pt x="5351" y="13683"/>
                </a:cubicBezTo>
                <a:lnTo>
                  <a:pt x="6246" y="20915"/>
                </a:lnTo>
                <a:cubicBezTo>
                  <a:pt x="6342" y="21307"/>
                  <a:pt x="7202" y="21600"/>
                  <a:pt x="8197" y="21579"/>
                </a:cubicBezTo>
                <a:cubicBezTo>
                  <a:pt x="9114" y="21560"/>
                  <a:pt x="9853" y="21277"/>
                  <a:pt x="9931" y="20915"/>
                </a:cubicBezTo>
                <a:lnTo>
                  <a:pt x="10633" y="15491"/>
                </a:lnTo>
                <a:lnTo>
                  <a:pt x="11326" y="20845"/>
                </a:lnTo>
                <a:cubicBezTo>
                  <a:pt x="11368" y="21267"/>
                  <a:pt x="12273" y="21595"/>
                  <a:pt x="13340" y="21574"/>
                </a:cubicBezTo>
                <a:cubicBezTo>
                  <a:pt x="14328" y="21554"/>
                  <a:pt x="15109" y="21237"/>
                  <a:pt x="15137" y="20845"/>
                </a:cubicBezTo>
                <a:lnTo>
                  <a:pt x="15912" y="13613"/>
                </a:lnTo>
                <a:cubicBezTo>
                  <a:pt x="16272" y="13429"/>
                  <a:pt x="16555" y="13223"/>
                  <a:pt x="16755" y="13004"/>
                </a:cubicBezTo>
                <a:cubicBezTo>
                  <a:pt x="17054" y="12676"/>
                  <a:pt x="17158" y="12325"/>
                  <a:pt x="17058" y="11978"/>
                </a:cubicBezTo>
                <a:lnTo>
                  <a:pt x="15846" y="7962"/>
                </a:lnTo>
                <a:cubicBezTo>
                  <a:pt x="16588" y="8591"/>
                  <a:pt x="17118" y="9256"/>
                  <a:pt x="17420" y="9940"/>
                </a:cubicBezTo>
                <a:cubicBezTo>
                  <a:pt x="17728" y="10637"/>
                  <a:pt x="17800" y="11347"/>
                  <a:pt x="17630" y="12051"/>
                </a:cubicBezTo>
                <a:cubicBezTo>
                  <a:pt x="17562" y="12327"/>
                  <a:pt x="17965" y="12588"/>
                  <a:pt x="18619" y="12689"/>
                </a:cubicBezTo>
                <a:cubicBezTo>
                  <a:pt x="19621" y="12844"/>
                  <a:pt x="20726" y="12591"/>
                  <a:pt x="20885" y="12169"/>
                </a:cubicBezTo>
                <a:cubicBezTo>
                  <a:pt x="21177" y="10221"/>
                  <a:pt x="21436" y="8076"/>
                  <a:pt x="18529" y="6410"/>
                </a:cubicBezTo>
                <a:cubicBezTo>
                  <a:pt x="16706" y="5365"/>
                  <a:pt x="13939" y="4581"/>
                  <a:pt x="10753" y="4546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51543"/>
            </a:schemeClr>
          </a:solidFill>
          <a:ln w="6350">
            <a:solidFill>
              <a:schemeClr val="bg1"/>
            </a:solidFill>
            <a:miter lim="400000"/>
          </a:ln>
          <a:effectLst>
            <a:outerShdw blurRad="50800" dist="38100" dir="5400000" algn="t" rotWithShape="0">
              <a:schemeClr val="bg1">
                <a:alpha val="40000"/>
              </a:schemeClr>
            </a:outerShdw>
          </a:effectLst>
        </p:spPr>
        <p:txBody>
          <a:bodyPr lIns="0" tIns="0" rIns="0" bIns="0" anchor="ctr"/>
          <a:lstStyle/>
          <a:p>
            <a:pPr algn="ctr" defTabSz="412750" hangingPunct="0">
              <a:defRPr sz="3200">
                <a:solidFill>
                  <a:srgbClr val="FFFFFF"/>
                </a:solidFill>
              </a:defRPr>
            </a:pPr>
            <a:endParaRPr sz="1600" kern="0">
              <a:solidFill>
                <a:srgbClr val="FFFFFF"/>
              </a:solidFill>
              <a:latin typeface="Helvetica" pitchFamily="2" charset="0"/>
              <a:sym typeface="DM Sans Medium"/>
            </a:endParaRPr>
          </a:p>
        </p:txBody>
      </p:sp>
      <p:sp>
        <p:nvSpPr>
          <p:cNvPr id="27" name="Фигура">
            <a:extLst>
              <a:ext uri="{FF2B5EF4-FFF2-40B4-BE49-F238E27FC236}">
                <a16:creationId xmlns:a16="http://schemas.microsoft.com/office/drawing/2014/main" id="{44B5A187-B64D-DB2C-167C-708AFB6FD81B}"/>
              </a:ext>
            </a:extLst>
          </p:cNvPr>
          <p:cNvSpPr>
            <a:spLocks noChangeAspect="1"/>
          </p:cNvSpPr>
          <p:nvPr/>
        </p:nvSpPr>
        <p:spPr>
          <a:xfrm>
            <a:off x="8473174" y="3419972"/>
            <a:ext cx="166185" cy="435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54" h="21580" extrusionOk="0">
                <a:moveTo>
                  <a:pt x="10600" y="0"/>
                </a:moveTo>
                <a:cubicBezTo>
                  <a:pt x="9184" y="0"/>
                  <a:pt x="7769" y="214"/>
                  <a:pt x="6689" y="642"/>
                </a:cubicBezTo>
                <a:cubicBezTo>
                  <a:pt x="4529" y="1498"/>
                  <a:pt x="4529" y="2887"/>
                  <a:pt x="6689" y="3743"/>
                </a:cubicBezTo>
                <a:cubicBezTo>
                  <a:pt x="8849" y="4599"/>
                  <a:pt x="12354" y="4599"/>
                  <a:pt x="14515" y="3743"/>
                </a:cubicBezTo>
                <a:cubicBezTo>
                  <a:pt x="16675" y="2887"/>
                  <a:pt x="16675" y="1498"/>
                  <a:pt x="14515" y="642"/>
                </a:cubicBezTo>
                <a:cubicBezTo>
                  <a:pt x="13434" y="214"/>
                  <a:pt x="12016" y="0"/>
                  <a:pt x="10600" y="0"/>
                </a:cubicBezTo>
                <a:close/>
                <a:moveTo>
                  <a:pt x="10753" y="4546"/>
                </a:moveTo>
                <a:cubicBezTo>
                  <a:pt x="7600" y="4511"/>
                  <a:pt x="4782" y="5234"/>
                  <a:pt x="2915" y="6250"/>
                </a:cubicBezTo>
                <a:cubicBezTo>
                  <a:pt x="587" y="7517"/>
                  <a:pt x="-164" y="9105"/>
                  <a:pt x="29" y="10671"/>
                </a:cubicBezTo>
                <a:cubicBezTo>
                  <a:pt x="91" y="11177"/>
                  <a:pt x="250" y="11681"/>
                  <a:pt x="505" y="12177"/>
                </a:cubicBezTo>
                <a:cubicBezTo>
                  <a:pt x="675" y="12527"/>
                  <a:pt x="1550" y="12747"/>
                  <a:pt x="2422" y="12661"/>
                </a:cubicBezTo>
                <a:cubicBezTo>
                  <a:pt x="3225" y="12582"/>
                  <a:pt x="3728" y="12266"/>
                  <a:pt x="3564" y="11945"/>
                </a:cubicBezTo>
                <a:cubicBezTo>
                  <a:pt x="3425" y="11278"/>
                  <a:pt x="3506" y="10607"/>
                  <a:pt x="3803" y="9948"/>
                </a:cubicBezTo>
                <a:cubicBezTo>
                  <a:pt x="4114" y="9260"/>
                  <a:pt x="4657" y="8591"/>
                  <a:pt x="5421" y="7961"/>
                </a:cubicBezTo>
                <a:lnTo>
                  <a:pt x="4306" y="11841"/>
                </a:lnTo>
                <a:cubicBezTo>
                  <a:pt x="4168" y="12192"/>
                  <a:pt x="4213" y="12551"/>
                  <a:pt x="4442" y="12895"/>
                </a:cubicBezTo>
                <a:cubicBezTo>
                  <a:pt x="4630" y="13176"/>
                  <a:pt x="4938" y="13443"/>
                  <a:pt x="5351" y="13683"/>
                </a:cubicBezTo>
                <a:lnTo>
                  <a:pt x="6246" y="20915"/>
                </a:lnTo>
                <a:cubicBezTo>
                  <a:pt x="6342" y="21307"/>
                  <a:pt x="7202" y="21600"/>
                  <a:pt x="8197" y="21579"/>
                </a:cubicBezTo>
                <a:cubicBezTo>
                  <a:pt x="9114" y="21560"/>
                  <a:pt x="9853" y="21277"/>
                  <a:pt x="9931" y="20915"/>
                </a:cubicBezTo>
                <a:lnTo>
                  <a:pt x="10633" y="15491"/>
                </a:lnTo>
                <a:lnTo>
                  <a:pt x="11326" y="20845"/>
                </a:lnTo>
                <a:cubicBezTo>
                  <a:pt x="11368" y="21267"/>
                  <a:pt x="12273" y="21595"/>
                  <a:pt x="13340" y="21574"/>
                </a:cubicBezTo>
                <a:cubicBezTo>
                  <a:pt x="14328" y="21554"/>
                  <a:pt x="15109" y="21237"/>
                  <a:pt x="15137" y="20845"/>
                </a:cubicBezTo>
                <a:lnTo>
                  <a:pt x="15912" y="13613"/>
                </a:lnTo>
                <a:cubicBezTo>
                  <a:pt x="16272" y="13429"/>
                  <a:pt x="16555" y="13223"/>
                  <a:pt x="16755" y="13004"/>
                </a:cubicBezTo>
                <a:cubicBezTo>
                  <a:pt x="17054" y="12676"/>
                  <a:pt x="17158" y="12325"/>
                  <a:pt x="17058" y="11978"/>
                </a:cubicBezTo>
                <a:lnTo>
                  <a:pt x="15846" y="7962"/>
                </a:lnTo>
                <a:cubicBezTo>
                  <a:pt x="16588" y="8591"/>
                  <a:pt x="17118" y="9256"/>
                  <a:pt x="17420" y="9940"/>
                </a:cubicBezTo>
                <a:cubicBezTo>
                  <a:pt x="17728" y="10637"/>
                  <a:pt x="17800" y="11347"/>
                  <a:pt x="17630" y="12051"/>
                </a:cubicBezTo>
                <a:cubicBezTo>
                  <a:pt x="17562" y="12327"/>
                  <a:pt x="17965" y="12588"/>
                  <a:pt x="18619" y="12689"/>
                </a:cubicBezTo>
                <a:cubicBezTo>
                  <a:pt x="19621" y="12844"/>
                  <a:pt x="20726" y="12591"/>
                  <a:pt x="20885" y="12169"/>
                </a:cubicBezTo>
                <a:cubicBezTo>
                  <a:pt x="21177" y="10221"/>
                  <a:pt x="21436" y="8076"/>
                  <a:pt x="18529" y="6410"/>
                </a:cubicBezTo>
                <a:cubicBezTo>
                  <a:pt x="16706" y="5365"/>
                  <a:pt x="13939" y="4581"/>
                  <a:pt x="10753" y="4546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51543"/>
            </a:schemeClr>
          </a:solidFill>
          <a:ln w="6350">
            <a:solidFill>
              <a:schemeClr val="bg1"/>
            </a:solidFill>
            <a:miter lim="400000"/>
          </a:ln>
          <a:effectLst>
            <a:outerShdw blurRad="50800" dist="38100" dir="5400000" algn="t" rotWithShape="0">
              <a:schemeClr val="bg1">
                <a:alpha val="40000"/>
              </a:schemeClr>
            </a:outerShdw>
          </a:effectLst>
        </p:spPr>
        <p:txBody>
          <a:bodyPr lIns="0" tIns="0" rIns="0" bIns="0" anchor="ctr"/>
          <a:lstStyle/>
          <a:p>
            <a:pPr algn="ctr" defTabSz="412750" hangingPunct="0">
              <a:defRPr sz="3200">
                <a:solidFill>
                  <a:srgbClr val="FFFFFF"/>
                </a:solidFill>
              </a:defRPr>
            </a:pPr>
            <a:endParaRPr sz="1600" kern="0">
              <a:solidFill>
                <a:srgbClr val="FFFFFF"/>
              </a:solidFill>
              <a:latin typeface="Helvetica" pitchFamily="2" charset="0"/>
              <a:sym typeface="DM Sans Medium"/>
            </a:endParaRPr>
          </a:p>
        </p:txBody>
      </p:sp>
      <p:sp>
        <p:nvSpPr>
          <p:cNvPr id="28" name="Фигура">
            <a:extLst>
              <a:ext uri="{FF2B5EF4-FFF2-40B4-BE49-F238E27FC236}">
                <a16:creationId xmlns:a16="http://schemas.microsoft.com/office/drawing/2014/main" id="{E7DA5397-E200-A59F-54C5-E19503470074}"/>
              </a:ext>
            </a:extLst>
          </p:cNvPr>
          <p:cNvSpPr>
            <a:spLocks noChangeAspect="1"/>
          </p:cNvSpPr>
          <p:nvPr/>
        </p:nvSpPr>
        <p:spPr>
          <a:xfrm>
            <a:off x="8809346" y="3419972"/>
            <a:ext cx="166185" cy="435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54" h="21580" extrusionOk="0">
                <a:moveTo>
                  <a:pt x="10600" y="0"/>
                </a:moveTo>
                <a:cubicBezTo>
                  <a:pt x="9184" y="0"/>
                  <a:pt x="7769" y="214"/>
                  <a:pt x="6689" y="642"/>
                </a:cubicBezTo>
                <a:cubicBezTo>
                  <a:pt x="4529" y="1498"/>
                  <a:pt x="4529" y="2887"/>
                  <a:pt x="6689" y="3743"/>
                </a:cubicBezTo>
                <a:cubicBezTo>
                  <a:pt x="8849" y="4599"/>
                  <a:pt x="12354" y="4599"/>
                  <a:pt x="14515" y="3743"/>
                </a:cubicBezTo>
                <a:cubicBezTo>
                  <a:pt x="16675" y="2887"/>
                  <a:pt x="16675" y="1498"/>
                  <a:pt x="14515" y="642"/>
                </a:cubicBezTo>
                <a:cubicBezTo>
                  <a:pt x="13434" y="214"/>
                  <a:pt x="12016" y="0"/>
                  <a:pt x="10600" y="0"/>
                </a:cubicBezTo>
                <a:close/>
                <a:moveTo>
                  <a:pt x="10753" y="4546"/>
                </a:moveTo>
                <a:cubicBezTo>
                  <a:pt x="7600" y="4511"/>
                  <a:pt x="4782" y="5234"/>
                  <a:pt x="2915" y="6250"/>
                </a:cubicBezTo>
                <a:cubicBezTo>
                  <a:pt x="587" y="7517"/>
                  <a:pt x="-164" y="9105"/>
                  <a:pt x="29" y="10671"/>
                </a:cubicBezTo>
                <a:cubicBezTo>
                  <a:pt x="91" y="11177"/>
                  <a:pt x="250" y="11681"/>
                  <a:pt x="505" y="12177"/>
                </a:cubicBezTo>
                <a:cubicBezTo>
                  <a:pt x="675" y="12527"/>
                  <a:pt x="1550" y="12747"/>
                  <a:pt x="2422" y="12661"/>
                </a:cubicBezTo>
                <a:cubicBezTo>
                  <a:pt x="3225" y="12582"/>
                  <a:pt x="3728" y="12266"/>
                  <a:pt x="3564" y="11945"/>
                </a:cubicBezTo>
                <a:cubicBezTo>
                  <a:pt x="3425" y="11278"/>
                  <a:pt x="3506" y="10607"/>
                  <a:pt x="3803" y="9948"/>
                </a:cubicBezTo>
                <a:cubicBezTo>
                  <a:pt x="4114" y="9260"/>
                  <a:pt x="4657" y="8591"/>
                  <a:pt x="5421" y="7961"/>
                </a:cubicBezTo>
                <a:lnTo>
                  <a:pt x="4306" y="11841"/>
                </a:lnTo>
                <a:cubicBezTo>
                  <a:pt x="4168" y="12192"/>
                  <a:pt x="4213" y="12551"/>
                  <a:pt x="4442" y="12895"/>
                </a:cubicBezTo>
                <a:cubicBezTo>
                  <a:pt x="4630" y="13176"/>
                  <a:pt x="4938" y="13443"/>
                  <a:pt x="5351" y="13683"/>
                </a:cubicBezTo>
                <a:lnTo>
                  <a:pt x="6246" y="20915"/>
                </a:lnTo>
                <a:cubicBezTo>
                  <a:pt x="6342" y="21307"/>
                  <a:pt x="7202" y="21600"/>
                  <a:pt x="8197" y="21579"/>
                </a:cubicBezTo>
                <a:cubicBezTo>
                  <a:pt x="9114" y="21560"/>
                  <a:pt x="9853" y="21277"/>
                  <a:pt x="9931" y="20915"/>
                </a:cubicBezTo>
                <a:lnTo>
                  <a:pt x="10633" y="15491"/>
                </a:lnTo>
                <a:lnTo>
                  <a:pt x="11326" y="20845"/>
                </a:lnTo>
                <a:cubicBezTo>
                  <a:pt x="11368" y="21267"/>
                  <a:pt x="12273" y="21595"/>
                  <a:pt x="13340" y="21574"/>
                </a:cubicBezTo>
                <a:cubicBezTo>
                  <a:pt x="14328" y="21554"/>
                  <a:pt x="15109" y="21237"/>
                  <a:pt x="15137" y="20845"/>
                </a:cubicBezTo>
                <a:lnTo>
                  <a:pt x="15912" y="13613"/>
                </a:lnTo>
                <a:cubicBezTo>
                  <a:pt x="16272" y="13429"/>
                  <a:pt x="16555" y="13223"/>
                  <a:pt x="16755" y="13004"/>
                </a:cubicBezTo>
                <a:cubicBezTo>
                  <a:pt x="17054" y="12676"/>
                  <a:pt x="17158" y="12325"/>
                  <a:pt x="17058" y="11978"/>
                </a:cubicBezTo>
                <a:lnTo>
                  <a:pt x="15846" y="7962"/>
                </a:lnTo>
                <a:cubicBezTo>
                  <a:pt x="16588" y="8591"/>
                  <a:pt x="17118" y="9256"/>
                  <a:pt x="17420" y="9940"/>
                </a:cubicBezTo>
                <a:cubicBezTo>
                  <a:pt x="17728" y="10637"/>
                  <a:pt x="17800" y="11347"/>
                  <a:pt x="17630" y="12051"/>
                </a:cubicBezTo>
                <a:cubicBezTo>
                  <a:pt x="17562" y="12327"/>
                  <a:pt x="17965" y="12588"/>
                  <a:pt x="18619" y="12689"/>
                </a:cubicBezTo>
                <a:cubicBezTo>
                  <a:pt x="19621" y="12844"/>
                  <a:pt x="20726" y="12591"/>
                  <a:pt x="20885" y="12169"/>
                </a:cubicBezTo>
                <a:cubicBezTo>
                  <a:pt x="21177" y="10221"/>
                  <a:pt x="21436" y="8076"/>
                  <a:pt x="18529" y="6410"/>
                </a:cubicBezTo>
                <a:cubicBezTo>
                  <a:pt x="16706" y="5365"/>
                  <a:pt x="13939" y="4581"/>
                  <a:pt x="10753" y="4546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51543"/>
            </a:schemeClr>
          </a:solidFill>
          <a:ln w="6350">
            <a:solidFill>
              <a:schemeClr val="bg1"/>
            </a:solidFill>
            <a:miter lim="400000"/>
          </a:ln>
          <a:effectLst>
            <a:outerShdw blurRad="50800" dist="38100" dir="5400000" algn="t" rotWithShape="0">
              <a:schemeClr val="bg1">
                <a:alpha val="40000"/>
              </a:schemeClr>
            </a:outerShdw>
          </a:effectLst>
        </p:spPr>
        <p:txBody>
          <a:bodyPr lIns="0" tIns="0" rIns="0" bIns="0" anchor="ctr"/>
          <a:lstStyle/>
          <a:p>
            <a:pPr algn="ctr" defTabSz="412750" hangingPunct="0">
              <a:defRPr sz="3200">
                <a:solidFill>
                  <a:srgbClr val="FFFFFF"/>
                </a:solidFill>
              </a:defRPr>
            </a:pPr>
            <a:endParaRPr sz="1600" kern="0">
              <a:solidFill>
                <a:srgbClr val="FFFFFF"/>
              </a:solidFill>
              <a:latin typeface="Helvetica" pitchFamily="2" charset="0"/>
              <a:sym typeface="DM Sans Medium"/>
            </a:endParaRPr>
          </a:p>
        </p:txBody>
      </p:sp>
      <p:sp>
        <p:nvSpPr>
          <p:cNvPr id="29" name="Фигура">
            <a:extLst>
              <a:ext uri="{FF2B5EF4-FFF2-40B4-BE49-F238E27FC236}">
                <a16:creationId xmlns:a16="http://schemas.microsoft.com/office/drawing/2014/main" id="{53B996FD-95A8-B710-949F-04D17A305A33}"/>
              </a:ext>
            </a:extLst>
          </p:cNvPr>
          <p:cNvSpPr>
            <a:spLocks noChangeAspect="1"/>
          </p:cNvSpPr>
          <p:nvPr/>
        </p:nvSpPr>
        <p:spPr>
          <a:xfrm>
            <a:off x="9145519" y="3419972"/>
            <a:ext cx="166185" cy="435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54" h="21580" extrusionOk="0">
                <a:moveTo>
                  <a:pt x="10600" y="0"/>
                </a:moveTo>
                <a:cubicBezTo>
                  <a:pt x="9184" y="0"/>
                  <a:pt x="7769" y="214"/>
                  <a:pt x="6689" y="642"/>
                </a:cubicBezTo>
                <a:cubicBezTo>
                  <a:pt x="4529" y="1498"/>
                  <a:pt x="4529" y="2887"/>
                  <a:pt x="6689" y="3743"/>
                </a:cubicBezTo>
                <a:cubicBezTo>
                  <a:pt x="8849" y="4599"/>
                  <a:pt x="12354" y="4599"/>
                  <a:pt x="14515" y="3743"/>
                </a:cubicBezTo>
                <a:cubicBezTo>
                  <a:pt x="16675" y="2887"/>
                  <a:pt x="16675" y="1498"/>
                  <a:pt x="14515" y="642"/>
                </a:cubicBezTo>
                <a:cubicBezTo>
                  <a:pt x="13434" y="214"/>
                  <a:pt x="12016" y="0"/>
                  <a:pt x="10600" y="0"/>
                </a:cubicBezTo>
                <a:close/>
                <a:moveTo>
                  <a:pt x="10753" y="4546"/>
                </a:moveTo>
                <a:cubicBezTo>
                  <a:pt x="7600" y="4511"/>
                  <a:pt x="4782" y="5234"/>
                  <a:pt x="2915" y="6250"/>
                </a:cubicBezTo>
                <a:cubicBezTo>
                  <a:pt x="587" y="7517"/>
                  <a:pt x="-164" y="9105"/>
                  <a:pt x="29" y="10671"/>
                </a:cubicBezTo>
                <a:cubicBezTo>
                  <a:pt x="91" y="11177"/>
                  <a:pt x="250" y="11681"/>
                  <a:pt x="505" y="12177"/>
                </a:cubicBezTo>
                <a:cubicBezTo>
                  <a:pt x="675" y="12527"/>
                  <a:pt x="1550" y="12747"/>
                  <a:pt x="2422" y="12661"/>
                </a:cubicBezTo>
                <a:cubicBezTo>
                  <a:pt x="3225" y="12582"/>
                  <a:pt x="3728" y="12266"/>
                  <a:pt x="3564" y="11945"/>
                </a:cubicBezTo>
                <a:cubicBezTo>
                  <a:pt x="3425" y="11278"/>
                  <a:pt x="3506" y="10607"/>
                  <a:pt x="3803" y="9948"/>
                </a:cubicBezTo>
                <a:cubicBezTo>
                  <a:pt x="4114" y="9260"/>
                  <a:pt x="4657" y="8591"/>
                  <a:pt x="5421" y="7961"/>
                </a:cubicBezTo>
                <a:lnTo>
                  <a:pt x="4306" y="11841"/>
                </a:lnTo>
                <a:cubicBezTo>
                  <a:pt x="4168" y="12192"/>
                  <a:pt x="4213" y="12551"/>
                  <a:pt x="4442" y="12895"/>
                </a:cubicBezTo>
                <a:cubicBezTo>
                  <a:pt x="4630" y="13176"/>
                  <a:pt x="4938" y="13443"/>
                  <a:pt x="5351" y="13683"/>
                </a:cubicBezTo>
                <a:lnTo>
                  <a:pt x="6246" y="20915"/>
                </a:lnTo>
                <a:cubicBezTo>
                  <a:pt x="6342" y="21307"/>
                  <a:pt x="7202" y="21600"/>
                  <a:pt x="8197" y="21579"/>
                </a:cubicBezTo>
                <a:cubicBezTo>
                  <a:pt x="9114" y="21560"/>
                  <a:pt x="9853" y="21277"/>
                  <a:pt x="9931" y="20915"/>
                </a:cubicBezTo>
                <a:lnTo>
                  <a:pt x="10633" y="15491"/>
                </a:lnTo>
                <a:lnTo>
                  <a:pt x="11326" y="20845"/>
                </a:lnTo>
                <a:cubicBezTo>
                  <a:pt x="11368" y="21267"/>
                  <a:pt x="12273" y="21595"/>
                  <a:pt x="13340" y="21574"/>
                </a:cubicBezTo>
                <a:cubicBezTo>
                  <a:pt x="14328" y="21554"/>
                  <a:pt x="15109" y="21237"/>
                  <a:pt x="15137" y="20845"/>
                </a:cubicBezTo>
                <a:lnTo>
                  <a:pt x="15912" y="13613"/>
                </a:lnTo>
                <a:cubicBezTo>
                  <a:pt x="16272" y="13429"/>
                  <a:pt x="16555" y="13223"/>
                  <a:pt x="16755" y="13004"/>
                </a:cubicBezTo>
                <a:cubicBezTo>
                  <a:pt x="17054" y="12676"/>
                  <a:pt x="17158" y="12325"/>
                  <a:pt x="17058" y="11978"/>
                </a:cubicBezTo>
                <a:lnTo>
                  <a:pt x="15846" y="7962"/>
                </a:lnTo>
                <a:cubicBezTo>
                  <a:pt x="16588" y="8591"/>
                  <a:pt x="17118" y="9256"/>
                  <a:pt x="17420" y="9940"/>
                </a:cubicBezTo>
                <a:cubicBezTo>
                  <a:pt x="17728" y="10637"/>
                  <a:pt x="17800" y="11347"/>
                  <a:pt x="17630" y="12051"/>
                </a:cubicBezTo>
                <a:cubicBezTo>
                  <a:pt x="17562" y="12327"/>
                  <a:pt x="17965" y="12588"/>
                  <a:pt x="18619" y="12689"/>
                </a:cubicBezTo>
                <a:cubicBezTo>
                  <a:pt x="19621" y="12844"/>
                  <a:pt x="20726" y="12591"/>
                  <a:pt x="20885" y="12169"/>
                </a:cubicBezTo>
                <a:cubicBezTo>
                  <a:pt x="21177" y="10221"/>
                  <a:pt x="21436" y="8076"/>
                  <a:pt x="18529" y="6410"/>
                </a:cubicBezTo>
                <a:cubicBezTo>
                  <a:pt x="16706" y="5365"/>
                  <a:pt x="13939" y="4581"/>
                  <a:pt x="10753" y="4546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51543"/>
            </a:schemeClr>
          </a:solidFill>
          <a:ln w="6350">
            <a:solidFill>
              <a:schemeClr val="bg1"/>
            </a:solidFill>
            <a:miter lim="400000"/>
          </a:ln>
          <a:effectLst>
            <a:outerShdw blurRad="50800" dist="38100" dir="5400000" algn="t" rotWithShape="0">
              <a:schemeClr val="bg1">
                <a:alpha val="40000"/>
              </a:schemeClr>
            </a:outerShdw>
          </a:effectLst>
        </p:spPr>
        <p:txBody>
          <a:bodyPr lIns="0" tIns="0" rIns="0" bIns="0" anchor="ctr"/>
          <a:lstStyle/>
          <a:p>
            <a:pPr algn="ctr" defTabSz="412750" hangingPunct="0">
              <a:defRPr sz="3200">
                <a:solidFill>
                  <a:srgbClr val="FFFFFF"/>
                </a:solidFill>
              </a:defRPr>
            </a:pPr>
            <a:endParaRPr sz="1600" kern="0">
              <a:solidFill>
                <a:srgbClr val="FFFFFF"/>
              </a:solidFill>
              <a:latin typeface="Helvetica" pitchFamily="2" charset="0"/>
              <a:sym typeface="DM Sans Medium"/>
            </a:endParaRPr>
          </a:p>
        </p:txBody>
      </p:sp>
      <p:sp>
        <p:nvSpPr>
          <p:cNvPr id="30" name="Фигура">
            <a:extLst>
              <a:ext uri="{FF2B5EF4-FFF2-40B4-BE49-F238E27FC236}">
                <a16:creationId xmlns:a16="http://schemas.microsoft.com/office/drawing/2014/main" id="{A10D91F1-7341-3C26-13BB-1929931A1300}"/>
              </a:ext>
            </a:extLst>
          </p:cNvPr>
          <p:cNvSpPr>
            <a:spLocks noChangeAspect="1"/>
          </p:cNvSpPr>
          <p:nvPr/>
        </p:nvSpPr>
        <p:spPr>
          <a:xfrm>
            <a:off x="9481690" y="3419972"/>
            <a:ext cx="166185" cy="435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54" h="21580" extrusionOk="0">
                <a:moveTo>
                  <a:pt x="10600" y="0"/>
                </a:moveTo>
                <a:cubicBezTo>
                  <a:pt x="9184" y="0"/>
                  <a:pt x="7769" y="214"/>
                  <a:pt x="6689" y="642"/>
                </a:cubicBezTo>
                <a:cubicBezTo>
                  <a:pt x="4529" y="1498"/>
                  <a:pt x="4529" y="2887"/>
                  <a:pt x="6689" y="3743"/>
                </a:cubicBezTo>
                <a:cubicBezTo>
                  <a:pt x="8849" y="4599"/>
                  <a:pt x="12354" y="4599"/>
                  <a:pt x="14515" y="3743"/>
                </a:cubicBezTo>
                <a:cubicBezTo>
                  <a:pt x="16675" y="2887"/>
                  <a:pt x="16675" y="1498"/>
                  <a:pt x="14515" y="642"/>
                </a:cubicBezTo>
                <a:cubicBezTo>
                  <a:pt x="13434" y="214"/>
                  <a:pt x="12016" y="0"/>
                  <a:pt x="10600" y="0"/>
                </a:cubicBezTo>
                <a:close/>
                <a:moveTo>
                  <a:pt x="10753" y="4546"/>
                </a:moveTo>
                <a:cubicBezTo>
                  <a:pt x="7600" y="4511"/>
                  <a:pt x="4782" y="5234"/>
                  <a:pt x="2915" y="6250"/>
                </a:cubicBezTo>
                <a:cubicBezTo>
                  <a:pt x="587" y="7517"/>
                  <a:pt x="-164" y="9105"/>
                  <a:pt x="29" y="10671"/>
                </a:cubicBezTo>
                <a:cubicBezTo>
                  <a:pt x="91" y="11177"/>
                  <a:pt x="250" y="11681"/>
                  <a:pt x="505" y="12177"/>
                </a:cubicBezTo>
                <a:cubicBezTo>
                  <a:pt x="675" y="12527"/>
                  <a:pt x="1550" y="12747"/>
                  <a:pt x="2422" y="12661"/>
                </a:cubicBezTo>
                <a:cubicBezTo>
                  <a:pt x="3225" y="12582"/>
                  <a:pt x="3728" y="12266"/>
                  <a:pt x="3564" y="11945"/>
                </a:cubicBezTo>
                <a:cubicBezTo>
                  <a:pt x="3425" y="11278"/>
                  <a:pt x="3506" y="10607"/>
                  <a:pt x="3803" y="9948"/>
                </a:cubicBezTo>
                <a:cubicBezTo>
                  <a:pt x="4114" y="9260"/>
                  <a:pt x="4657" y="8591"/>
                  <a:pt x="5421" y="7961"/>
                </a:cubicBezTo>
                <a:lnTo>
                  <a:pt x="4306" y="11841"/>
                </a:lnTo>
                <a:cubicBezTo>
                  <a:pt x="4168" y="12192"/>
                  <a:pt x="4213" y="12551"/>
                  <a:pt x="4442" y="12895"/>
                </a:cubicBezTo>
                <a:cubicBezTo>
                  <a:pt x="4630" y="13176"/>
                  <a:pt x="4938" y="13443"/>
                  <a:pt x="5351" y="13683"/>
                </a:cubicBezTo>
                <a:lnTo>
                  <a:pt x="6246" y="20915"/>
                </a:lnTo>
                <a:cubicBezTo>
                  <a:pt x="6342" y="21307"/>
                  <a:pt x="7202" y="21600"/>
                  <a:pt x="8197" y="21579"/>
                </a:cubicBezTo>
                <a:cubicBezTo>
                  <a:pt x="9114" y="21560"/>
                  <a:pt x="9853" y="21277"/>
                  <a:pt x="9931" y="20915"/>
                </a:cubicBezTo>
                <a:lnTo>
                  <a:pt x="10633" y="15491"/>
                </a:lnTo>
                <a:lnTo>
                  <a:pt x="11326" y="20845"/>
                </a:lnTo>
                <a:cubicBezTo>
                  <a:pt x="11368" y="21267"/>
                  <a:pt x="12273" y="21595"/>
                  <a:pt x="13340" y="21574"/>
                </a:cubicBezTo>
                <a:cubicBezTo>
                  <a:pt x="14328" y="21554"/>
                  <a:pt x="15109" y="21237"/>
                  <a:pt x="15137" y="20845"/>
                </a:cubicBezTo>
                <a:lnTo>
                  <a:pt x="15912" y="13613"/>
                </a:lnTo>
                <a:cubicBezTo>
                  <a:pt x="16272" y="13429"/>
                  <a:pt x="16555" y="13223"/>
                  <a:pt x="16755" y="13004"/>
                </a:cubicBezTo>
                <a:cubicBezTo>
                  <a:pt x="17054" y="12676"/>
                  <a:pt x="17158" y="12325"/>
                  <a:pt x="17058" y="11978"/>
                </a:cubicBezTo>
                <a:lnTo>
                  <a:pt x="15846" y="7962"/>
                </a:lnTo>
                <a:cubicBezTo>
                  <a:pt x="16588" y="8591"/>
                  <a:pt x="17118" y="9256"/>
                  <a:pt x="17420" y="9940"/>
                </a:cubicBezTo>
                <a:cubicBezTo>
                  <a:pt x="17728" y="10637"/>
                  <a:pt x="17800" y="11347"/>
                  <a:pt x="17630" y="12051"/>
                </a:cubicBezTo>
                <a:cubicBezTo>
                  <a:pt x="17562" y="12327"/>
                  <a:pt x="17965" y="12588"/>
                  <a:pt x="18619" y="12689"/>
                </a:cubicBezTo>
                <a:cubicBezTo>
                  <a:pt x="19621" y="12844"/>
                  <a:pt x="20726" y="12591"/>
                  <a:pt x="20885" y="12169"/>
                </a:cubicBezTo>
                <a:cubicBezTo>
                  <a:pt x="21177" y="10221"/>
                  <a:pt x="21436" y="8076"/>
                  <a:pt x="18529" y="6410"/>
                </a:cubicBezTo>
                <a:cubicBezTo>
                  <a:pt x="16706" y="5365"/>
                  <a:pt x="13939" y="4581"/>
                  <a:pt x="10753" y="4546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51543"/>
            </a:schemeClr>
          </a:solidFill>
          <a:ln w="6350">
            <a:solidFill>
              <a:schemeClr val="bg1"/>
            </a:solidFill>
            <a:miter lim="400000"/>
          </a:ln>
          <a:effectLst>
            <a:outerShdw blurRad="50800" dist="38100" dir="5400000" algn="t" rotWithShape="0">
              <a:schemeClr val="bg1">
                <a:alpha val="40000"/>
              </a:schemeClr>
            </a:outerShdw>
          </a:effectLst>
        </p:spPr>
        <p:txBody>
          <a:bodyPr lIns="0" tIns="0" rIns="0" bIns="0" anchor="ctr"/>
          <a:lstStyle/>
          <a:p>
            <a:pPr algn="ctr" defTabSz="412750" hangingPunct="0">
              <a:defRPr sz="3200">
                <a:solidFill>
                  <a:srgbClr val="FFFFFF"/>
                </a:solidFill>
              </a:defRPr>
            </a:pPr>
            <a:endParaRPr sz="1600" kern="0">
              <a:solidFill>
                <a:srgbClr val="FFFFFF"/>
              </a:solidFill>
              <a:latin typeface="Helvetica" pitchFamily="2" charset="0"/>
              <a:sym typeface="DM Sans Medium"/>
            </a:endParaRPr>
          </a:p>
        </p:txBody>
      </p:sp>
      <p:sp>
        <p:nvSpPr>
          <p:cNvPr id="31" name="Venn diagram">
            <a:extLst>
              <a:ext uri="{FF2B5EF4-FFF2-40B4-BE49-F238E27FC236}">
                <a16:creationId xmlns:a16="http://schemas.microsoft.com/office/drawing/2014/main" id="{837A70CA-EAE7-D3C2-120D-BFD26FB7DED8}"/>
              </a:ext>
            </a:extLst>
          </p:cNvPr>
          <p:cNvSpPr txBox="1">
            <a:spLocks noChangeAspect="1"/>
          </p:cNvSpPr>
          <p:nvPr/>
        </p:nvSpPr>
        <p:spPr>
          <a:xfrm>
            <a:off x="10128218" y="3394276"/>
            <a:ext cx="1325944" cy="2975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>
            <a:spAutoFit/>
          </a:bodyPr>
          <a:lstStyle>
            <a:lvl1pPr algn="l"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  <a:sym typeface="DM Sans Regular"/>
              </a:defRPr>
            </a:lvl1pPr>
          </a:lstStyle>
          <a:p>
            <a:pPr defTabSz="412750" hangingPunct="0"/>
            <a:r>
              <a:rPr lang="en-CA" sz="1600" b="1" kern="0" dirty="0">
                <a:solidFill>
                  <a:schemeClr val="bg1"/>
                </a:solidFill>
                <a:latin typeface="Helvetica" pitchFamily="2" charset="0"/>
              </a:rPr>
              <a:t>45.1</a:t>
            </a:r>
            <a:r>
              <a:rPr sz="1600" b="1" kern="0" dirty="0">
                <a:solidFill>
                  <a:schemeClr val="bg1"/>
                </a:solidFill>
                <a:latin typeface="Helvetica" pitchFamily="2" charset="0"/>
              </a:rPr>
              <a:t>%</a:t>
            </a:r>
          </a:p>
        </p:txBody>
      </p:sp>
      <p:sp>
        <p:nvSpPr>
          <p:cNvPr id="32" name="Graphic 33">
            <a:extLst>
              <a:ext uri="{FF2B5EF4-FFF2-40B4-BE49-F238E27FC236}">
                <a16:creationId xmlns:a16="http://schemas.microsoft.com/office/drawing/2014/main" id="{62276DD5-8149-D848-8F15-7891152805B0}"/>
              </a:ext>
            </a:extLst>
          </p:cNvPr>
          <p:cNvSpPr>
            <a:spLocks noChangeAspect="1"/>
          </p:cNvSpPr>
          <p:nvPr/>
        </p:nvSpPr>
        <p:spPr>
          <a:xfrm>
            <a:off x="9838140" y="3560321"/>
            <a:ext cx="179553" cy="154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93" y="0"/>
                </a:moveTo>
                <a:cubicBezTo>
                  <a:pt x="499" y="0"/>
                  <a:pt x="0" y="584"/>
                  <a:pt x="0" y="1283"/>
                </a:cubicBezTo>
                <a:cubicBezTo>
                  <a:pt x="0" y="1537"/>
                  <a:pt x="86" y="1788"/>
                  <a:pt x="205" y="1978"/>
                </a:cubicBezTo>
                <a:lnTo>
                  <a:pt x="5189" y="10800"/>
                </a:lnTo>
                <a:lnTo>
                  <a:pt x="205" y="19649"/>
                </a:lnTo>
                <a:cubicBezTo>
                  <a:pt x="86" y="19839"/>
                  <a:pt x="0" y="20089"/>
                  <a:pt x="0" y="20344"/>
                </a:cubicBezTo>
                <a:cubicBezTo>
                  <a:pt x="0" y="21042"/>
                  <a:pt x="499" y="21600"/>
                  <a:pt x="1093" y="21600"/>
                </a:cubicBezTo>
                <a:lnTo>
                  <a:pt x="4325" y="21600"/>
                </a:lnTo>
                <a:cubicBezTo>
                  <a:pt x="4702" y="21600"/>
                  <a:pt x="5041" y="21382"/>
                  <a:pt x="5235" y="21039"/>
                </a:cubicBezTo>
                <a:lnTo>
                  <a:pt x="10629" y="11495"/>
                </a:lnTo>
                <a:cubicBezTo>
                  <a:pt x="10748" y="11304"/>
                  <a:pt x="10811" y="11054"/>
                  <a:pt x="10811" y="10800"/>
                </a:cubicBezTo>
                <a:cubicBezTo>
                  <a:pt x="10811" y="10546"/>
                  <a:pt x="10748" y="10296"/>
                  <a:pt x="10629" y="10105"/>
                </a:cubicBezTo>
                <a:lnTo>
                  <a:pt x="5235" y="588"/>
                </a:lnTo>
                <a:cubicBezTo>
                  <a:pt x="5041" y="245"/>
                  <a:pt x="4702" y="0"/>
                  <a:pt x="4325" y="0"/>
                </a:cubicBezTo>
                <a:lnTo>
                  <a:pt x="1093" y="0"/>
                </a:lnTo>
                <a:close/>
                <a:moveTo>
                  <a:pt x="11881" y="0"/>
                </a:moveTo>
                <a:cubicBezTo>
                  <a:pt x="11287" y="0"/>
                  <a:pt x="10811" y="584"/>
                  <a:pt x="10811" y="1283"/>
                </a:cubicBezTo>
                <a:cubicBezTo>
                  <a:pt x="10811" y="1537"/>
                  <a:pt x="10875" y="1788"/>
                  <a:pt x="10993" y="1978"/>
                </a:cubicBezTo>
                <a:lnTo>
                  <a:pt x="15978" y="10800"/>
                </a:lnTo>
                <a:lnTo>
                  <a:pt x="10993" y="19649"/>
                </a:lnTo>
                <a:cubicBezTo>
                  <a:pt x="10875" y="19839"/>
                  <a:pt x="10811" y="20089"/>
                  <a:pt x="10811" y="20344"/>
                </a:cubicBezTo>
                <a:cubicBezTo>
                  <a:pt x="10811" y="21042"/>
                  <a:pt x="11287" y="21600"/>
                  <a:pt x="11881" y="21600"/>
                </a:cubicBezTo>
                <a:lnTo>
                  <a:pt x="15113" y="21600"/>
                </a:lnTo>
                <a:cubicBezTo>
                  <a:pt x="15491" y="21600"/>
                  <a:pt x="15829" y="21382"/>
                  <a:pt x="16024" y="21039"/>
                </a:cubicBezTo>
                <a:lnTo>
                  <a:pt x="21418" y="11495"/>
                </a:lnTo>
                <a:cubicBezTo>
                  <a:pt x="21537" y="11304"/>
                  <a:pt x="21600" y="11054"/>
                  <a:pt x="21600" y="10800"/>
                </a:cubicBezTo>
                <a:cubicBezTo>
                  <a:pt x="21600" y="10546"/>
                  <a:pt x="21537" y="10296"/>
                  <a:pt x="21418" y="10105"/>
                </a:cubicBezTo>
                <a:lnTo>
                  <a:pt x="16024" y="588"/>
                </a:lnTo>
                <a:cubicBezTo>
                  <a:pt x="15829" y="245"/>
                  <a:pt x="15491" y="0"/>
                  <a:pt x="15113" y="0"/>
                </a:cubicBezTo>
                <a:lnTo>
                  <a:pt x="11881" y="0"/>
                </a:ln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22860" rIns="22860" anchor="ctr"/>
          <a:lstStyle/>
          <a:p>
            <a:pPr defTabSz="457200" hangingPunct="0"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DM Sans Regular"/>
              </a:defRPr>
            </a:pPr>
            <a:endParaRPr sz="900" kern="0" dirty="0">
              <a:solidFill>
                <a:srgbClr val="000000"/>
              </a:solidFill>
              <a:latin typeface="Helvetica" pitchFamily="2" charset="0"/>
              <a:sym typeface="DM Sans Regular"/>
            </a:endParaRPr>
          </a:p>
        </p:txBody>
      </p:sp>
      <p:sp>
        <p:nvSpPr>
          <p:cNvPr id="33" name="Venn diagram">
            <a:extLst>
              <a:ext uri="{FF2B5EF4-FFF2-40B4-BE49-F238E27FC236}">
                <a16:creationId xmlns:a16="http://schemas.microsoft.com/office/drawing/2014/main" id="{F2220FD6-F4F2-3686-33F8-6213D309542B}"/>
              </a:ext>
            </a:extLst>
          </p:cNvPr>
          <p:cNvSpPr txBox="1">
            <a:spLocks noChangeAspect="1"/>
          </p:cNvSpPr>
          <p:nvPr/>
        </p:nvSpPr>
        <p:spPr>
          <a:xfrm>
            <a:off x="10137456" y="3677049"/>
            <a:ext cx="739658" cy="2128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>
            <a:spAutoFit/>
          </a:bodyPr>
          <a:lstStyle>
            <a:lvl1pPr algn="l"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  <a:sym typeface="DM Sans Regular"/>
              </a:defRPr>
            </a:lvl1pPr>
          </a:lstStyle>
          <a:p>
            <a:pPr defTabSz="412750" hangingPunct="0"/>
            <a:r>
              <a:rPr lang="en-CA" sz="1050" i="1" kern="0" dirty="0">
                <a:solidFill>
                  <a:schemeClr val="bg1"/>
                </a:solidFill>
                <a:latin typeface="Helvetica" pitchFamily="2" charset="0"/>
              </a:rPr>
              <a:t>Male</a:t>
            </a:r>
            <a:endParaRPr sz="1050" i="1" kern="0" dirty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34" name="Venn diagram">
            <a:extLst>
              <a:ext uri="{FF2B5EF4-FFF2-40B4-BE49-F238E27FC236}">
                <a16:creationId xmlns:a16="http://schemas.microsoft.com/office/drawing/2014/main" id="{8059F934-17F1-65AD-36BE-9DB5EA04149A}"/>
              </a:ext>
            </a:extLst>
          </p:cNvPr>
          <p:cNvSpPr txBox="1">
            <a:spLocks noChangeAspect="1"/>
          </p:cNvSpPr>
          <p:nvPr/>
        </p:nvSpPr>
        <p:spPr>
          <a:xfrm>
            <a:off x="10112237" y="3146030"/>
            <a:ext cx="932320" cy="2051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>
            <a:spAutoFit/>
          </a:bodyPr>
          <a:lstStyle>
            <a:lvl1pPr algn="l"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  <a:sym typeface="DM Sans Regular"/>
              </a:defRPr>
            </a:lvl1pPr>
          </a:lstStyle>
          <a:p>
            <a:pPr defTabSz="412750" hangingPunct="0"/>
            <a:r>
              <a:rPr lang="en-CA" sz="1000" i="1" kern="0" dirty="0">
                <a:solidFill>
                  <a:schemeClr val="bg1"/>
                </a:solidFill>
                <a:latin typeface="Helvetica" pitchFamily="2" charset="0"/>
              </a:rPr>
              <a:t>Female</a:t>
            </a:r>
            <a:endParaRPr sz="1000" i="1" kern="0" dirty="0">
              <a:solidFill>
                <a:schemeClr val="bg1"/>
              </a:solidFill>
              <a:latin typeface="Helvetica" pitchFamily="2" charset="0"/>
            </a:endParaRPr>
          </a:p>
        </p:txBody>
      </p:sp>
      <p:graphicFrame>
        <p:nvGraphicFramePr>
          <p:cNvPr id="35" name="Chart 34">
            <a:extLst>
              <a:ext uri="{FF2B5EF4-FFF2-40B4-BE49-F238E27FC236}">
                <a16:creationId xmlns:a16="http://schemas.microsoft.com/office/drawing/2014/main" id="{C2457798-F62D-B047-416A-586F9F19D3BC}"/>
              </a:ext>
            </a:extLst>
          </p:cNvPr>
          <p:cNvGraphicFramePr/>
          <p:nvPr/>
        </p:nvGraphicFramePr>
        <p:xfrm>
          <a:off x="1050066" y="3959958"/>
          <a:ext cx="5572247" cy="26827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D2F40443-94F0-53D0-4DFF-A3951D772470}"/>
              </a:ext>
            </a:extLst>
          </p:cNvPr>
          <p:cNvCxnSpPr>
            <a:cxnSpLocks/>
          </p:cNvCxnSpPr>
          <p:nvPr/>
        </p:nvCxnSpPr>
        <p:spPr>
          <a:xfrm>
            <a:off x="5833260" y="2406583"/>
            <a:ext cx="0" cy="1538042"/>
          </a:xfrm>
          <a:prstGeom prst="line">
            <a:avLst/>
          </a:prstGeom>
          <a:ln w="22225">
            <a:solidFill>
              <a:schemeClr val="bg1">
                <a:alpha val="9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>
            <a:extLst>
              <a:ext uri="{FF2B5EF4-FFF2-40B4-BE49-F238E27FC236}">
                <a16:creationId xmlns:a16="http://schemas.microsoft.com/office/drawing/2014/main" id="{729C411E-DE63-D9D6-1408-5D27467A48D4}"/>
              </a:ext>
            </a:extLst>
          </p:cNvPr>
          <p:cNvSpPr/>
          <p:nvPr/>
        </p:nvSpPr>
        <p:spPr>
          <a:xfrm>
            <a:off x="1050065" y="1608505"/>
            <a:ext cx="10122809" cy="5034171"/>
          </a:xfrm>
          <a:prstGeom prst="rect">
            <a:avLst/>
          </a:prstGeom>
          <a:noFill/>
          <a:ln w="3492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2" name="Chart 41">
            <a:extLst>
              <a:ext uri="{FF2B5EF4-FFF2-40B4-BE49-F238E27FC236}">
                <a16:creationId xmlns:a16="http://schemas.microsoft.com/office/drawing/2014/main" id="{9DF411AF-5897-5E22-0512-1311BA7780C9}"/>
              </a:ext>
            </a:extLst>
          </p:cNvPr>
          <p:cNvGraphicFramePr/>
          <p:nvPr/>
        </p:nvGraphicFramePr>
        <p:xfrm>
          <a:off x="6649519" y="3959958"/>
          <a:ext cx="4511139" cy="26832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38" name="Picture 37" descr="A black and white sign with white text&#10;&#10;AI-generated content may be incorrect.">
            <a:extLst>
              <a:ext uri="{FF2B5EF4-FFF2-40B4-BE49-F238E27FC236}">
                <a16:creationId xmlns:a16="http://schemas.microsoft.com/office/drawing/2014/main" id="{E52B1C85-21D9-C2FC-2DE0-3BB163342A1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4175" y="300011"/>
            <a:ext cx="2827220" cy="904711"/>
          </a:xfrm>
          <a:prstGeom prst="rect">
            <a:avLst/>
          </a:prstGeom>
          <a:effectLst>
            <a:outerShdw blurRad="50800" dist="508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7829C058-1D6B-0E47-085D-011FC8B7E129}"/>
              </a:ext>
            </a:extLst>
          </p:cNvPr>
          <p:cNvSpPr txBox="1">
            <a:spLocks noChangeAspect="1"/>
          </p:cNvSpPr>
          <p:nvPr/>
        </p:nvSpPr>
        <p:spPr>
          <a:xfrm>
            <a:off x="5082592" y="80988"/>
            <a:ext cx="5998417" cy="1483804"/>
          </a:xfrm>
          <a:prstGeom prst="rect">
            <a:avLst/>
          </a:prstGeom>
          <a:noFill/>
          <a:effectLst>
            <a:outerShdw blurRad="50800" dist="508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2"/>
                </a:solidFill>
                <a:latin typeface="Helvetica" pitchFamily="2" charset="0"/>
                <a:cs typeface="Poppins" pitchFamily="2" charset="77"/>
              </a:rPr>
              <a:t>2024-2025 </a:t>
            </a:r>
          </a:p>
          <a:p>
            <a:pPr>
              <a:lnSpc>
                <a:spcPts val="4880"/>
              </a:lnSpc>
              <a:spcBef>
                <a:spcPts val="1200"/>
              </a:spcBef>
            </a:pPr>
            <a:r>
              <a:rPr lang="en-US" sz="6000" b="1" dirty="0">
                <a:solidFill>
                  <a:schemeClr val="bg1"/>
                </a:solidFill>
                <a:latin typeface="Helvetica" pitchFamily="2" charset="0"/>
                <a:cs typeface="Poppins" pitchFamily="2" charset="77"/>
              </a:rPr>
              <a:t>KEY RESULTS</a:t>
            </a:r>
            <a:endParaRPr lang="en-US" sz="4800" b="1" dirty="0">
              <a:solidFill>
                <a:schemeClr val="bg1"/>
              </a:solidFill>
              <a:latin typeface="Helvetica" pitchFamily="2" charset="0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6399744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15D8C1-A88D-9C81-1402-41F971877A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DA591F3-7AB6-884C-DC5B-C435ACC86670}"/>
              </a:ext>
            </a:extLst>
          </p:cNvPr>
          <p:cNvSpPr txBox="1"/>
          <p:nvPr/>
        </p:nvSpPr>
        <p:spPr>
          <a:xfrm>
            <a:off x="4704227" y="1911092"/>
            <a:ext cx="5672139" cy="923330"/>
          </a:xfrm>
          <a:prstGeom prst="rect">
            <a:avLst/>
          </a:prstGeom>
          <a:noFill/>
          <a:effectLst>
            <a:outerShdw blurRad="50800" dist="38100" dir="5400000" algn="t" rotWithShape="0">
              <a:schemeClr val="bg1">
                <a:alpha val="40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CA" sz="5400" b="1" spc="-150" dirty="0">
                <a:solidFill>
                  <a:srgbClr val="DC2926"/>
                </a:solidFill>
                <a:latin typeface="Helvetica" pitchFamily="2" charset="0"/>
              </a:rPr>
              <a:t>Lifelong Impact.</a:t>
            </a:r>
            <a:endParaRPr lang="en-CA" sz="5400" b="1" spc="-150" dirty="0">
              <a:solidFill>
                <a:srgbClr val="DC2926"/>
              </a:solidFill>
              <a:latin typeface="Helvetica" pitchFamily="2" charset="0"/>
              <a:ea typeface="Sora"/>
              <a:cs typeface="Sora"/>
              <a:sym typeface="Sora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327110D-2B81-BD83-0948-CD3B2FC861AF}"/>
              </a:ext>
            </a:extLst>
          </p:cNvPr>
          <p:cNvSpPr txBox="1"/>
          <p:nvPr/>
        </p:nvSpPr>
        <p:spPr>
          <a:xfrm>
            <a:off x="4704227" y="659595"/>
            <a:ext cx="5672139" cy="431657"/>
          </a:xfrm>
          <a:prstGeom prst="rect">
            <a:avLst/>
          </a:prstGeom>
          <a:noFill/>
          <a:effectLst>
            <a:outerShdw blurRad="101600" dist="12700" dir="5400000" algn="t" rotWithShape="0">
              <a:schemeClr val="bg1">
                <a:alpha val="40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ID" b="1" i="1" dirty="0">
                <a:solidFill>
                  <a:srgbClr val="FF251B"/>
                </a:solidFill>
                <a:latin typeface="Adelle Rg" panose="02000503060000020004" pitchFamily="2" charset="77"/>
              </a:rPr>
              <a:t>SUMMER STUDENT EMPLOYMENT STRATEGY</a:t>
            </a:r>
          </a:p>
        </p:txBody>
      </p:sp>
      <p:sp>
        <p:nvSpPr>
          <p:cNvPr id="3" name="Rectangle: Rounded Corners 39">
            <a:extLst>
              <a:ext uri="{FF2B5EF4-FFF2-40B4-BE49-F238E27FC236}">
                <a16:creationId xmlns:a16="http://schemas.microsoft.com/office/drawing/2014/main" id="{73ECA5A9-5551-B5FE-D108-A061C2986803}"/>
              </a:ext>
            </a:extLst>
          </p:cNvPr>
          <p:cNvSpPr/>
          <p:nvPr/>
        </p:nvSpPr>
        <p:spPr>
          <a:xfrm>
            <a:off x="5056363" y="4727660"/>
            <a:ext cx="4967865" cy="2008420"/>
          </a:xfrm>
          <a:prstGeom prst="roundRect">
            <a:avLst>
              <a:gd name="adj" fmla="val 12821"/>
            </a:avLst>
          </a:prstGeom>
          <a:gradFill>
            <a:gsLst>
              <a:gs pos="0">
                <a:srgbClr val="DC2926">
                  <a:lumMod val="98000"/>
                </a:srgbClr>
              </a:gs>
              <a:gs pos="99000">
                <a:srgbClr val="A01D1B"/>
              </a:gs>
            </a:gsLst>
            <a:lin ang="5400000" scaled="0"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4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38BAFF-8F06-F28F-6EDC-C12737514EE8}"/>
              </a:ext>
            </a:extLst>
          </p:cNvPr>
          <p:cNvSpPr txBox="1"/>
          <p:nvPr/>
        </p:nvSpPr>
        <p:spPr>
          <a:xfrm>
            <a:off x="6096633" y="4678712"/>
            <a:ext cx="2887324" cy="132343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8000" b="1" spc="-300" dirty="0">
                <a:solidFill>
                  <a:schemeClr val="bg1"/>
                </a:solidFill>
                <a:latin typeface="Helvetica" pitchFamily="2" charset="0"/>
              </a:rPr>
              <a:t>$2.6</a:t>
            </a:r>
            <a:r>
              <a:rPr lang="en-US" sz="6000" b="1" spc="-300" dirty="0">
                <a:solidFill>
                  <a:schemeClr val="bg1"/>
                </a:solidFill>
                <a:latin typeface="Helvetica" pitchFamily="2" charset="0"/>
              </a:rPr>
              <a:t>M</a:t>
            </a:r>
            <a:endParaRPr lang="en-ID" sz="8000" b="1" spc="-300" dirty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E504839-5D32-10AD-CE6D-0B6C2CA199E0}"/>
              </a:ext>
            </a:extLst>
          </p:cNvPr>
          <p:cNvSpPr txBox="1"/>
          <p:nvPr/>
        </p:nvSpPr>
        <p:spPr>
          <a:xfrm>
            <a:off x="5573498" y="5781893"/>
            <a:ext cx="39335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dirty="0">
                <a:solidFill>
                  <a:schemeClr val="lt1"/>
                </a:solidFill>
                <a:latin typeface="Helvetica" pitchFamily="2" charset="0"/>
                <a:ea typeface="Sora"/>
                <a:cs typeface="Sora"/>
                <a:sym typeface="Sora"/>
              </a:rPr>
              <a:t>Invested in </a:t>
            </a:r>
            <a:r>
              <a:rPr lang="en-CA" sz="2400" b="1" dirty="0">
                <a:solidFill>
                  <a:schemeClr val="lt1"/>
                </a:solidFill>
                <a:latin typeface="Helvetica" pitchFamily="2" charset="0"/>
                <a:ea typeface="Sora"/>
                <a:cs typeface="Sora"/>
                <a:sym typeface="Sora"/>
              </a:rPr>
              <a:t>Red River Métis</a:t>
            </a:r>
            <a:r>
              <a:rPr lang="en-CA" sz="2400" dirty="0">
                <a:solidFill>
                  <a:schemeClr val="lt1"/>
                </a:solidFill>
                <a:latin typeface="Helvetica" pitchFamily="2" charset="0"/>
                <a:ea typeface="Sora"/>
                <a:cs typeface="Sora"/>
                <a:sym typeface="Sora"/>
              </a:rPr>
              <a:t> Youth Summer Jobs</a:t>
            </a:r>
          </a:p>
        </p:txBody>
      </p:sp>
      <p:pic>
        <p:nvPicPr>
          <p:cNvPr id="4" name="Google Shape;105;p40">
            <a:extLst>
              <a:ext uri="{FF2B5EF4-FFF2-40B4-BE49-F238E27FC236}">
                <a16:creationId xmlns:a16="http://schemas.microsoft.com/office/drawing/2014/main" id="{9BBCF560-DB28-C23C-5918-765CED49DFFE}"/>
              </a:ext>
            </a:extLst>
          </p:cNvPr>
          <p:cNvPicPr preferRelativeResize="0"/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210114" y="-338203"/>
            <a:ext cx="4582758" cy="7196203"/>
          </a:xfrm>
          <a:custGeom>
            <a:avLst/>
            <a:gdLst/>
            <a:ahLst/>
            <a:cxnLst/>
            <a:rect l="l" t="t" r="r" b="b"/>
            <a:pathLst>
              <a:path w="4760686" h="6857999" extrusionOk="0">
                <a:moveTo>
                  <a:pt x="0" y="0"/>
                </a:moveTo>
                <a:lnTo>
                  <a:pt x="2728682" y="0"/>
                </a:lnTo>
                <a:cubicBezTo>
                  <a:pt x="3850927" y="0"/>
                  <a:pt x="4760686" y="909759"/>
                  <a:pt x="4760686" y="2032004"/>
                </a:cubicBezTo>
                <a:lnTo>
                  <a:pt x="4760686" y="4825995"/>
                </a:lnTo>
                <a:cubicBezTo>
                  <a:pt x="4760686" y="5948240"/>
                  <a:pt x="3850927" y="6857999"/>
                  <a:pt x="2728682" y="6857999"/>
                </a:cubicBezTo>
                <a:lnTo>
                  <a:pt x="0" y="6857999"/>
                </a:lnTo>
                <a:close/>
              </a:path>
            </a:pathLst>
          </a:custGeom>
          <a:noFill/>
          <a:ln>
            <a:noFill/>
          </a:ln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E28D8831-0B69-5389-413E-789AC075F06D}"/>
              </a:ext>
            </a:extLst>
          </p:cNvPr>
          <p:cNvGrpSpPr/>
          <p:nvPr/>
        </p:nvGrpSpPr>
        <p:grpSpPr>
          <a:xfrm>
            <a:off x="5001157" y="3008031"/>
            <a:ext cx="5023072" cy="1438764"/>
            <a:chOff x="4598563" y="2963114"/>
            <a:chExt cx="5121634" cy="1563335"/>
          </a:xfrm>
          <a:effectLst>
            <a:outerShdw blurRad="50800" dist="50800" dir="5400000" algn="t" rotWithShape="0">
              <a:prstClr val="black">
                <a:alpha val="40000"/>
              </a:prstClr>
            </a:outerShdw>
          </a:effectLst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1A09C1DC-8439-3737-C4C5-BA473D6BEEB1}"/>
                </a:ext>
              </a:extLst>
            </p:cNvPr>
            <p:cNvGrpSpPr/>
            <p:nvPr/>
          </p:nvGrpSpPr>
          <p:grpSpPr>
            <a:xfrm>
              <a:off x="7368859" y="2963114"/>
              <a:ext cx="2351338" cy="1563335"/>
              <a:chOff x="7368859" y="2987382"/>
              <a:chExt cx="2351338" cy="1563335"/>
            </a:xfrm>
          </p:grpSpPr>
          <p:sp>
            <p:nvSpPr>
              <p:cNvPr id="40" name="Rectangle: Rounded Corners 39">
                <a:extLst>
                  <a:ext uri="{FF2B5EF4-FFF2-40B4-BE49-F238E27FC236}">
                    <a16:creationId xmlns:a16="http://schemas.microsoft.com/office/drawing/2014/main" id="{6EA81B0A-9082-59AD-B6CC-BAFBBDCB684D}"/>
                  </a:ext>
                </a:extLst>
              </p:cNvPr>
              <p:cNvSpPr/>
              <p:nvPr/>
            </p:nvSpPr>
            <p:spPr>
              <a:xfrm>
                <a:off x="7368859" y="3001309"/>
                <a:ext cx="2351338" cy="1547281"/>
              </a:xfrm>
              <a:prstGeom prst="roundRect">
                <a:avLst>
                  <a:gd name="adj" fmla="val 12821"/>
                </a:avLst>
              </a:prstGeom>
              <a:gradFill>
                <a:gsLst>
                  <a:gs pos="0">
                    <a:srgbClr val="DC2926">
                      <a:lumMod val="98000"/>
                    </a:srgbClr>
                  </a:gs>
                  <a:gs pos="99000">
                    <a:srgbClr val="A01D1B"/>
                  </a:gs>
                </a:gsLst>
                <a:lin ang="5400000" scaled="0"/>
              </a:gra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 sz="1400"/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3C8B2171-FB57-D48E-474A-B6E56507EF2E}"/>
                  </a:ext>
                </a:extLst>
              </p:cNvPr>
              <p:cNvSpPr txBox="1"/>
              <p:nvPr/>
            </p:nvSpPr>
            <p:spPr>
              <a:xfrm>
                <a:off x="7799348" y="2987382"/>
                <a:ext cx="1490359" cy="1015664"/>
              </a:xfrm>
              <a:prstGeom prst="rect">
                <a:avLst/>
              </a:prstGeom>
              <a:noFill/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6000" b="1" dirty="0">
                    <a:solidFill>
                      <a:schemeClr val="bg1"/>
                    </a:solidFill>
                    <a:latin typeface="Helvetica" pitchFamily="2" charset="0"/>
                  </a:rPr>
                  <a:t>177</a:t>
                </a:r>
                <a:endParaRPr lang="en-ID" sz="6000" b="1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EFABD7F-D4A1-DCC9-B4A0-47D4D0FC34C2}"/>
                  </a:ext>
                </a:extLst>
              </p:cNvPr>
              <p:cNvSpPr txBox="1"/>
              <p:nvPr/>
            </p:nvSpPr>
            <p:spPr>
              <a:xfrm>
                <a:off x="7519172" y="3915309"/>
                <a:ext cx="2201025" cy="6354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CA" sz="1600" b="1" dirty="0">
                    <a:solidFill>
                      <a:schemeClr val="lt1"/>
                    </a:solidFill>
                    <a:latin typeface="Helvetica" pitchFamily="2" charset="0"/>
                    <a:ea typeface="Sora"/>
                    <a:cs typeface="Sora"/>
                    <a:sym typeface="Sora"/>
                  </a:rPr>
                  <a:t>Employer Partners </a:t>
                </a:r>
              </a:p>
              <a:p>
                <a:pPr algn="ctr"/>
                <a:r>
                  <a:rPr lang="en-CA" sz="1600" b="1" dirty="0">
                    <a:solidFill>
                      <a:schemeClr val="lt1"/>
                    </a:solidFill>
                    <a:latin typeface="Helvetica" pitchFamily="2" charset="0"/>
                    <a:ea typeface="Sora"/>
                    <a:cs typeface="Sora"/>
                    <a:sym typeface="Sora"/>
                  </a:rPr>
                  <a:t>&amp; MMF Locals</a:t>
                </a: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ACB8FC5-0BB1-9751-45B9-55070D5F138D}"/>
                </a:ext>
              </a:extLst>
            </p:cNvPr>
            <p:cNvGrpSpPr/>
            <p:nvPr/>
          </p:nvGrpSpPr>
          <p:grpSpPr>
            <a:xfrm>
              <a:off x="4598563" y="2963115"/>
              <a:ext cx="2513805" cy="1561207"/>
              <a:chOff x="4598563" y="2938846"/>
              <a:chExt cx="2513805" cy="1561207"/>
            </a:xfrm>
          </p:grpSpPr>
          <p:sp>
            <p:nvSpPr>
              <p:cNvPr id="13" name="Rectangle: Rounded Corners 39">
                <a:extLst>
                  <a:ext uri="{FF2B5EF4-FFF2-40B4-BE49-F238E27FC236}">
                    <a16:creationId xmlns:a16="http://schemas.microsoft.com/office/drawing/2014/main" id="{CC3D6646-3799-76EB-C51B-B13ACCCB2C11}"/>
                  </a:ext>
                </a:extLst>
              </p:cNvPr>
              <p:cNvSpPr/>
              <p:nvPr/>
            </p:nvSpPr>
            <p:spPr>
              <a:xfrm>
                <a:off x="4654852" y="2952772"/>
                <a:ext cx="2351338" cy="1547281"/>
              </a:xfrm>
              <a:prstGeom prst="roundRect">
                <a:avLst>
                  <a:gd name="adj" fmla="val 12821"/>
                </a:avLst>
              </a:prstGeom>
              <a:gradFill>
                <a:gsLst>
                  <a:gs pos="0">
                    <a:srgbClr val="DC2926">
                      <a:lumMod val="98000"/>
                    </a:srgbClr>
                  </a:gs>
                  <a:gs pos="99000">
                    <a:srgbClr val="A01D1B"/>
                  </a:gs>
                </a:gsLst>
                <a:lin ang="5400000" scaled="0"/>
              </a:gra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 sz="1400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3878CE5-460B-2622-0EC3-85C4164EB7B9}"/>
                  </a:ext>
                </a:extLst>
              </p:cNvPr>
              <p:cNvSpPr txBox="1"/>
              <p:nvPr/>
            </p:nvSpPr>
            <p:spPr>
              <a:xfrm>
                <a:off x="5085341" y="2938846"/>
                <a:ext cx="1490359" cy="1015663"/>
              </a:xfrm>
              <a:prstGeom prst="rect">
                <a:avLst/>
              </a:prstGeom>
              <a:noFill/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6000" b="1" dirty="0">
                    <a:solidFill>
                      <a:schemeClr val="bg1"/>
                    </a:solidFill>
                    <a:latin typeface="Helvetica" pitchFamily="2" charset="0"/>
                  </a:rPr>
                  <a:t>318</a:t>
                </a:r>
                <a:endParaRPr lang="en-ID" sz="6000" b="1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B71A824-5FF3-EA0D-6171-45A5568745EB}"/>
                  </a:ext>
                </a:extLst>
              </p:cNvPr>
              <p:cNvSpPr txBox="1"/>
              <p:nvPr/>
            </p:nvSpPr>
            <p:spPr>
              <a:xfrm>
                <a:off x="4598563" y="3812228"/>
                <a:ext cx="2513805" cy="6354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CA" sz="1600" b="1" dirty="0">
                    <a:solidFill>
                      <a:schemeClr val="lt1"/>
                    </a:solidFill>
                    <a:latin typeface="Helvetica" pitchFamily="2" charset="0"/>
                    <a:ea typeface="Sora"/>
                    <a:cs typeface="Sora"/>
                    <a:sym typeface="Sora"/>
                  </a:rPr>
                  <a:t>Summer Employment Positions Supported</a:t>
                </a:r>
              </a:p>
            </p:txBody>
          </p:sp>
        </p:grp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737682CA-A516-E4FC-5346-A51D6ABA7962}"/>
              </a:ext>
            </a:extLst>
          </p:cNvPr>
          <p:cNvSpPr txBox="1"/>
          <p:nvPr/>
        </p:nvSpPr>
        <p:spPr>
          <a:xfrm>
            <a:off x="4704227" y="1157809"/>
            <a:ext cx="5672139" cy="1015663"/>
          </a:xfrm>
          <a:prstGeom prst="rect">
            <a:avLst/>
          </a:prstGeom>
          <a:noFill/>
          <a:effectLst>
            <a:outerShdw blurRad="50800" dist="38100" dir="5400000" algn="t" rotWithShape="0">
              <a:schemeClr val="bg1">
                <a:alpha val="40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CA" sz="6000" b="1" spc="-300" dirty="0">
                <a:latin typeface="Helvetica" pitchFamily="2" charset="0"/>
              </a:rPr>
              <a:t>Summer Jobs.</a:t>
            </a:r>
            <a:endParaRPr lang="en-CA" sz="6000" b="1" spc="-300" dirty="0">
              <a:solidFill>
                <a:srgbClr val="DC2926"/>
              </a:solidFill>
              <a:latin typeface="Helvetica" pitchFamily="2" charset="0"/>
              <a:ea typeface="Sora"/>
              <a:cs typeface="Sora"/>
              <a:sym typeface="Sora"/>
            </a:endParaRPr>
          </a:p>
        </p:txBody>
      </p:sp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4086BD1F-9507-7176-45E8-096648CAB7D7}"/>
              </a:ext>
            </a:extLst>
          </p:cNvPr>
          <p:cNvSpPr/>
          <p:nvPr/>
        </p:nvSpPr>
        <p:spPr>
          <a:xfrm>
            <a:off x="5858081" y="1162020"/>
            <a:ext cx="3364431" cy="10800"/>
          </a:xfrm>
          <a:prstGeom prst="round1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25400" dir="21540000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71411"/>
              </a:solidFill>
              <a:latin typeface="Helvetica" pitchFamily="2" charset="0"/>
            </a:endParaRPr>
          </a:p>
        </p:txBody>
      </p:sp>
      <p:pic>
        <p:nvPicPr>
          <p:cNvPr id="6" name="Picture 5" descr="A white background with blue and red dots and text&#10;&#10;AI-generated content may be incorrect.">
            <a:extLst>
              <a:ext uri="{FF2B5EF4-FFF2-40B4-BE49-F238E27FC236}">
                <a16:creationId xmlns:a16="http://schemas.microsoft.com/office/drawing/2014/main" id="{B3F78300-CE3A-0AE0-23B2-30793720EA7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1523" y="4474757"/>
            <a:ext cx="1845951" cy="1384463"/>
          </a:xfrm>
          <a:prstGeom prst="rect">
            <a:avLst/>
          </a:prstGeom>
          <a:effectLst>
            <a:outerShdw blurRad="50800" dist="139700" dir="8400000" algn="br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/>
          </a:scene3d>
          <a:sp3d extrusionH="76200" contourW="12700">
            <a:bevelT w="165100" prst="coolSlant"/>
            <a:bevelB w="165100" prst="coolSlant"/>
            <a:extrusionClr>
              <a:schemeClr val="bg1">
                <a:lumMod val="50000"/>
              </a:schemeClr>
            </a:extrusionClr>
            <a:contourClr>
              <a:schemeClr val="bg1">
                <a:lumMod val="50000"/>
              </a:schemeClr>
            </a:contourClr>
          </a:sp3d>
        </p:spPr>
      </p:pic>
    </p:spTree>
    <p:extLst>
      <p:ext uri="{BB962C8B-B14F-4D97-AF65-F5344CB8AC3E}">
        <p14:creationId xmlns:p14="http://schemas.microsoft.com/office/powerpoint/2010/main" val="16245877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45BB51FCEAAA94AA4C4FDB4C128D8E5" ma:contentTypeVersion="22" ma:contentTypeDescription="Create a new document." ma:contentTypeScope="" ma:versionID="fd503f36eff88704c5f4df0724a6f2e8">
  <xsd:schema xmlns:xsd="http://www.w3.org/2001/XMLSchema" xmlns:xs="http://www.w3.org/2001/XMLSchema" xmlns:p="http://schemas.microsoft.com/office/2006/metadata/properties" xmlns:ns1="http://schemas.microsoft.com/sharepoint/v3" xmlns:ns2="723011d3-ce1d-43e8-96d8-d64d12011159" xmlns:ns3="3a7198e0-f462-423b-97cc-9f0a4e00fbc1" targetNamespace="http://schemas.microsoft.com/office/2006/metadata/properties" ma:root="true" ma:fieldsID="9501abda3d11c9bc593a8911acbe8c96" ns1:_="" ns2:_="" ns3:_="">
    <xsd:import namespace="http://schemas.microsoft.com/sharepoint/v3"/>
    <xsd:import namespace="723011d3-ce1d-43e8-96d8-d64d12011159"/>
    <xsd:import namespace="3a7198e0-f462-423b-97cc-9f0a4e00fbc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image" minOccurs="0"/>
                <xsd:element ref="ns2:MediaServiceBillingMetadata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8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9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23011d3-ce1d-43e8-96d8-d64d1201115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1a068fe6-f01a-45db-9dc6-c7f0851eaa7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image" ma:index="26" nillable="true" ma:displayName="image" ma:format="Thumbnail" ma:internalName="image">
      <xsd:simpleType>
        <xsd:restriction base="dms:Unknown"/>
      </xsd:simpleType>
    </xsd:element>
    <xsd:element name="MediaServiceBillingMetadata" ma:index="27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a7198e0-f462-423b-97cc-9f0a4e00fbc1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ebcb3e8d-40b1-42a1-8861-5c33baee33f2}" ma:internalName="TaxCatchAll" ma:showField="CatchAllData" ma:web="3a7198e0-f462-423b-97cc-9f0a4e00fbc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LengthInSeconds xmlns="723011d3-ce1d-43e8-96d8-d64d12011159" xsi:nil="true"/>
    <TaxCatchAll xmlns="3a7198e0-f462-423b-97cc-9f0a4e00fbc1" xsi:nil="true"/>
    <lcf76f155ced4ddcb4097134ff3c332f xmlns="723011d3-ce1d-43e8-96d8-d64d12011159">
      <Terms xmlns="http://schemas.microsoft.com/office/infopath/2007/PartnerControls"/>
    </lcf76f155ced4ddcb4097134ff3c332f>
    <_ip_UnifiedCompliancePolicyUIAction xmlns="http://schemas.microsoft.com/sharepoint/v3" xsi:nil="true"/>
    <image xmlns="723011d3-ce1d-43e8-96d8-d64d12011159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3C2C17DE-2E8B-4138-9303-8981B682B13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664C9B4-6562-4992-BAE2-D5BBDB228F9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23011d3-ce1d-43e8-96d8-d64d12011159"/>
    <ds:schemaRef ds:uri="3a7198e0-f462-423b-97cc-9f0a4e00fbc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A01681C-1C5F-4071-B599-053457B08D0A}">
  <ds:schemaRefs>
    <ds:schemaRef ds:uri="http://schemas.microsoft.com/office/2006/metadata/properties"/>
    <ds:schemaRef ds:uri="http://schemas.microsoft.com/office/infopath/2007/PartnerControls"/>
    <ds:schemaRef ds:uri="723011d3-ce1d-43e8-96d8-d64d12011159"/>
    <ds:schemaRef ds:uri="3a7198e0-f462-423b-97cc-9f0a4e00fbc1"/>
    <ds:schemaRef ds:uri="http://schemas.microsoft.com/sharepoint/v3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2856</TotalTime>
  <Words>504</Words>
  <Application>Microsoft Macintosh PowerPoint</Application>
  <PresentationFormat>Widescreen</PresentationFormat>
  <Paragraphs>97</Paragraphs>
  <Slides>12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4" baseType="lpstr">
      <vt:lpstr>Adelle Rg</vt:lpstr>
      <vt:lpstr>Aptos</vt:lpstr>
      <vt:lpstr>Arial</vt:lpstr>
      <vt:lpstr>Calibri</vt:lpstr>
      <vt:lpstr>Calibri Light</vt:lpstr>
      <vt:lpstr>ColfaxAI</vt:lpstr>
      <vt:lpstr>Helvetica</vt:lpstr>
      <vt:lpstr>Helvetica Neue</vt:lpstr>
      <vt:lpstr>Helvetica Neue Medium</vt:lpstr>
      <vt:lpstr>Lato</vt:lpstr>
      <vt:lpstr>Open 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2024-2025 Budget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Jordan Meixner</dc:creator>
  <cp:lastModifiedBy>Brett Carter</cp:lastModifiedBy>
  <cp:revision>25</cp:revision>
  <dcterms:created xsi:type="dcterms:W3CDTF">2021-08-05T18:31:33Z</dcterms:created>
  <dcterms:modified xsi:type="dcterms:W3CDTF">2025-10-09T14:31:02Z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0x010100A45BB51FCEAAA94AA4C4FDB4C128D8E5</vt:lpwstr>
  </property>
  <property fmtid="{D5CDD505-2E9C-101B-9397-08002B2CF9AE}" pid="3" name="Order">
    <vt:r8>11745300</vt:r8>
  </property>
  <property fmtid="{D5CDD505-2E9C-101B-9397-08002B2CF9AE}" pid="4" name="_ExtendedDescription">
    <vt:lpwstr/>
  </property>
  <property fmtid="{D5CDD505-2E9C-101B-9397-08002B2CF9AE}" pid="5" name="TriggerFlowInfo">
    <vt:lpwstr/>
  </property>
  <property fmtid="{D5CDD505-2E9C-101B-9397-08002B2CF9AE}" pid="6" name="_SourceUrl">
    <vt:lpwstr/>
  </property>
  <property fmtid="{D5CDD505-2E9C-101B-9397-08002B2CF9AE}" pid="7" name="_SharedFileIndex">
    <vt:lpwstr/>
  </property>
  <property fmtid="{D5CDD505-2E9C-101B-9397-08002B2CF9AE}" pid="8" name="ComplianceAssetId">
    <vt:lpwstr/>
  </property>
  <property fmtid="{D5CDD505-2E9C-101B-9397-08002B2CF9AE}" pid="9" name="MediaServiceImageTags">
    <vt:lpwstr/>
  </property>
</Properties>
</file>